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9" r:id="rId2"/>
    <p:sldId id="260" r:id="rId3"/>
    <p:sldId id="271" r:id="rId4"/>
    <p:sldId id="274" r:id="rId5"/>
    <p:sldId id="273" r:id="rId6"/>
    <p:sldId id="272" r:id="rId7"/>
    <p:sldId id="277" r:id="rId8"/>
    <p:sldId id="275" r:id="rId9"/>
    <p:sldId id="261" r:id="rId10"/>
    <p:sldId id="280" r:id="rId11"/>
    <p:sldId id="278" r:id="rId12"/>
    <p:sldId id="279" r:id="rId13"/>
    <p:sldId id="281" r:id="rId14"/>
    <p:sldId id="288" r:id="rId15"/>
    <p:sldId id="291" r:id="rId16"/>
    <p:sldId id="283" r:id="rId17"/>
    <p:sldId id="286" r:id="rId18"/>
    <p:sldId id="287" r:id="rId19"/>
    <p:sldId id="290" r:id="rId20"/>
    <p:sldId id="289" r:id="rId21"/>
    <p:sldId id="266" r:id="rId22"/>
    <p:sldId id="267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069"/>
    <a:srgbClr val="006747"/>
    <a:srgbClr val="ECEAD1"/>
    <a:srgbClr val="CFC493"/>
    <a:srgbClr val="7E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5111" autoAdjust="0"/>
  </p:normalViewPr>
  <p:slideViewPr>
    <p:cSldViewPr snapToGrid="0" snapToObjects="1">
      <p:cViewPr varScale="1">
        <p:scale>
          <a:sx n="144" d="100"/>
          <a:sy n="144" d="100"/>
        </p:scale>
        <p:origin x="82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B9ABC-E6BD-43FC-B345-E9435AE2914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C3805-8C2F-4786-80FB-29B2CC58E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0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3805-8C2F-4786-80FB-29B2CC58EB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3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3805-8C2F-4786-80FB-29B2CC58EB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2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3805-8C2F-4786-80FB-29B2CC58EB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  <p:sldLayoutId id="214748368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f.edu/business-finance/controller/payroll/aboutyourpaycheck.aspx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f.edu/business-finance/controller/payroll/index.aspx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sf.ed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elp@usf.ed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usf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4B2F-C74B-0A4A-82D8-B46BA911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211303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dirty="0"/>
              <a:t>Direct Deposit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130AC-4EED-4691-B4B7-E148ED5FD11E}"/>
              </a:ext>
            </a:extLst>
          </p:cNvPr>
          <p:cNvSpPr txBox="1">
            <a:spLocks/>
          </p:cNvSpPr>
          <p:nvPr/>
        </p:nvSpPr>
        <p:spPr>
          <a:xfrm>
            <a:off x="623889" y="2205475"/>
            <a:ext cx="7886700" cy="6608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step-by-step guide to adding your direct deposit details into the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Global Employment Management System (GEMS)</a:t>
            </a:r>
          </a:p>
        </p:txBody>
      </p:sp>
    </p:spTree>
    <p:extLst>
      <p:ext uri="{BB962C8B-B14F-4D97-AF65-F5344CB8AC3E}">
        <p14:creationId xmlns:p14="http://schemas.microsoft.com/office/powerpoint/2010/main" val="73065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D29A03E-3628-4B78-BBEC-44A3D0AC84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406" y="395287"/>
            <a:ext cx="4851987" cy="4352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75DE9D-856C-4B15-B111-15595BECE1EE}"/>
              </a:ext>
            </a:extLst>
          </p:cNvPr>
          <p:cNvSpPr/>
          <p:nvPr/>
        </p:nvSpPr>
        <p:spPr>
          <a:xfrm>
            <a:off x="5562600" y="1483517"/>
            <a:ext cx="3098800" cy="2176463"/>
          </a:xfrm>
          <a:prstGeom prst="roundRect">
            <a:avLst/>
          </a:prstGeom>
          <a:noFill/>
          <a:ln>
            <a:solidFill>
              <a:srgbClr val="00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6747"/>
                </a:solidFill>
              </a:rPr>
              <a:t>This is an example of where the routing and account number is located on a check. Enter the values into the spots allotted.</a:t>
            </a:r>
          </a:p>
        </p:txBody>
      </p:sp>
    </p:spTree>
    <p:extLst>
      <p:ext uri="{BB962C8B-B14F-4D97-AF65-F5344CB8AC3E}">
        <p14:creationId xmlns:p14="http://schemas.microsoft.com/office/powerpoint/2010/main" val="350943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7A5807-1FE2-4E2D-9FF3-D7AE95C9E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6850" y="306379"/>
            <a:ext cx="5056632" cy="45307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6A0AC2F-1891-42EF-BBB9-D6561A675380}"/>
              </a:ext>
            </a:extLst>
          </p:cNvPr>
          <p:cNvSpPr txBox="1">
            <a:spLocks/>
          </p:cNvSpPr>
          <p:nvPr/>
        </p:nvSpPr>
        <p:spPr>
          <a:xfrm>
            <a:off x="347132" y="182669"/>
            <a:ext cx="3231886" cy="532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Deposit 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DE0255-C130-471E-945C-62ABF4FC516E}"/>
              </a:ext>
            </a:extLst>
          </p:cNvPr>
          <p:cNvSpPr txBox="1"/>
          <p:nvPr/>
        </p:nvSpPr>
        <p:spPr>
          <a:xfrm>
            <a:off x="300566" y="1420801"/>
            <a:ext cx="332501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Account Number: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Enter in your full bank account number.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 algn="ctr"/>
            <a:r>
              <a:rPr lang="en-US" i="1" dirty="0">
                <a:solidFill>
                  <a:schemeClr val="bg1"/>
                </a:solidFill>
              </a:rPr>
              <a:t>Please see previous slide for an example if you are unsure where this information can be found.</a:t>
            </a:r>
          </a:p>
          <a:p>
            <a:pPr lvl="1" algn="ctr"/>
            <a:endParaRPr lang="en-US" i="1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Account Type: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Select the type of account you would like to set up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Deposit Type: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Select the type of deposit you would like to set up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E43B203-2310-4BF9-A37A-1EB2C1ED8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133" y="921492"/>
            <a:ext cx="3231886" cy="339512"/>
          </a:xfrm>
        </p:spPr>
        <p:txBody>
          <a:bodyPr/>
          <a:lstStyle/>
          <a:p>
            <a:pPr algn="ctr"/>
            <a:r>
              <a:rPr lang="en-US" dirty="0"/>
              <a:t>Add in Account Number information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0B2D2A8-5EEF-4FBF-9953-434CCEFFDD54}"/>
              </a:ext>
            </a:extLst>
          </p:cNvPr>
          <p:cNvSpPr/>
          <p:nvPr/>
        </p:nvSpPr>
        <p:spPr>
          <a:xfrm>
            <a:off x="5003799" y="2212342"/>
            <a:ext cx="2252135" cy="177800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CB0924-7560-4E5C-A57B-44E9F575560D}"/>
              </a:ext>
            </a:extLst>
          </p:cNvPr>
          <p:cNvSpPr/>
          <p:nvPr/>
        </p:nvSpPr>
        <p:spPr>
          <a:xfrm>
            <a:off x="4724400" y="2393950"/>
            <a:ext cx="2531534" cy="177800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9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A5C3-79FD-41EF-8849-65A5E3F5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78089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Account and Deposit Type Options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F38A98-C2C0-4CDF-829F-57061508E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18"/>
          <a:stretch/>
        </p:blipFill>
        <p:spPr>
          <a:xfrm>
            <a:off x="4690533" y="763767"/>
            <a:ext cx="4217995" cy="3535026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49B2A52E-11C7-4625-AF55-982E3AF062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6729"/>
          <a:stretch/>
        </p:blipFill>
        <p:spPr>
          <a:xfrm>
            <a:off x="218536" y="779230"/>
            <a:ext cx="4231317" cy="3519562"/>
          </a:xfr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1D33900-15AF-4C61-A02E-DA040E660F47}"/>
              </a:ext>
            </a:extLst>
          </p:cNvPr>
          <p:cNvSpPr/>
          <p:nvPr/>
        </p:nvSpPr>
        <p:spPr>
          <a:xfrm>
            <a:off x="1092200" y="3067474"/>
            <a:ext cx="1896533" cy="437725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9032DA-ADA1-4319-A0EC-769CE8C45BC6}"/>
              </a:ext>
            </a:extLst>
          </p:cNvPr>
          <p:cNvSpPr/>
          <p:nvPr/>
        </p:nvSpPr>
        <p:spPr>
          <a:xfrm>
            <a:off x="5797826" y="3256067"/>
            <a:ext cx="1695174" cy="304890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14">
            <a:extLst>
              <a:ext uri="{FF2B5EF4-FFF2-40B4-BE49-F238E27FC236}">
                <a16:creationId xmlns:a16="http://schemas.microsoft.com/office/drawing/2014/main" id="{FCAB0142-93C6-411C-93CA-913287E1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13414"/>
              </p:ext>
            </p:extLst>
          </p:nvPr>
        </p:nvGraphicFramePr>
        <p:xfrm>
          <a:off x="386861" y="4266798"/>
          <a:ext cx="8366664" cy="737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332">
                  <a:extLst>
                    <a:ext uri="{9D8B030D-6E8A-4147-A177-3AD203B41FA5}">
                      <a16:colId xmlns:a16="http://schemas.microsoft.com/office/drawing/2014/main" val="2604534139"/>
                    </a:ext>
                  </a:extLst>
                </a:gridCol>
                <a:gridCol w="4183332">
                  <a:extLst>
                    <a:ext uri="{9D8B030D-6E8A-4147-A177-3AD203B41FA5}">
                      <a16:colId xmlns:a16="http://schemas.microsoft.com/office/drawing/2014/main" val="1350738503"/>
                    </a:ext>
                  </a:extLst>
                </a:gridCol>
              </a:tblGrid>
              <a:tr h="737836">
                <a:tc>
                  <a:txBody>
                    <a:bodyPr/>
                    <a:lstStyle/>
                    <a:p>
                      <a:pPr lvl="1" algn="ctr"/>
                      <a:r>
                        <a:rPr lang="en-US" dirty="0">
                          <a:solidFill>
                            <a:srgbClr val="006747"/>
                          </a:solidFill>
                        </a:rPr>
                        <a:t>Account Type:</a:t>
                      </a:r>
                    </a:p>
                    <a:p>
                      <a:pPr lvl="1" algn="ctr"/>
                      <a:r>
                        <a:rPr lang="en-US" dirty="0">
                          <a:solidFill>
                            <a:srgbClr val="006747"/>
                          </a:solidFill>
                        </a:rPr>
                        <a:t>Checking or Savings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6747"/>
                          </a:solidFill>
                        </a:rPr>
                        <a:t>Deposit Type: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6747"/>
                          </a:solidFill>
                        </a:rPr>
                        <a:t>Amount or Remaining Balance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63984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D8E3DE5-F419-45AF-A2E4-886A712E41E9}"/>
              </a:ext>
            </a:extLst>
          </p:cNvPr>
          <p:cNvSpPr txBox="1"/>
          <p:nvPr/>
        </p:nvSpPr>
        <p:spPr>
          <a:xfrm>
            <a:off x="1092200" y="4250995"/>
            <a:ext cx="474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747">
                    <a:alpha val="30000"/>
                  </a:srgbClr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D11C70-55B4-40F5-84EA-BEA5F10A22D8}"/>
              </a:ext>
            </a:extLst>
          </p:cNvPr>
          <p:cNvSpPr txBox="1"/>
          <p:nvPr/>
        </p:nvSpPr>
        <p:spPr>
          <a:xfrm>
            <a:off x="4690533" y="4266798"/>
            <a:ext cx="583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747">
                    <a:alpha val="30000"/>
                  </a:srgbClr>
                </a:solidFill>
              </a:rPr>
              <a:t>2</a:t>
            </a:r>
            <a:endParaRPr lang="en-US" sz="4000" b="1" dirty="0">
              <a:solidFill>
                <a:srgbClr val="006747">
                  <a:alpha val="3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2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BBA635-2EB9-4C1C-8505-C55FED632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132" y="308360"/>
            <a:ext cx="5056632" cy="45267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E203021-C6E7-4BDC-A270-3771BF5AD7EA}"/>
              </a:ext>
            </a:extLst>
          </p:cNvPr>
          <p:cNvSpPr txBox="1">
            <a:spLocks/>
          </p:cNvSpPr>
          <p:nvPr/>
        </p:nvSpPr>
        <p:spPr>
          <a:xfrm>
            <a:off x="347132" y="182669"/>
            <a:ext cx="3231886" cy="532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Deposit Entry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212715C-F23E-4BE2-B6EA-EEB5E91F3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133" y="921492"/>
            <a:ext cx="3231886" cy="339512"/>
          </a:xfrm>
        </p:spPr>
        <p:txBody>
          <a:bodyPr/>
          <a:lstStyle/>
          <a:p>
            <a:pPr algn="ctr"/>
            <a:r>
              <a:rPr lang="en-US" dirty="0"/>
              <a:t>Add in Deposit Type information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334A3-7481-4A05-AE77-55C467EDA4A8}"/>
              </a:ext>
            </a:extLst>
          </p:cNvPr>
          <p:cNvSpPr txBox="1"/>
          <p:nvPr/>
        </p:nvSpPr>
        <p:spPr>
          <a:xfrm>
            <a:off x="300566" y="1420801"/>
            <a:ext cx="332501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Deposit Type: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Amount: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Enter in a specific number that you would like direct deposited into the account information entered.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amount entered will be subtracted from you total check amount.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 algn="ctr"/>
            <a:r>
              <a:rPr lang="en-US" i="1" dirty="0">
                <a:solidFill>
                  <a:schemeClr val="bg1"/>
                </a:solidFill>
              </a:rPr>
              <a:t>Do not enter a dollar sign ($)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8B739D-8EE5-4191-82EC-D4DACE527631}"/>
              </a:ext>
            </a:extLst>
          </p:cNvPr>
          <p:cNvSpPr/>
          <p:nvPr/>
        </p:nvSpPr>
        <p:spPr>
          <a:xfrm>
            <a:off x="5113866" y="3109809"/>
            <a:ext cx="2142067" cy="177800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2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37CB1BE8-8FF4-4370-93BB-A1E51536A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4342" y="331470"/>
            <a:ext cx="5052059" cy="448056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6C975EA-E59B-428D-A7D9-1101E2BF80BA}"/>
              </a:ext>
            </a:extLst>
          </p:cNvPr>
          <p:cNvSpPr txBox="1">
            <a:spLocks/>
          </p:cNvSpPr>
          <p:nvPr/>
        </p:nvSpPr>
        <p:spPr>
          <a:xfrm>
            <a:off x="347132" y="182669"/>
            <a:ext cx="3231886" cy="532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Deposit Entry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00983B5-F95C-4731-B947-78E3776AF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133" y="921492"/>
            <a:ext cx="3231886" cy="339512"/>
          </a:xfrm>
        </p:spPr>
        <p:txBody>
          <a:bodyPr/>
          <a:lstStyle/>
          <a:p>
            <a:pPr algn="ctr"/>
            <a:r>
              <a:rPr lang="en-US" dirty="0"/>
              <a:t>Add in Deposit Type information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68728F-B958-416B-9A8E-8E9BC4F16F31}"/>
              </a:ext>
            </a:extLst>
          </p:cNvPr>
          <p:cNvSpPr txBox="1"/>
          <p:nvPr/>
        </p:nvSpPr>
        <p:spPr>
          <a:xfrm>
            <a:off x="300566" y="1420801"/>
            <a:ext cx="332501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Deposit Type: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Remaining Balance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option is used to deposit the remaining balance of your check into the account information entered.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 algn="ctr"/>
            <a:r>
              <a:rPr lang="en-US" i="1" dirty="0">
                <a:solidFill>
                  <a:schemeClr val="bg1"/>
                </a:solidFill>
              </a:rPr>
              <a:t>If you want your whole check deposited into one account, use this option only.</a:t>
            </a:r>
          </a:p>
          <a:p>
            <a:pPr lvl="1" algn="ctr"/>
            <a:endParaRPr lang="en-US" i="1" dirty="0">
              <a:solidFill>
                <a:schemeClr val="bg1"/>
              </a:solidFill>
            </a:endParaRPr>
          </a:p>
          <a:p>
            <a:pPr lvl="1" algn="ctr"/>
            <a:r>
              <a:rPr lang="en-US" i="1" dirty="0">
                <a:solidFill>
                  <a:schemeClr val="bg1"/>
                </a:solidFill>
              </a:rPr>
              <a:t>Make sure to </a:t>
            </a:r>
            <a:r>
              <a:rPr lang="en-US" b="1" i="1" u="sng" dirty="0">
                <a:solidFill>
                  <a:schemeClr val="bg1"/>
                </a:solidFill>
              </a:rPr>
              <a:t>save</a:t>
            </a:r>
            <a:r>
              <a:rPr lang="en-US" i="1" dirty="0">
                <a:solidFill>
                  <a:schemeClr val="bg1"/>
                </a:solidFill>
              </a:rPr>
              <a:t> after completing each account addition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36C406-7378-4763-9A4C-A933FE396219}"/>
              </a:ext>
            </a:extLst>
          </p:cNvPr>
          <p:cNvSpPr/>
          <p:nvPr/>
        </p:nvSpPr>
        <p:spPr>
          <a:xfrm>
            <a:off x="5113866" y="3109809"/>
            <a:ext cx="2142067" cy="177800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6EF7A8-0AA5-4E45-887F-C72C1D90AC5F}"/>
              </a:ext>
            </a:extLst>
          </p:cNvPr>
          <p:cNvSpPr/>
          <p:nvPr/>
        </p:nvSpPr>
        <p:spPr>
          <a:xfrm>
            <a:off x="8382000" y="846667"/>
            <a:ext cx="461434" cy="338891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8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9D685C-4EE0-479C-BFFB-E8CFC88C0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16" y="1180764"/>
            <a:ext cx="8486365" cy="32303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A05961-F347-4400-A16B-3FF401C213D0}"/>
              </a:ext>
            </a:extLst>
          </p:cNvPr>
          <p:cNvSpPr/>
          <p:nvPr/>
        </p:nvSpPr>
        <p:spPr>
          <a:xfrm>
            <a:off x="2142067" y="1904999"/>
            <a:ext cx="332316" cy="262467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16FD53-F9C3-4CBE-8F50-35D77C73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1406"/>
            <a:ext cx="7886700" cy="372386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To add another account, click the addition symbol (+)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A1EAF8-4636-44D0-9412-B0BD18E441B1}"/>
              </a:ext>
            </a:extLst>
          </p:cNvPr>
          <p:cNvSpPr/>
          <p:nvPr/>
        </p:nvSpPr>
        <p:spPr>
          <a:xfrm>
            <a:off x="4571999" y="3479915"/>
            <a:ext cx="3675589" cy="1088233"/>
          </a:xfrm>
          <a:prstGeom prst="roundRect">
            <a:avLst/>
          </a:prstGeom>
          <a:solidFill>
            <a:srgbClr val="ECEAD1"/>
          </a:solidFill>
          <a:ln>
            <a:solidFill>
              <a:srgbClr val="00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747"/>
                </a:solidFill>
              </a:rPr>
              <a:t>Note: Employees </a:t>
            </a:r>
            <a:r>
              <a:rPr lang="en-US" sz="1400" b="1" dirty="0">
                <a:solidFill>
                  <a:srgbClr val="006747"/>
                </a:solidFill>
              </a:rPr>
              <a:t>must</a:t>
            </a:r>
            <a:r>
              <a:rPr lang="en-US" sz="1400" dirty="0">
                <a:solidFill>
                  <a:srgbClr val="006747"/>
                </a:solidFill>
              </a:rPr>
              <a:t> have one account as Remaining Balance. The other available accounts can be an Amount. </a:t>
            </a:r>
          </a:p>
          <a:p>
            <a:pPr algn="ctr"/>
            <a:r>
              <a:rPr lang="en-US" sz="1400" b="1" dirty="0">
                <a:solidFill>
                  <a:srgbClr val="006747"/>
                </a:solidFill>
              </a:rPr>
              <a:t>Percent values are not allowed.</a:t>
            </a:r>
            <a:endParaRPr lang="en-US" sz="1600" b="1" dirty="0">
              <a:solidFill>
                <a:srgbClr val="006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217F8-7276-4C00-BDEC-46D97C180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332" y="308360"/>
            <a:ext cx="5056632" cy="45267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F04AC9-A983-4AAF-9329-A4F9CD385B58}"/>
              </a:ext>
            </a:extLst>
          </p:cNvPr>
          <p:cNvSpPr txBox="1">
            <a:spLocks/>
          </p:cNvSpPr>
          <p:nvPr/>
        </p:nvSpPr>
        <p:spPr>
          <a:xfrm>
            <a:off x="347132" y="182669"/>
            <a:ext cx="3231886" cy="532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Deposit Entry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AC7DD86-16AE-4452-A36C-B8E2828B7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133" y="921492"/>
            <a:ext cx="3231886" cy="339512"/>
          </a:xfrm>
        </p:spPr>
        <p:txBody>
          <a:bodyPr/>
          <a:lstStyle/>
          <a:p>
            <a:pPr algn="ctr"/>
            <a:r>
              <a:rPr lang="en-US" dirty="0"/>
              <a:t>A saving account 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53A4D-9BC2-4B78-897E-9FC288BEEDE5}"/>
              </a:ext>
            </a:extLst>
          </p:cNvPr>
          <p:cNvSpPr txBox="1"/>
          <p:nvPr/>
        </p:nvSpPr>
        <p:spPr>
          <a:xfrm>
            <a:off x="300566" y="1420801"/>
            <a:ext cx="3325019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Savings Account: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is an additional direct deposit entry. This example details a completed savings account as a specific amount that will be deposited.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Savings Account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Amount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200.00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lvl="1" algn="ctr"/>
            <a:r>
              <a:rPr lang="en-US" i="1" dirty="0">
                <a:solidFill>
                  <a:schemeClr val="bg1"/>
                </a:solidFill>
              </a:rPr>
              <a:t>Make sure to </a:t>
            </a:r>
            <a:r>
              <a:rPr lang="en-US" b="1" i="1" u="sng" dirty="0">
                <a:solidFill>
                  <a:schemeClr val="bg1"/>
                </a:solidFill>
              </a:rPr>
              <a:t>save</a:t>
            </a:r>
            <a:r>
              <a:rPr lang="en-US" i="1" dirty="0">
                <a:solidFill>
                  <a:schemeClr val="bg1"/>
                </a:solidFill>
              </a:rPr>
              <a:t> any changes after completing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A4FC2F-06D9-406B-BC8B-D08D7D3DD8B8}"/>
              </a:ext>
            </a:extLst>
          </p:cNvPr>
          <p:cNvSpPr/>
          <p:nvPr/>
        </p:nvSpPr>
        <p:spPr>
          <a:xfrm>
            <a:off x="8382000" y="846667"/>
            <a:ext cx="461434" cy="338891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BFF7-0696-4BB0-A8DE-2034742C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95023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Direct Deposit Entry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E08DF5-1071-4ED9-A863-CD9DD03C13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8252"/>
          <a:stretch/>
        </p:blipFill>
        <p:spPr>
          <a:xfrm>
            <a:off x="4729880" y="1079603"/>
            <a:ext cx="4280816" cy="347731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C4DB10F-7599-4323-95DD-C9FD9C630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52"/>
          <a:stretch/>
        </p:blipFill>
        <p:spPr>
          <a:xfrm>
            <a:off x="338328" y="1079604"/>
            <a:ext cx="4233672" cy="347731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536BF4-A00B-4F16-98C5-02F82AEF945A}"/>
              </a:ext>
            </a:extLst>
          </p:cNvPr>
          <p:cNvSpPr txBox="1">
            <a:spLocks/>
          </p:cNvSpPr>
          <p:nvPr/>
        </p:nvSpPr>
        <p:spPr>
          <a:xfrm>
            <a:off x="2455163" y="662413"/>
            <a:ext cx="4360503" cy="33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rgbClr val="006747"/>
                </a:solidFill>
              </a:rPr>
              <a:t>Deposit Type: Amount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02331B-F944-450F-A378-B8B773E7D1AA}"/>
              </a:ext>
            </a:extLst>
          </p:cNvPr>
          <p:cNvSpPr/>
          <p:nvPr/>
        </p:nvSpPr>
        <p:spPr>
          <a:xfrm>
            <a:off x="8449733" y="1515533"/>
            <a:ext cx="461434" cy="338891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29BFE4-78F2-4CCC-B635-FDF8B1A674FD}"/>
              </a:ext>
            </a:extLst>
          </p:cNvPr>
          <p:cNvSpPr/>
          <p:nvPr/>
        </p:nvSpPr>
        <p:spPr>
          <a:xfrm>
            <a:off x="4021667" y="1515534"/>
            <a:ext cx="461434" cy="338891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0DD5BF4-A54F-45DE-B4A8-B061542C2791}"/>
              </a:ext>
            </a:extLst>
          </p:cNvPr>
          <p:cNvSpPr txBox="1">
            <a:spLocks/>
          </p:cNvSpPr>
          <p:nvPr/>
        </p:nvSpPr>
        <p:spPr>
          <a:xfrm>
            <a:off x="2882900" y="4700210"/>
            <a:ext cx="3378199" cy="33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6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>
                <a:solidFill>
                  <a:srgbClr val="006747"/>
                </a:solidFill>
              </a:rPr>
              <a:t>Make sure to </a:t>
            </a:r>
            <a:r>
              <a:rPr lang="en-US" sz="1600" b="1" i="1" u="sng" dirty="0">
                <a:solidFill>
                  <a:srgbClr val="006747"/>
                </a:solidFill>
              </a:rPr>
              <a:t>save</a:t>
            </a:r>
            <a:r>
              <a:rPr lang="en-US" sz="1600" i="1" dirty="0">
                <a:solidFill>
                  <a:srgbClr val="006747"/>
                </a:solidFill>
              </a:rPr>
              <a:t> after completing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E61B3E1-D746-492E-8284-2B37E687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76" y="1163092"/>
            <a:ext cx="8292648" cy="3624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113272-628E-416B-815C-C2CE30342217}"/>
              </a:ext>
            </a:extLst>
          </p:cNvPr>
          <p:cNvSpPr/>
          <p:nvPr/>
        </p:nvSpPr>
        <p:spPr>
          <a:xfrm>
            <a:off x="2185688" y="3149600"/>
            <a:ext cx="659112" cy="348224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E39C09-77E6-48A8-9ABD-058BDD4A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5353"/>
            <a:ext cx="7886700" cy="58774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To change how each entry is processed, select Reorder</a:t>
            </a:r>
          </a:p>
        </p:txBody>
      </p:sp>
    </p:spTree>
    <p:extLst>
      <p:ext uri="{BB962C8B-B14F-4D97-AF65-F5344CB8AC3E}">
        <p14:creationId xmlns:p14="http://schemas.microsoft.com/office/powerpoint/2010/main" val="223973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A5C3-79FD-41EF-8849-65A5E3F5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1223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Account and Deposit Type Options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9032DA-ADA1-4319-A0EC-769CE8C45BC6}"/>
              </a:ext>
            </a:extLst>
          </p:cNvPr>
          <p:cNvSpPr/>
          <p:nvPr/>
        </p:nvSpPr>
        <p:spPr>
          <a:xfrm>
            <a:off x="5596467" y="3286336"/>
            <a:ext cx="1896533" cy="498264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48AB837F-2CB1-45AB-A89E-D1940E930B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117"/>
          <a:stretch/>
        </p:blipFill>
        <p:spPr>
          <a:xfrm>
            <a:off x="4834567" y="1058912"/>
            <a:ext cx="4131731" cy="3520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EDC092-D241-4963-9489-A15D8605A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702" y="1058912"/>
            <a:ext cx="4301671" cy="35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8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8228-26B0-C44C-8984-8310F2D4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1359"/>
            <a:ext cx="3145064" cy="960782"/>
          </a:xfrm>
        </p:spPr>
        <p:txBody>
          <a:bodyPr/>
          <a:lstStyle/>
          <a:p>
            <a:pPr algn="ctr"/>
            <a:r>
              <a:rPr lang="en-US" dirty="0"/>
              <a:t>Navigating to GEMS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A031AFF-344D-A243-BA5C-3A9319A1A3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</p:spPr>
      </p:pic>
    </p:spTree>
    <p:extLst>
      <p:ext uri="{BB962C8B-B14F-4D97-AF65-F5344CB8AC3E}">
        <p14:creationId xmlns:p14="http://schemas.microsoft.com/office/powerpoint/2010/main" val="267834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8B06D-4BF6-4704-A07A-8F91EE56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5352"/>
            <a:ext cx="7886700" cy="573748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Completed Direct Deposit Entries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E61B3E1-D746-492E-8284-2B37E687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1149100"/>
            <a:ext cx="8362948" cy="365552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499266-B724-49B9-A1BE-27B17266ECAE}"/>
              </a:ext>
            </a:extLst>
          </p:cNvPr>
          <p:cNvSpPr/>
          <p:nvPr/>
        </p:nvSpPr>
        <p:spPr>
          <a:xfrm>
            <a:off x="4571999" y="3479915"/>
            <a:ext cx="3675589" cy="1088233"/>
          </a:xfrm>
          <a:prstGeom prst="roundRect">
            <a:avLst/>
          </a:prstGeom>
          <a:solidFill>
            <a:srgbClr val="ECEAD1"/>
          </a:solidFill>
          <a:ln>
            <a:solidFill>
              <a:srgbClr val="00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747"/>
                </a:solidFill>
              </a:rPr>
              <a:t>Note: If you enroll or make changes in the direct deposit tab, you </a:t>
            </a:r>
            <a:r>
              <a:rPr lang="en-US" sz="1400" b="1" dirty="0">
                <a:solidFill>
                  <a:srgbClr val="006747"/>
                </a:solidFill>
              </a:rPr>
              <a:t>cannot</a:t>
            </a:r>
            <a:r>
              <a:rPr lang="en-US" sz="1400" dirty="0">
                <a:solidFill>
                  <a:srgbClr val="006747"/>
                </a:solidFill>
              </a:rPr>
              <a:t> make any additional changes until the next day.</a:t>
            </a:r>
          </a:p>
        </p:txBody>
      </p:sp>
    </p:spTree>
    <p:extLst>
      <p:ext uri="{BB962C8B-B14F-4D97-AF65-F5344CB8AC3E}">
        <p14:creationId xmlns:p14="http://schemas.microsoft.com/office/powerpoint/2010/main" val="1252053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B026-5FE6-D146-860D-086B0C0C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59" y="436033"/>
            <a:ext cx="3099679" cy="1200150"/>
          </a:xfrm>
        </p:spPr>
        <p:txBody>
          <a:bodyPr/>
          <a:lstStyle/>
          <a:p>
            <a:pPr algn="ctr"/>
            <a:r>
              <a:rPr lang="en-US" dirty="0"/>
              <a:t>Helpful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C25B2-3290-8A47-8FA5-077F2E4D1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531" y="2383602"/>
            <a:ext cx="4317334" cy="244239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Employees must have one account as Remaining Balance. The other available accounts can be an Amounts. Percent values are not allowed.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enroll or make changes in the direct deposit tab, you cannot make any additional changes until the next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Direct Deposit is inactivated after 120 days of being separated from the University.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/>
              <a:t>Employees will no longer be able to view paystubs the next day after termination.</a:t>
            </a:r>
          </a:p>
          <a:p>
            <a:pPr algn="ctr"/>
            <a:endParaRPr lang="en-US" sz="1400" dirty="0">
              <a:solidFill>
                <a:srgbClr val="006747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EB1893-864E-154E-8033-8839975F8B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3963" y="-33338"/>
            <a:ext cx="3606800" cy="373221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76A01E-E968-3A47-8A67-D5A1F7B8F66E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Payroll – About your Paystub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7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67B311-E3B7-4446-A436-F9A1B30632B7}"/>
              </a:ext>
            </a:extLst>
          </p:cNvPr>
          <p:cNvSpPr txBox="1">
            <a:spLocks/>
          </p:cNvSpPr>
          <p:nvPr/>
        </p:nvSpPr>
        <p:spPr>
          <a:xfrm>
            <a:off x="2294062" y="1827729"/>
            <a:ext cx="6584894" cy="124014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Learn more about the University of South Florida 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</a:t>
            </a:r>
            <a:r>
              <a:rPr lang="en-US" sz="1600" dirty="0">
                <a:solidFill>
                  <a:schemeClr val="bg1"/>
                </a:solidFill>
              </a:rPr>
              <a:t> Department.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Contact for more information:</a:t>
            </a:r>
          </a:p>
          <a:p>
            <a:pPr marL="628650" lvl="1" indent="-285750"/>
            <a:r>
              <a:rPr lang="en-US" sz="1600" dirty="0">
                <a:solidFill>
                  <a:schemeClr val="bg1"/>
                </a:solidFill>
              </a:rPr>
              <a:t>Payroll – ALN208</a:t>
            </a:r>
          </a:p>
          <a:p>
            <a:pPr marL="628650" lvl="1" indent="-285750"/>
            <a:r>
              <a:rPr lang="en-US" sz="1600" dirty="0">
                <a:solidFill>
                  <a:schemeClr val="bg1"/>
                </a:solidFill>
              </a:rPr>
              <a:t>Payroll Help Desk (813) 974-7955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4D5EB8-BB92-4A3E-A503-963FD4DE1EA4}"/>
              </a:ext>
            </a:extLst>
          </p:cNvPr>
          <p:cNvSpPr txBox="1">
            <a:spLocks/>
          </p:cNvSpPr>
          <p:nvPr/>
        </p:nvSpPr>
        <p:spPr>
          <a:xfrm>
            <a:off x="3022160" y="662516"/>
            <a:ext cx="3099679" cy="579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329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7C8F0D-A804-428D-905A-FB93C07B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5113"/>
            <a:ext cx="7886700" cy="674423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Visit the </a:t>
            </a:r>
            <a:r>
              <a:rPr lang="en-US" sz="1800" dirty="0">
                <a:hlinkClick r:id="rId2"/>
              </a:rPr>
              <a:t>USF</a:t>
            </a:r>
            <a:r>
              <a:rPr lang="en-US" sz="1800" dirty="0"/>
              <a:t> website and login to MyUSF to access GEMS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22824-246C-4D74-963E-1F33CE1C3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4"/>
          <a:stretch/>
        </p:blipFill>
        <p:spPr>
          <a:xfrm>
            <a:off x="785191" y="2038809"/>
            <a:ext cx="7573617" cy="13139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E4FCE0-5A0C-433C-A73D-AF414FB6FCB1}"/>
              </a:ext>
            </a:extLst>
          </p:cNvPr>
          <p:cNvSpPr/>
          <p:nvPr/>
        </p:nvSpPr>
        <p:spPr>
          <a:xfrm>
            <a:off x="6566451" y="2093843"/>
            <a:ext cx="450575" cy="225287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3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37537C2-9BEA-495A-ADEE-D8092CF05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10999"/>
              </p:ext>
            </p:extLst>
          </p:nvPr>
        </p:nvGraphicFramePr>
        <p:xfrm>
          <a:off x="251883" y="3644096"/>
          <a:ext cx="8640231" cy="135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77">
                  <a:extLst>
                    <a:ext uri="{9D8B030D-6E8A-4147-A177-3AD203B41FA5}">
                      <a16:colId xmlns:a16="http://schemas.microsoft.com/office/drawing/2014/main" val="1226354111"/>
                    </a:ext>
                  </a:extLst>
                </a:gridCol>
                <a:gridCol w="2880077">
                  <a:extLst>
                    <a:ext uri="{9D8B030D-6E8A-4147-A177-3AD203B41FA5}">
                      <a16:colId xmlns:a16="http://schemas.microsoft.com/office/drawing/2014/main" val="2457061039"/>
                    </a:ext>
                  </a:extLst>
                </a:gridCol>
                <a:gridCol w="2880077">
                  <a:extLst>
                    <a:ext uri="{9D8B030D-6E8A-4147-A177-3AD203B41FA5}">
                      <a16:colId xmlns:a16="http://schemas.microsoft.com/office/drawing/2014/main" val="1981220976"/>
                    </a:ext>
                  </a:extLst>
                </a:gridCol>
              </a:tblGrid>
              <a:tr h="135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Login using your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NetID@usf.edu to access GEMS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(not U#)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Can’t access your account? Click this link for more guidance to access your account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If you have not established your NetID or need help, please reach out </a:t>
                      </a:r>
                      <a:r>
                        <a:rPr lang="en-US" sz="1200" dirty="0">
                          <a:solidFill>
                            <a:srgbClr val="006747"/>
                          </a:solidFill>
                          <a:hlinkClick r:id="rId2"/>
                        </a:rPr>
                        <a:t>help@usf.edu</a:t>
                      </a:r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 or (813) 974-HELP (4357)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2225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4A3AB1C-71D0-402A-8EEA-931447D3CB23}"/>
              </a:ext>
            </a:extLst>
          </p:cNvPr>
          <p:cNvSpPr txBox="1"/>
          <p:nvPr/>
        </p:nvSpPr>
        <p:spPr>
          <a:xfrm>
            <a:off x="477548" y="3344581"/>
            <a:ext cx="50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747">
                    <a:alpha val="30000"/>
                  </a:srgbClr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00BF0-7268-4BC5-9599-8022CC0B17D6}"/>
              </a:ext>
            </a:extLst>
          </p:cNvPr>
          <p:cNvSpPr txBox="1"/>
          <p:nvPr/>
        </p:nvSpPr>
        <p:spPr>
          <a:xfrm>
            <a:off x="2822900" y="3344582"/>
            <a:ext cx="50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747">
                    <a:alpha val="30000"/>
                  </a:srgbClr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3A2F5-849C-4C34-AAEA-CD12336D8903}"/>
              </a:ext>
            </a:extLst>
          </p:cNvPr>
          <p:cNvSpPr txBox="1"/>
          <p:nvPr/>
        </p:nvSpPr>
        <p:spPr>
          <a:xfrm>
            <a:off x="5896557" y="3347096"/>
            <a:ext cx="50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747">
                    <a:alpha val="30000"/>
                  </a:srgbClr>
                </a:solidFill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101FC-F50A-452C-BA9E-EF59C9EE0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53" t="9881" r="11053" b="9314"/>
          <a:stretch/>
        </p:blipFill>
        <p:spPr>
          <a:xfrm>
            <a:off x="728869" y="669835"/>
            <a:ext cx="1948861" cy="2315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503A5-8498-466B-9312-DE347B97E0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1" t="8240" r="9546" b="12838"/>
          <a:stretch/>
        </p:blipFill>
        <p:spPr>
          <a:xfrm>
            <a:off x="3438937" y="797030"/>
            <a:ext cx="2266122" cy="206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BE9DCC-DA7C-415A-8C6E-792B74F8AD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86" t="7573" r="9437" b="12563"/>
          <a:stretch/>
        </p:blipFill>
        <p:spPr>
          <a:xfrm>
            <a:off x="6626088" y="1455938"/>
            <a:ext cx="2146852" cy="74289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AB2C32-7C73-4B3A-923C-477CDFFB2FF4}"/>
              </a:ext>
            </a:extLst>
          </p:cNvPr>
          <p:cNvSpPr/>
          <p:nvPr/>
        </p:nvSpPr>
        <p:spPr>
          <a:xfrm>
            <a:off x="889499" y="1204722"/>
            <a:ext cx="1320801" cy="186756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E478FC6-0989-4CE6-A28F-805237754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88839"/>
              </p:ext>
            </p:extLst>
          </p:nvPr>
        </p:nvGraphicFramePr>
        <p:xfrm>
          <a:off x="1553632" y="3599426"/>
          <a:ext cx="6036735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6735">
                  <a:extLst>
                    <a:ext uri="{9D8B030D-6E8A-4147-A177-3AD203B41FA5}">
                      <a16:colId xmlns:a16="http://schemas.microsoft.com/office/drawing/2014/main" val="3768556136"/>
                    </a:ext>
                  </a:extLst>
                </a:gridCol>
              </a:tblGrid>
              <a:tr h="2547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If you don’t see GEMS (HR) under Business Systems: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869266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B8EF939-AA46-4F20-8228-080FE96E0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59607"/>
              </p:ext>
            </p:extLst>
          </p:nvPr>
        </p:nvGraphicFramePr>
        <p:xfrm>
          <a:off x="281517" y="3988903"/>
          <a:ext cx="8580964" cy="86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2">
                  <a:extLst>
                    <a:ext uri="{9D8B030D-6E8A-4147-A177-3AD203B41FA5}">
                      <a16:colId xmlns:a16="http://schemas.microsoft.com/office/drawing/2014/main" val="2604534139"/>
                    </a:ext>
                  </a:extLst>
                </a:gridCol>
                <a:gridCol w="4290482">
                  <a:extLst>
                    <a:ext uri="{9D8B030D-6E8A-4147-A177-3AD203B41FA5}">
                      <a16:colId xmlns:a16="http://schemas.microsoft.com/office/drawing/2014/main" val="1350738503"/>
                    </a:ext>
                  </a:extLst>
                </a:gridCol>
              </a:tblGrid>
              <a:tr h="861393">
                <a:tc>
                  <a:txBody>
                    <a:bodyPr/>
                    <a:lstStyle/>
                    <a:p>
                      <a:pPr lvl="1" algn="ctr"/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Have you begun employment at USF yet? The security will be activated on your start/hire date.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If you have started your employment and still cannot see GEMS under Business Systems – Contact </a:t>
                      </a:r>
                      <a:r>
                        <a:rPr lang="en-US" sz="1200" dirty="0">
                          <a:solidFill>
                            <a:srgbClr val="006747"/>
                          </a:solidFill>
                          <a:hlinkClick r:id="rId3"/>
                        </a:rPr>
                        <a:t>help@usf.edu</a:t>
                      </a:r>
                      <a:r>
                        <a:rPr lang="en-US" sz="1200" dirty="0">
                          <a:solidFill>
                            <a:srgbClr val="006747"/>
                          </a:solidFill>
                        </a:rPr>
                        <a:t> or dial (813) 974-4357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63984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C007393-21D6-415D-99EA-4B2364EC6C56}"/>
              </a:ext>
            </a:extLst>
          </p:cNvPr>
          <p:cNvSpPr txBox="1"/>
          <p:nvPr/>
        </p:nvSpPr>
        <p:spPr>
          <a:xfrm>
            <a:off x="493552" y="3733238"/>
            <a:ext cx="541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747">
                    <a:alpha val="30000"/>
                  </a:srgbClr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DBF8D4-2F22-401A-924F-4A54C6FDDCA5}"/>
              </a:ext>
            </a:extLst>
          </p:cNvPr>
          <p:cNvSpPr txBox="1"/>
          <p:nvPr/>
        </p:nvSpPr>
        <p:spPr>
          <a:xfrm>
            <a:off x="4301063" y="3736586"/>
            <a:ext cx="541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747">
                    <a:alpha val="30000"/>
                  </a:srgbClr>
                </a:solidFill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DD820-A975-412D-A49D-9548775C1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40" y="564647"/>
            <a:ext cx="6457119" cy="291962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24A22A-B315-41B4-9C7E-410A7D4D52AD}"/>
              </a:ext>
            </a:extLst>
          </p:cNvPr>
          <p:cNvSpPr/>
          <p:nvPr/>
        </p:nvSpPr>
        <p:spPr>
          <a:xfrm>
            <a:off x="4784034" y="2418522"/>
            <a:ext cx="815009" cy="153228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1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A5C3-79FD-41EF-8849-65A5E3F5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70690"/>
            <a:ext cx="7886700" cy="674423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Select the Payroll tile in GEMS to access the Direct Deposit tool.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F1A761-10C7-4122-9EF0-DBCD3761F6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5165" y="1390921"/>
            <a:ext cx="8233669" cy="338188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D38DB6-1EBD-49A4-9424-CCF6477AE704}"/>
              </a:ext>
            </a:extLst>
          </p:cNvPr>
          <p:cNvSpPr/>
          <p:nvPr/>
        </p:nvSpPr>
        <p:spPr>
          <a:xfrm>
            <a:off x="4571999" y="1549400"/>
            <a:ext cx="1507068" cy="1278465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8228-26B0-C44C-8984-8310F2D4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983" y="1949635"/>
            <a:ext cx="3145064" cy="12442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add your Direct Deposit Information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A031AFF-344D-A243-BA5C-3A9319A1A3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3500"/>
          </a:xfrm>
        </p:spPr>
      </p:pic>
    </p:spTree>
    <p:extLst>
      <p:ext uri="{BB962C8B-B14F-4D97-AF65-F5344CB8AC3E}">
        <p14:creationId xmlns:p14="http://schemas.microsoft.com/office/powerpoint/2010/main" val="236429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73" y="696362"/>
            <a:ext cx="8188853" cy="558579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Start by selecting Direct Deposit in the left menu then, Add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A6409-B3B4-4B0E-863C-9962AE158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97" y="1411783"/>
            <a:ext cx="8491006" cy="313695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61550B-D9FD-421F-8A5F-A32F2FC59A20}"/>
              </a:ext>
            </a:extLst>
          </p:cNvPr>
          <p:cNvSpPr/>
          <p:nvPr/>
        </p:nvSpPr>
        <p:spPr>
          <a:xfrm>
            <a:off x="2167466" y="2159002"/>
            <a:ext cx="965201" cy="321734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99B9B-3E19-4655-821D-C471BA414336}"/>
              </a:ext>
            </a:extLst>
          </p:cNvPr>
          <p:cNvSpPr/>
          <p:nvPr/>
        </p:nvSpPr>
        <p:spPr>
          <a:xfrm>
            <a:off x="281780" y="2269068"/>
            <a:ext cx="1775620" cy="321734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B007-DD13-2049-BDF0-A9F4BA7E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2" y="182669"/>
            <a:ext cx="3231886" cy="532553"/>
          </a:xfrm>
        </p:spPr>
        <p:txBody>
          <a:bodyPr/>
          <a:lstStyle/>
          <a:p>
            <a:r>
              <a:rPr lang="en-US" dirty="0"/>
              <a:t>Direct Deposit Entry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CAEA7-DC29-5F41-A8FC-DAFE6048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133" y="871221"/>
            <a:ext cx="3231886" cy="532554"/>
          </a:xfrm>
        </p:spPr>
        <p:txBody>
          <a:bodyPr/>
          <a:lstStyle/>
          <a:p>
            <a:pPr algn="ctr"/>
            <a:r>
              <a:rPr lang="en-US" dirty="0"/>
              <a:t>The Add Account page will pop up for all account details to be entered.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88F49D0-3DD8-498A-97AA-CD5F0415F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6515" y="331470"/>
            <a:ext cx="4941125" cy="44805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EAE2F6-600D-4C8A-80ED-8CF94DFD8D7C}"/>
              </a:ext>
            </a:extLst>
          </p:cNvPr>
          <p:cNvSpPr txBox="1"/>
          <p:nvPr/>
        </p:nvSpPr>
        <p:spPr>
          <a:xfrm>
            <a:off x="300566" y="1467275"/>
            <a:ext cx="3325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Nickname: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nickname of the account being added can be the type of account you are setting up.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Example: Checking Account 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Payment Method: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Direct Deposit is the only option.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Routing Number: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Enter in your bank’s routing number.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Help:</a:t>
            </a:r>
            <a:r>
              <a:rPr lang="en-US" dirty="0">
                <a:solidFill>
                  <a:schemeClr val="bg1"/>
                </a:solidFill>
              </a:rPr>
              <a:t> If you are unsure what your banks routing number is, click the blue information button for an example.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7B4D6E-99A3-4CF0-BA29-BBA5E3356FCD}"/>
              </a:ext>
            </a:extLst>
          </p:cNvPr>
          <p:cNvSpPr/>
          <p:nvPr/>
        </p:nvSpPr>
        <p:spPr>
          <a:xfrm>
            <a:off x="5257799" y="1225975"/>
            <a:ext cx="2065868" cy="177800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ACC08-FA02-4A61-AF93-B63FDBCEA3E2}"/>
              </a:ext>
            </a:extLst>
          </p:cNvPr>
          <p:cNvSpPr/>
          <p:nvPr/>
        </p:nvSpPr>
        <p:spPr>
          <a:xfrm>
            <a:off x="5003799" y="1467275"/>
            <a:ext cx="2319868" cy="177800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F19AB5-16C2-4350-95A8-E7687460EFA4}"/>
              </a:ext>
            </a:extLst>
          </p:cNvPr>
          <p:cNvSpPr/>
          <p:nvPr/>
        </p:nvSpPr>
        <p:spPr>
          <a:xfrm>
            <a:off x="5063065" y="1937175"/>
            <a:ext cx="2319867" cy="177800"/>
          </a:xfrm>
          <a:prstGeom prst="roundRect">
            <a:avLst/>
          </a:prstGeom>
          <a:solidFill>
            <a:srgbClr val="ECEAD1">
              <a:alpha val="4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3686</TotalTime>
  <Words>743</Words>
  <Application>Microsoft Office PowerPoint</Application>
  <PresentationFormat>On-screen Show (16:9)</PresentationFormat>
  <Paragraphs>103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Direct Deposit Training</vt:lpstr>
      <vt:lpstr>Navigating to GEMS</vt:lpstr>
      <vt:lpstr>Visit the USF website and login to MyUSF to access GEMS</vt:lpstr>
      <vt:lpstr>PowerPoint Presentation</vt:lpstr>
      <vt:lpstr>PowerPoint Presentation</vt:lpstr>
      <vt:lpstr>Select the Payroll tile in GEMS to access the Direct Deposit tool.</vt:lpstr>
      <vt:lpstr>How to add your Direct Deposit Information </vt:lpstr>
      <vt:lpstr>Start by selecting Direct Deposit in the left menu then, Add Account</vt:lpstr>
      <vt:lpstr>Direct Deposit Entry</vt:lpstr>
      <vt:lpstr>PowerPoint Presentation</vt:lpstr>
      <vt:lpstr>PowerPoint Presentation</vt:lpstr>
      <vt:lpstr>Account and Deposit Type Options</vt:lpstr>
      <vt:lpstr>PowerPoint Presentation</vt:lpstr>
      <vt:lpstr>PowerPoint Presentation</vt:lpstr>
      <vt:lpstr>To add another account, click the addition symbol (+)</vt:lpstr>
      <vt:lpstr>PowerPoint Presentation</vt:lpstr>
      <vt:lpstr>Direct Deposit Entry Examples</vt:lpstr>
      <vt:lpstr>To change how each entry is processed, select Reorder</vt:lpstr>
      <vt:lpstr>Account and Deposit Type Options</vt:lpstr>
      <vt:lpstr>Completed Direct Deposit Entries</vt:lpstr>
      <vt:lpstr>Helpful Tips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Chelsea Jones</cp:lastModifiedBy>
  <cp:revision>141</cp:revision>
  <dcterms:created xsi:type="dcterms:W3CDTF">2019-11-06T18:18:56Z</dcterms:created>
  <dcterms:modified xsi:type="dcterms:W3CDTF">2021-11-19T20:58:11Z</dcterms:modified>
</cp:coreProperties>
</file>