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9"/>
  </p:notesMasterIdLst>
  <p:sldIdLst>
    <p:sldId id="256" r:id="rId2"/>
    <p:sldId id="259" r:id="rId3"/>
    <p:sldId id="278" r:id="rId4"/>
    <p:sldId id="258" r:id="rId5"/>
    <p:sldId id="294" r:id="rId6"/>
    <p:sldId id="287" r:id="rId7"/>
    <p:sldId id="260" r:id="rId8"/>
    <p:sldId id="261" r:id="rId9"/>
    <p:sldId id="288" r:id="rId10"/>
    <p:sldId id="280" r:id="rId11"/>
    <p:sldId id="263" r:id="rId12"/>
    <p:sldId id="264" r:id="rId13"/>
    <p:sldId id="265" r:id="rId14"/>
    <p:sldId id="266" r:id="rId15"/>
    <p:sldId id="267" r:id="rId16"/>
    <p:sldId id="268" r:id="rId17"/>
    <p:sldId id="269" r:id="rId18"/>
    <p:sldId id="270" r:id="rId19"/>
    <p:sldId id="271" r:id="rId20"/>
    <p:sldId id="272" r:id="rId21"/>
    <p:sldId id="289" r:id="rId22"/>
    <p:sldId id="290" r:id="rId23"/>
    <p:sldId id="291" r:id="rId24"/>
    <p:sldId id="292" r:id="rId25"/>
    <p:sldId id="293" r:id="rId26"/>
    <p:sldId id="306" r:id="rId27"/>
    <p:sldId id="299" r:id="rId28"/>
    <p:sldId id="300" r:id="rId29"/>
    <p:sldId id="302" r:id="rId30"/>
    <p:sldId id="303" r:id="rId31"/>
    <p:sldId id="304" r:id="rId32"/>
    <p:sldId id="305" r:id="rId33"/>
    <p:sldId id="307" r:id="rId34"/>
    <p:sldId id="283" r:id="rId35"/>
    <p:sldId id="284" r:id="rId36"/>
    <p:sldId id="276" r:id="rId37"/>
    <p:sldId id="277" r:id="rId38"/>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DF336A30-BDE5-4DB4-AD9C-2D43E0DDCADD}" type="datetimeFigureOut">
              <a:rPr lang="en-US" smtClean="0"/>
              <a:t>8/13/2018</a:t>
            </a:fld>
            <a:endParaRPr lang="en-US"/>
          </a:p>
        </p:txBody>
      </p:sp>
      <p:sp>
        <p:nvSpPr>
          <p:cNvPr id="4" name="Slide Image Placeholder 3"/>
          <p:cNvSpPr>
            <a:spLocks noGrp="1" noRot="1" noChangeAspect="1"/>
          </p:cNvSpPr>
          <p:nvPr>
            <p:ph type="sldImg" idx="2"/>
          </p:nvPr>
        </p:nvSpPr>
        <p:spPr>
          <a:xfrm>
            <a:off x="1384300" y="1163638"/>
            <a:ext cx="4186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FDE97F2-9A30-47DF-903B-A1CC8A2284E4}" type="slidenum">
              <a:rPr lang="en-US" smtClean="0"/>
              <a:t>‹#›</a:t>
            </a:fld>
            <a:endParaRPr lang="en-US"/>
          </a:p>
        </p:txBody>
      </p:sp>
    </p:spTree>
    <p:extLst>
      <p:ext uri="{BB962C8B-B14F-4D97-AF65-F5344CB8AC3E}">
        <p14:creationId xmlns:p14="http://schemas.microsoft.com/office/powerpoint/2010/main" val="54275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E97F2-9A30-47DF-903B-A1CC8A2284E4}" type="slidenum">
              <a:rPr lang="en-US" smtClean="0"/>
              <a:t>2</a:t>
            </a:fld>
            <a:endParaRPr lang="en-US"/>
          </a:p>
        </p:txBody>
      </p:sp>
    </p:spTree>
    <p:extLst>
      <p:ext uri="{BB962C8B-B14F-4D97-AF65-F5344CB8AC3E}">
        <p14:creationId xmlns:p14="http://schemas.microsoft.com/office/powerpoint/2010/main" val="3421115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034013B0-6EBA-45E8-B5B2-1AE49B134FAE}" type="datetimeFigureOut">
              <a:rPr lang="en-US" smtClean="0"/>
              <a:t>8/13/2018</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160918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4013B0-6EBA-45E8-B5B2-1AE49B134FAE}"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318787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34013B0-6EBA-45E8-B5B2-1AE49B134FAE}" type="datetimeFigureOut">
              <a:rPr lang="en-US" smtClean="0"/>
              <a:t>8/13/2018</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397643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034013B0-6EBA-45E8-B5B2-1AE49B134FAE}" type="datetimeFigureOut">
              <a:rPr lang="en-US" smtClean="0"/>
              <a:t>8/13/2018</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456DEB5-6435-4AA1-959A-D8820E2534C4}"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2564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034013B0-6EBA-45E8-B5B2-1AE49B134FAE}" type="datetimeFigureOut">
              <a:rPr lang="en-US" smtClean="0"/>
              <a:t>8/13/2018</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4166778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34013B0-6EBA-45E8-B5B2-1AE49B134FAE}"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139991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34013B0-6EBA-45E8-B5B2-1AE49B134FAE}"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1383138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013B0-6EBA-45E8-B5B2-1AE49B134FAE}"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406703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34013B0-6EBA-45E8-B5B2-1AE49B134FAE}" type="datetimeFigureOut">
              <a:rPr lang="en-US" smtClean="0"/>
              <a:t>8/13/2018</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198488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013B0-6EBA-45E8-B5B2-1AE49B134FAE}"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349371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034013B0-6EBA-45E8-B5B2-1AE49B134FAE}" type="datetimeFigureOut">
              <a:rPr lang="en-US" smtClean="0"/>
              <a:t>8/13/2018</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270434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4013B0-6EBA-45E8-B5B2-1AE49B134FAE}"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98067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4013B0-6EBA-45E8-B5B2-1AE49B134FAE}" type="datetimeFigureOut">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1639305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4013B0-6EBA-45E8-B5B2-1AE49B134FAE}"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263641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013B0-6EBA-45E8-B5B2-1AE49B134FAE}" type="datetimeFigureOut">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110509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4013B0-6EBA-45E8-B5B2-1AE49B134FAE}"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334324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4013B0-6EBA-45E8-B5B2-1AE49B134FAE}"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6DEB5-6435-4AA1-959A-D8820E2534C4}" type="slidenum">
              <a:rPr lang="en-US" smtClean="0"/>
              <a:t>‹#›</a:t>
            </a:fld>
            <a:endParaRPr lang="en-US"/>
          </a:p>
        </p:txBody>
      </p:sp>
    </p:spTree>
    <p:extLst>
      <p:ext uri="{BB962C8B-B14F-4D97-AF65-F5344CB8AC3E}">
        <p14:creationId xmlns:p14="http://schemas.microsoft.com/office/powerpoint/2010/main" val="50321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34013B0-6EBA-45E8-B5B2-1AE49B134FAE}" type="datetimeFigureOut">
              <a:rPr lang="en-US" smtClean="0"/>
              <a:t>8/13/2018</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56DEB5-6435-4AA1-959A-D8820E2534C4}" type="slidenum">
              <a:rPr lang="en-US" smtClean="0"/>
              <a:t>‹#›</a:t>
            </a:fld>
            <a:endParaRPr lang="en-US"/>
          </a:p>
        </p:txBody>
      </p:sp>
    </p:spTree>
    <p:extLst>
      <p:ext uri="{BB962C8B-B14F-4D97-AF65-F5344CB8AC3E}">
        <p14:creationId xmlns:p14="http://schemas.microsoft.com/office/powerpoint/2010/main" val="351957481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sso.americanexpres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Users\nmerced\AppData\Local\Temp\SnipImage-%7b43F92129-86C8-49EF-96D1-1D2BC1843F69%7d.PNG" TargetMode="External"/><Relationship Id="rId2" Type="http://schemas.openxmlformats.org/officeDocument/2006/relationships/hyperlink" Target="https://www209.americanexpress.com/merchant/viewpayments/authreg_mfasReport.do?action=printDownLoad&amp;startIndex=1&amp;endIndex=219&amp;threshold=6000&amp;uniqueId=MfasReportMainSummary_2&amp;ssolang=en_US&amp;ssobrand=SOMSET&amp;print=true"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nmerced@usf.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hyperlink" Target="http://www.usf.edu/ur/logos.html"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81922"/>
            <a:ext cx="7315200" cy="1490078"/>
          </a:xfrm>
        </p:spPr>
        <p:txBody>
          <a:bodyPr>
            <a:noAutofit/>
          </a:bodyPr>
          <a:lstStyle/>
          <a:p>
            <a:r>
              <a:rPr lang="en-US" sz="3600" i="1" dirty="0" smtClean="0">
                <a:solidFill>
                  <a:schemeClr val="accent5">
                    <a:lumMod val="60000"/>
                    <a:lumOff val="40000"/>
                  </a:schemeClr>
                </a:solidFill>
                <a:latin typeface="Calisto MT" pitchFamily="18" charset="0"/>
              </a:rPr>
              <a:t>University of South Florida Credit Card Presentation</a:t>
            </a:r>
            <a:endParaRPr lang="en-US" sz="3600" i="1" dirty="0">
              <a:solidFill>
                <a:schemeClr val="accent5">
                  <a:lumMod val="60000"/>
                  <a:lumOff val="40000"/>
                </a:schemeClr>
              </a:solidFill>
              <a:latin typeface="Calisto MT" pitchFamily="18" charset="0"/>
            </a:endParaRPr>
          </a:p>
        </p:txBody>
      </p:sp>
      <p:sp>
        <p:nvSpPr>
          <p:cNvPr id="3" name="Subtitle 2"/>
          <p:cNvSpPr>
            <a:spLocks noGrp="1"/>
          </p:cNvSpPr>
          <p:nvPr>
            <p:ph type="subTitle" idx="1"/>
          </p:nvPr>
        </p:nvSpPr>
        <p:spPr>
          <a:xfrm rot="19140000">
            <a:off x="-33267" y="1627618"/>
            <a:ext cx="4365048" cy="537503"/>
          </a:xfrm>
        </p:spPr>
        <p:txBody>
          <a:bodyPr>
            <a:noAutofit/>
          </a:bodyPr>
          <a:lstStyle/>
          <a:p>
            <a:r>
              <a:rPr lang="en-US" sz="2200" b="1" i="1" dirty="0" smtClean="0">
                <a:solidFill>
                  <a:schemeClr val="accent5">
                    <a:lumMod val="60000"/>
                    <a:lumOff val="40000"/>
                  </a:schemeClr>
                </a:solidFill>
                <a:latin typeface="Calisto MT" pitchFamily="18" charset="0"/>
              </a:rPr>
              <a:t>Credit Card Reconciliation Process</a:t>
            </a:r>
          </a:p>
          <a:p>
            <a:endParaRPr lang="en-US" sz="2400" b="1" dirty="0">
              <a:solidFill>
                <a:schemeClr val="accent6">
                  <a:lumMod val="75000"/>
                </a:schemeClr>
              </a:solidFill>
              <a:latin typeface="Calisto MT" pitchFamily="18" charset="0"/>
            </a:endParaRPr>
          </a:p>
        </p:txBody>
      </p:sp>
      <p:pic>
        <p:nvPicPr>
          <p:cNvPr id="2050" name="Picture 2" descr="C:\Users\nmerced\AppData\Local\Microsoft\Windows\Temporary Internet Files\Content.IE5\GPFYQ7UC\MP9001490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762000"/>
            <a:ext cx="3048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399"/>
            <a:ext cx="7482840" cy="304801"/>
          </a:xfrm>
        </p:spPr>
        <p:txBody>
          <a:bodyPr>
            <a:normAutofit fontScale="90000"/>
          </a:bodyPr>
          <a:lstStyle/>
          <a:p>
            <a:pPr algn="ctr"/>
            <a:r>
              <a:rPr lang="en-US" sz="2400" b="1" i="1" dirty="0" smtClean="0">
                <a:latin typeface="Calisto MT" pitchFamily="18" charset="0"/>
              </a:rPr>
              <a:t>Deposits sent to the cashiers thru email</a:t>
            </a:r>
            <a:endParaRPr lang="en-US" sz="2400" b="1" i="1" dirty="0">
              <a:latin typeface="Calisto MT" pitchFamily="18" charset="0"/>
            </a:endParaRPr>
          </a:p>
        </p:txBody>
      </p:sp>
      <p:sp>
        <p:nvSpPr>
          <p:cNvPr id="3" name="Content Placeholder 2"/>
          <p:cNvSpPr>
            <a:spLocks noGrp="1"/>
          </p:cNvSpPr>
          <p:nvPr>
            <p:ph idx="1"/>
          </p:nvPr>
        </p:nvSpPr>
        <p:spPr>
          <a:xfrm>
            <a:off x="685800" y="1100628"/>
            <a:ext cx="7543800" cy="4614372"/>
          </a:xfrm>
        </p:spPr>
        <p:txBody>
          <a:bodyPr>
            <a:noAutofit/>
          </a:bodyPr>
          <a:lstStyle/>
          <a:p>
            <a:pPr marL="0" indent="0">
              <a:buNone/>
            </a:pPr>
            <a:endParaRPr lang="en-US" sz="2400" i="1" u="sng" dirty="0" smtClean="0">
              <a:latin typeface="Calisto MT" pitchFamily="18" charset="0"/>
            </a:endParaRPr>
          </a:p>
          <a:p>
            <a:pPr marL="0" indent="0">
              <a:buNone/>
            </a:pPr>
            <a:r>
              <a:rPr lang="en-US" sz="2400" i="1" u="sng" dirty="0" smtClean="0">
                <a:latin typeface="Calisto MT" pitchFamily="18" charset="0"/>
              </a:rPr>
              <a:t>When sending the cashiers office deposits thru an email please remember to </a:t>
            </a:r>
            <a:r>
              <a:rPr lang="en-US" sz="2400" dirty="0" smtClean="0">
                <a:latin typeface="Calisto MT" pitchFamily="18" charset="0"/>
              </a:rPr>
              <a:t>:</a:t>
            </a:r>
          </a:p>
          <a:p>
            <a:pPr marL="285750" indent="-285750">
              <a:buFont typeface="Arial" pitchFamily="34" charset="0"/>
              <a:buChar char="•"/>
            </a:pPr>
            <a:r>
              <a:rPr lang="en-US" sz="2200" i="1" dirty="0" smtClean="0">
                <a:latin typeface="Calisto MT" pitchFamily="18" charset="0"/>
              </a:rPr>
              <a:t>Attach paperwork with deposit number, amount, date and for ex. if it is a credit card or lockbox deposit since they belong to different  general ledger accounts specify what type of deposit it is.</a:t>
            </a:r>
          </a:p>
          <a:p>
            <a:pPr marL="285750" indent="-285750">
              <a:buFont typeface="Arial" pitchFamily="34" charset="0"/>
              <a:buChar char="•"/>
            </a:pPr>
            <a:r>
              <a:rPr lang="en-US" sz="2200" i="1" dirty="0" smtClean="0">
                <a:latin typeface="Calisto MT" pitchFamily="18" charset="0"/>
              </a:rPr>
              <a:t>Make sure the email was received by the cashiers office and that you have a confirmation from them.  </a:t>
            </a:r>
          </a:p>
          <a:p>
            <a:pPr marL="285750" indent="-285750">
              <a:buFont typeface="Arial" pitchFamily="34" charset="0"/>
              <a:buChar char="•"/>
            </a:pPr>
            <a:r>
              <a:rPr lang="en-US" sz="2200" i="1" dirty="0" smtClean="0">
                <a:latin typeface="Calisto MT" pitchFamily="18" charset="0"/>
              </a:rPr>
              <a:t>Also if it is a correction make sure to write a brief but clear note of what is being corrected. The date of the original transaction and the amount.</a:t>
            </a:r>
            <a:endParaRPr lang="en-US" sz="2200" i="1" dirty="0">
              <a:latin typeface="Calisto MT" pitchFamily="18" charset="0"/>
            </a:endParaRPr>
          </a:p>
        </p:txBody>
      </p:sp>
    </p:spTree>
    <p:extLst>
      <p:ext uri="{BB962C8B-B14F-4D97-AF65-F5344CB8AC3E}">
        <p14:creationId xmlns:p14="http://schemas.microsoft.com/office/powerpoint/2010/main" val="36006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4373"/>
            <a:ext cx="7482840" cy="1293028"/>
          </a:xfrm>
        </p:spPr>
        <p:txBody>
          <a:bodyPr>
            <a:normAutofit/>
          </a:bodyPr>
          <a:lstStyle/>
          <a:p>
            <a:pPr algn="ctr"/>
            <a:r>
              <a:rPr lang="en-US" sz="2400" b="1" i="1" dirty="0" smtClean="0">
                <a:latin typeface="Calisto MT" panose="02040603050505030304" pitchFamily="18" charset="0"/>
              </a:rPr>
              <a:t>Add all backup paperwork needed</a:t>
            </a:r>
            <a:r>
              <a:rPr lang="en-US" sz="2400" dirty="0" smtClean="0">
                <a:latin typeface="Calisto MT" panose="02040603050505030304" pitchFamily="18" charset="0"/>
              </a:rPr>
              <a:t>:</a:t>
            </a:r>
            <a:endParaRPr lang="en-US" sz="2400" dirty="0">
              <a:latin typeface="Calisto MT" panose="02040603050505030304" pitchFamily="18" charset="0"/>
            </a:endParaRPr>
          </a:p>
        </p:txBody>
      </p:sp>
      <p:sp>
        <p:nvSpPr>
          <p:cNvPr id="3" name="Content Placeholder 2"/>
          <p:cNvSpPr>
            <a:spLocks noGrp="1"/>
          </p:cNvSpPr>
          <p:nvPr>
            <p:ph idx="1"/>
          </p:nvPr>
        </p:nvSpPr>
        <p:spPr>
          <a:xfrm>
            <a:off x="594360" y="1981200"/>
            <a:ext cx="7955280" cy="4282440"/>
          </a:xfrm>
        </p:spPr>
        <p:txBody>
          <a:bodyPr>
            <a:noAutofit/>
          </a:bodyPr>
          <a:lstStyle/>
          <a:p>
            <a:pPr marL="0" indent="0">
              <a:buNone/>
            </a:pPr>
            <a:r>
              <a:rPr lang="en-US" sz="2500" i="1" dirty="0" smtClean="0">
                <a:latin typeface="Calisto MT" pitchFamily="18" charset="0"/>
                <a:ea typeface="Arial Unicode MS" pitchFamily="34" charset="-128"/>
                <a:cs typeface="Arial Unicode MS" pitchFamily="34" charset="-128"/>
              </a:rPr>
              <a:t>   </a:t>
            </a:r>
          </a:p>
          <a:p>
            <a:pPr marL="0" indent="0">
              <a:buNone/>
            </a:pPr>
            <a:r>
              <a:rPr lang="en-US" sz="2500" i="1" dirty="0" smtClean="0">
                <a:latin typeface="Calisto MT" pitchFamily="18" charset="0"/>
                <a:ea typeface="Arial Unicode MS" pitchFamily="34" charset="-128"/>
                <a:cs typeface="Arial Unicode MS" pitchFamily="34" charset="-128"/>
              </a:rPr>
              <a:t> All departments that originate their own Miscellaneous Receipts Form should include back up paperwork for example : copy of the invoice, check , credit card slip, etc.</a:t>
            </a:r>
          </a:p>
          <a:p>
            <a:pPr marL="0" indent="0">
              <a:buNone/>
            </a:pPr>
            <a:r>
              <a:rPr lang="en-US" sz="2500" i="1" dirty="0" smtClean="0">
                <a:latin typeface="Calisto MT" pitchFamily="18" charset="0"/>
                <a:ea typeface="Arial Unicode MS" pitchFamily="34" charset="-128"/>
                <a:cs typeface="Arial Unicode MS" pitchFamily="34" charset="-128"/>
              </a:rPr>
              <a:t>   All information pertaining the deposit should be included in order to have backup papers for future reference.</a:t>
            </a:r>
          </a:p>
          <a:p>
            <a:pPr marL="0" indent="0">
              <a:buNone/>
            </a:pPr>
            <a:r>
              <a:rPr lang="en-US" sz="2500" i="1" dirty="0" smtClean="0">
                <a:latin typeface="Calisto MT" pitchFamily="18" charset="0"/>
                <a:ea typeface="Arial Unicode MS" pitchFamily="34" charset="-128"/>
                <a:cs typeface="Arial Unicode MS" pitchFamily="34" charset="-128"/>
              </a:rPr>
              <a:t>On the Miscellaneous Receipts Form do not change the order of the chart field.  It is in order for the cashiers benefit.</a:t>
            </a:r>
            <a:endParaRPr lang="en-US" sz="2500" i="1" dirty="0">
              <a:latin typeface="Calisto MT"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673979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7543800" cy="533400"/>
          </a:xfrm>
        </p:spPr>
        <p:txBody>
          <a:bodyPr>
            <a:normAutofit fontScale="90000"/>
          </a:bodyPr>
          <a:lstStyle/>
          <a:p>
            <a:pPr algn="ctr"/>
            <a:r>
              <a:rPr lang="en-US" sz="2200" b="1" i="1" dirty="0" smtClean="0">
                <a:latin typeface="Calisto MT" pitchFamily="18" charset="0"/>
              </a:rPr>
              <a:t>Taking deposit paperwork to the cashier’s office:</a:t>
            </a:r>
            <a:endParaRPr lang="en-US" sz="2200" b="1" i="1" dirty="0">
              <a:latin typeface="Calisto MT" pitchFamily="18" charset="0"/>
            </a:endParaRPr>
          </a:p>
        </p:txBody>
      </p:sp>
      <p:sp>
        <p:nvSpPr>
          <p:cNvPr id="3" name="Content Placeholder 2"/>
          <p:cNvSpPr>
            <a:spLocks noGrp="1"/>
          </p:cNvSpPr>
          <p:nvPr>
            <p:ph idx="1"/>
          </p:nvPr>
        </p:nvSpPr>
        <p:spPr>
          <a:xfrm>
            <a:off x="990600" y="1676400"/>
            <a:ext cx="7353300" cy="4267200"/>
          </a:xfrm>
        </p:spPr>
        <p:txBody>
          <a:bodyPr>
            <a:normAutofit fontScale="92500" lnSpcReduction="10000"/>
          </a:bodyPr>
          <a:lstStyle/>
          <a:p>
            <a:endParaRPr lang="en-US" sz="2000" i="1" dirty="0" smtClean="0"/>
          </a:p>
          <a:p>
            <a:pPr marL="0" indent="0">
              <a:buNone/>
            </a:pPr>
            <a:r>
              <a:rPr lang="en-US" sz="2400" i="1" dirty="0" smtClean="0"/>
              <a:t>  1. </a:t>
            </a:r>
            <a:r>
              <a:rPr lang="en-US" sz="2400" i="1" dirty="0" smtClean="0">
                <a:latin typeface="Calisto MT" pitchFamily="18" charset="0"/>
              </a:rPr>
              <a:t>The Cashier’s Office rules are: </a:t>
            </a:r>
          </a:p>
          <a:p>
            <a:pPr marL="0" indent="0">
              <a:buNone/>
            </a:pPr>
            <a:r>
              <a:rPr lang="en-US" sz="2400" i="1" dirty="0" smtClean="0">
                <a:latin typeface="Calisto MT" pitchFamily="18" charset="0"/>
              </a:rPr>
              <a:t> </a:t>
            </a:r>
            <a:r>
              <a:rPr lang="en-US" sz="2400" i="1" dirty="0">
                <a:latin typeface="Calisto MT" pitchFamily="18" charset="0"/>
              </a:rPr>
              <a:t>T</a:t>
            </a:r>
            <a:r>
              <a:rPr lang="en-US" sz="2400" i="1" dirty="0" smtClean="0">
                <a:latin typeface="Calisto MT" pitchFamily="18" charset="0"/>
              </a:rPr>
              <a:t>ake all deposits to the office before 2:30 p.m. in order to be processed the same date.  </a:t>
            </a:r>
          </a:p>
          <a:p>
            <a:pPr marL="0" indent="0">
              <a:buNone/>
            </a:pPr>
            <a:r>
              <a:rPr lang="en-US" sz="2400" i="1" dirty="0" smtClean="0">
                <a:latin typeface="Calisto MT" pitchFamily="18" charset="0"/>
              </a:rPr>
              <a:t>  2. If a deposit number is not on the paper submitted it will be returned to the department.  </a:t>
            </a:r>
            <a:endParaRPr lang="en-US" sz="2400" i="1" dirty="0">
              <a:latin typeface="Calisto MT" pitchFamily="18" charset="0"/>
            </a:endParaRPr>
          </a:p>
          <a:p>
            <a:pPr marL="0" indent="0">
              <a:buNone/>
            </a:pPr>
            <a:r>
              <a:rPr lang="en-US" sz="2400" i="1" dirty="0" smtClean="0">
                <a:latin typeface="Calisto MT" pitchFamily="18" charset="0"/>
              </a:rPr>
              <a:t>  3. Identify clearly if it is an e check, check, lockbox or credit card. </a:t>
            </a:r>
            <a:r>
              <a:rPr lang="en-US" sz="2400" i="1" dirty="0">
                <a:latin typeface="Calisto MT" pitchFamily="18" charset="0"/>
              </a:rPr>
              <a:t>R</a:t>
            </a:r>
            <a:r>
              <a:rPr lang="en-US" sz="2400" i="1" dirty="0" smtClean="0">
                <a:latin typeface="Calisto MT" pitchFamily="18" charset="0"/>
              </a:rPr>
              <a:t>emember all American Express deposits should be posted separate from the Visa, Master Card and Discover Card.  </a:t>
            </a:r>
          </a:p>
          <a:p>
            <a:pPr marL="0" indent="0">
              <a:buNone/>
            </a:pPr>
            <a:r>
              <a:rPr lang="en-US" sz="2400" i="1" dirty="0" smtClean="0">
                <a:latin typeface="Calisto MT" pitchFamily="18" charset="0"/>
              </a:rPr>
              <a:t>  4.  If submitting a prior month correction please write a note stating the correction and the original transaction’s date and amount to facilitate the reconciliation process.</a:t>
            </a:r>
            <a:endParaRPr lang="en-US" sz="2400" i="1" dirty="0">
              <a:latin typeface="Calisto MT" pitchFamily="18" charset="0"/>
            </a:endParaRPr>
          </a:p>
        </p:txBody>
      </p:sp>
    </p:spTree>
    <p:extLst>
      <p:ext uri="{BB962C8B-B14F-4D97-AF65-F5344CB8AC3E}">
        <p14:creationId xmlns:p14="http://schemas.microsoft.com/office/powerpoint/2010/main" val="1714437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1"/>
            <a:ext cx="7635240" cy="914400"/>
          </a:xfrm>
        </p:spPr>
        <p:txBody>
          <a:bodyPr/>
          <a:lstStyle/>
          <a:p>
            <a:pPr algn="ctr"/>
            <a:r>
              <a:rPr lang="en-US" sz="2400" b="1" i="1" dirty="0" smtClean="0">
                <a:latin typeface="Calisto MT" pitchFamily="18" charset="0"/>
              </a:rPr>
              <a:t>Departments reconciliation :</a:t>
            </a:r>
            <a:endParaRPr lang="en-US" b="1" i="1" dirty="0"/>
          </a:p>
        </p:txBody>
      </p:sp>
      <p:sp>
        <p:nvSpPr>
          <p:cNvPr id="3" name="Content Placeholder 2"/>
          <p:cNvSpPr>
            <a:spLocks noGrp="1"/>
          </p:cNvSpPr>
          <p:nvPr>
            <p:ph idx="1"/>
          </p:nvPr>
        </p:nvSpPr>
        <p:spPr>
          <a:xfrm>
            <a:off x="619760" y="1752600"/>
            <a:ext cx="7955280" cy="4206239"/>
          </a:xfrm>
        </p:spPr>
        <p:txBody>
          <a:bodyPr>
            <a:normAutofit fontScale="92500"/>
          </a:bodyPr>
          <a:lstStyle/>
          <a:p>
            <a:pPr>
              <a:buAutoNum type="arabicPeriod"/>
            </a:pPr>
            <a:r>
              <a:rPr lang="en-US" sz="2300" i="1" dirty="0" smtClean="0">
                <a:latin typeface="Calisto MT" pitchFamily="18" charset="0"/>
                <a:ea typeface="Arial Unicode MS" pitchFamily="34" charset="-128"/>
                <a:cs typeface="Arial Unicode MS" pitchFamily="34" charset="-128"/>
              </a:rPr>
              <a:t>All departments are responsible of reconciling their credit card account on a monthly basis. </a:t>
            </a:r>
          </a:p>
          <a:p>
            <a:pPr>
              <a:buAutoNum type="arabicPeriod"/>
            </a:pPr>
            <a:r>
              <a:rPr lang="en-US" sz="2300" i="1" dirty="0" smtClean="0">
                <a:latin typeface="Calisto MT" pitchFamily="18" charset="0"/>
                <a:ea typeface="Arial Unicode MS" pitchFamily="34" charset="-128"/>
                <a:cs typeface="Arial Unicode MS" pitchFamily="34" charset="-128"/>
              </a:rPr>
              <a:t>Find your Book side at  FAST – DATA MART – FINANCE MART</a:t>
            </a:r>
          </a:p>
          <a:p>
            <a:pPr>
              <a:buAutoNum type="arabicPeriod"/>
            </a:pPr>
            <a:r>
              <a:rPr lang="en-US" sz="2300" i="1" dirty="0" smtClean="0">
                <a:latin typeface="Calisto MT" pitchFamily="18" charset="0"/>
                <a:ea typeface="Arial Unicode MS" pitchFamily="34" charset="-128"/>
                <a:cs typeface="Arial Unicode MS" pitchFamily="34" charset="-128"/>
              </a:rPr>
              <a:t>The credit card account in the General Ledger is  10061.</a:t>
            </a:r>
          </a:p>
          <a:p>
            <a:pPr>
              <a:buAutoNum type="arabicPeriod"/>
            </a:pPr>
            <a:r>
              <a:rPr lang="en-US" sz="2300" i="1" dirty="0" smtClean="0">
                <a:latin typeface="Calisto MT" pitchFamily="18" charset="0"/>
                <a:ea typeface="Arial Unicode MS" pitchFamily="34" charset="-128"/>
                <a:cs typeface="Arial Unicode MS" pitchFamily="34" charset="-128"/>
              </a:rPr>
              <a:t>Compare all deposits posted in your revenue account against your merchant statements information which is your Bank side.</a:t>
            </a:r>
          </a:p>
          <a:p>
            <a:pPr>
              <a:buAutoNum type="arabicPeriod"/>
            </a:pPr>
            <a:r>
              <a:rPr lang="en-US" sz="2300" i="1" dirty="0" smtClean="0">
                <a:latin typeface="Calisto MT" pitchFamily="18" charset="0"/>
                <a:ea typeface="Arial Unicode MS" pitchFamily="34" charset="-128"/>
                <a:cs typeface="Arial Unicode MS" pitchFamily="34" charset="-128"/>
              </a:rPr>
              <a:t>It is your responsibility to follow up, dispute and resolve all chargebacks done to your credit card account.  </a:t>
            </a:r>
            <a:endParaRPr lang="en-US" sz="2300" i="1" dirty="0">
              <a:latin typeface="Calisto MT" pitchFamily="18" charset="0"/>
              <a:ea typeface="Arial Unicode MS" pitchFamily="34" charset="-128"/>
              <a:cs typeface="Arial Unicode MS" pitchFamily="34" charset="-128"/>
            </a:endParaRPr>
          </a:p>
          <a:p>
            <a:pPr>
              <a:buAutoNum type="arabicPeriod"/>
            </a:pPr>
            <a:r>
              <a:rPr lang="en-US" sz="2300" i="1" dirty="0" smtClean="0">
                <a:latin typeface="Calisto MT" pitchFamily="18" charset="0"/>
                <a:ea typeface="Arial Unicode MS" pitchFamily="34" charset="-128"/>
                <a:cs typeface="Arial Unicode MS" pitchFamily="34" charset="-128"/>
              </a:rPr>
              <a:t>Sent to cashiers office all refunds to be posted.  Debits and negative amounts.</a:t>
            </a:r>
          </a:p>
          <a:p>
            <a:pPr>
              <a:buAutoNum type="arabicPeriod"/>
            </a:pPr>
            <a:r>
              <a:rPr lang="en-US" sz="2300" i="1" dirty="0" smtClean="0">
                <a:latin typeface="Calisto MT" pitchFamily="18" charset="0"/>
                <a:ea typeface="Arial Unicode MS" pitchFamily="34" charset="-128"/>
                <a:cs typeface="Arial Unicode MS" pitchFamily="34" charset="-128"/>
              </a:rPr>
              <a:t>Save a copy of your reconciliation for audit purposes.</a:t>
            </a:r>
          </a:p>
          <a:p>
            <a:pPr marL="0" indent="0"/>
            <a:endParaRPr lang="en-US" sz="2000" i="1" dirty="0"/>
          </a:p>
        </p:txBody>
      </p:sp>
    </p:spTree>
    <p:extLst>
      <p:ext uri="{BB962C8B-B14F-4D97-AF65-F5344CB8AC3E}">
        <p14:creationId xmlns:p14="http://schemas.microsoft.com/office/powerpoint/2010/main" val="2868975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162800" cy="990600"/>
          </a:xfrm>
        </p:spPr>
        <p:txBody>
          <a:bodyPr>
            <a:normAutofit/>
          </a:bodyPr>
          <a:lstStyle/>
          <a:p>
            <a:pPr algn="ctr"/>
            <a:r>
              <a:rPr lang="en-US" sz="2600" b="1" i="1" dirty="0" smtClean="0">
                <a:latin typeface="Calisto MT" pitchFamily="18" charset="0"/>
              </a:rPr>
              <a:t>Department reconciliation:</a:t>
            </a:r>
            <a:endParaRPr lang="en-US" sz="2600" b="1" i="1" dirty="0">
              <a:latin typeface="Calisto MT" pitchFamily="18" charset="0"/>
            </a:endParaRPr>
          </a:p>
        </p:txBody>
      </p:sp>
      <p:sp>
        <p:nvSpPr>
          <p:cNvPr id="3" name="Text Placeholder 2"/>
          <p:cNvSpPr>
            <a:spLocks noGrp="1"/>
          </p:cNvSpPr>
          <p:nvPr>
            <p:ph type="body" idx="1"/>
          </p:nvPr>
        </p:nvSpPr>
        <p:spPr>
          <a:xfrm>
            <a:off x="609600" y="914400"/>
            <a:ext cx="3413760" cy="762000"/>
          </a:xfrm>
        </p:spPr>
        <p:txBody>
          <a:bodyPr>
            <a:noAutofit/>
          </a:bodyPr>
          <a:lstStyle/>
          <a:p>
            <a:pPr algn="ctr"/>
            <a:endParaRPr lang="en-US" sz="1600" b="1" dirty="0" smtClean="0">
              <a:latin typeface="Aharoni" pitchFamily="2" charset="-79"/>
              <a:cs typeface="Aharoni" pitchFamily="2" charset="-79"/>
            </a:endParaRPr>
          </a:p>
          <a:p>
            <a:pPr algn="ctr"/>
            <a:r>
              <a:rPr lang="en-US" sz="2000" b="1" i="1" dirty="0" smtClean="0">
                <a:latin typeface="Calisto MT" panose="02040603050505030304" pitchFamily="18" charset="0"/>
                <a:cs typeface="Aharoni" pitchFamily="2" charset="-79"/>
              </a:rPr>
              <a:t>Book</a:t>
            </a:r>
          </a:p>
          <a:p>
            <a:pPr algn="ctr"/>
            <a:r>
              <a:rPr lang="en-US" sz="2000" b="1" i="1" dirty="0" smtClean="0">
                <a:latin typeface="Calisto MT" panose="02040603050505030304" pitchFamily="18" charset="0"/>
                <a:cs typeface="Aharoni" pitchFamily="2" charset="-79"/>
              </a:rPr>
              <a:t>Finance Mart</a:t>
            </a:r>
            <a:endParaRPr lang="en-US" sz="2000" b="1" i="1" dirty="0">
              <a:latin typeface="Calisto MT" panose="02040603050505030304" pitchFamily="18" charset="0"/>
              <a:cs typeface="Aharoni" pitchFamily="2" charset="-79"/>
            </a:endParaRPr>
          </a:p>
        </p:txBody>
      </p:sp>
      <p:sp>
        <p:nvSpPr>
          <p:cNvPr id="4" name="Content Placeholder 3"/>
          <p:cNvSpPr>
            <a:spLocks noGrp="1"/>
          </p:cNvSpPr>
          <p:nvPr>
            <p:ph sz="half" idx="2"/>
          </p:nvPr>
        </p:nvSpPr>
        <p:spPr>
          <a:xfrm>
            <a:off x="685800" y="1676400"/>
            <a:ext cx="3581400" cy="4572000"/>
          </a:xfrm>
        </p:spPr>
        <p:txBody>
          <a:bodyPr>
            <a:normAutofit fontScale="32500" lnSpcReduction="20000"/>
          </a:bodyPr>
          <a:lstStyle/>
          <a:p>
            <a:endParaRPr lang="en-US" sz="6200" i="1" dirty="0" smtClean="0">
              <a:latin typeface="Calisto MT" pitchFamily="18" charset="0"/>
              <a:ea typeface="Arial Unicode MS" pitchFamily="34" charset="-128"/>
              <a:cs typeface="Arial Unicode MS" pitchFamily="34" charset="-128"/>
            </a:endParaRPr>
          </a:p>
          <a:p>
            <a:r>
              <a:rPr lang="en-US" sz="6200" i="1" dirty="0" smtClean="0">
                <a:latin typeface="Calisto MT" pitchFamily="18" charset="0"/>
                <a:ea typeface="Arial Unicode MS" pitchFamily="34" charset="-128"/>
                <a:cs typeface="Arial Unicode MS" pitchFamily="34" charset="-128"/>
              </a:rPr>
              <a:t>Go </a:t>
            </a:r>
            <a:r>
              <a:rPr lang="en-US" sz="6200" i="1" dirty="0">
                <a:latin typeface="Calisto MT" pitchFamily="18" charset="0"/>
                <a:ea typeface="Arial Unicode MS" pitchFamily="34" charset="-128"/>
                <a:cs typeface="Arial Unicode MS" pitchFamily="34" charset="-128"/>
              </a:rPr>
              <a:t>to USF portal</a:t>
            </a:r>
          </a:p>
          <a:p>
            <a:r>
              <a:rPr lang="en-US" sz="6200" i="1" dirty="0">
                <a:latin typeface="Calisto MT" pitchFamily="18" charset="0"/>
                <a:ea typeface="Arial Unicode MS" pitchFamily="34" charset="-128"/>
                <a:cs typeface="Arial Unicode MS" pitchFamily="34" charset="-128"/>
              </a:rPr>
              <a:t>Data mart</a:t>
            </a:r>
          </a:p>
          <a:p>
            <a:r>
              <a:rPr lang="en-US" sz="6200" i="1" dirty="0">
                <a:latin typeface="Calisto MT" pitchFamily="18" charset="0"/>
                <a:ea typeface="Arial Unicode MS" pitchFamily="34" charset="-128"/>
                <a:cs typeface="Arial Unicode MS" pitchFamily="34" charset="-128"/>
              </a:rPr>
              <a:t>Finance Mart </a:t>
            </a:r>
          </a:p>
          <a:p>
            <a:r>
              <a:rPr lang="en-US" sz="6200" i="1" dirty="0">
                <a:latin typeface="Calisto MT" pitchFamily="18" charset="0"/>
                <a:ea typeface="Arial Unicode MS" pitchFamily="34" charset="-128"/>
                <a:cs typeface="Arial Unicode MS" pitchFamily="34" charset="-128"/>
              </a:rPr>
              <a:t>On report type:  select</a:t>
            </a:r>
          </a:p>
          <a:p>
            <a:r>
              <a:rPr lang="en-US" sz="6200" i="1" dirty="0">
                <a:latin typeface="Calisto MT" pitchFamily="18" charset="0"/>
                <a:ea typeface="Arial Unicode MS" pitchFamily="34" charset="-128"/>
                <a:cs typeface="Arial Unicode MS" pitchFamily="34" charset="-128"/>
              </a:rPr>
              <a:t>Balance Sheet Summary</a:t>
            </a:r>
          </a:p>
          <a:p>
            <a:r>
              <a:rPr lang="en-US" sz="6200" i="1" dirty="0">
                <a:latin typeface="Calisto MT" pitchFamily="18" charset="0"/>
                <a:ea typeface="Arial Unicode MS" pitchFamily="34" charset="-128"/>
                <a:cs typeface="Arial Unicode MS" pitchFamily="34" charset="-128"/>
              </a:rPr>
              <a:t>Enter the department # and the fund</a:t>
            </a:r>
          </a:p>
          <a:p>
            <a:r>
              <a:rPr lang="en-US" sz="6200" i="1" dirty="0">
                <a:latin typeface="Calisto MT" pitchFamily="18" charset="0"/>
                <a:ea typeface="Arial Unicode MS" pitchFamily="34" charset="-128"/>
                <a:cs typeface="Arial Unicode MS" pitchFamily="34" charset="-128"/>
              </a:rPr>
              <a:t>Select </a:t>
            </a:r>
            <a:r>
              <a:rPr lang="en-US" sz="6200" i="1" dirty="0" smtClean="0">
                <a:latin typeface="Calisto MT" pitchFamily="18" charset="0"/>
                <a:ea typeface="Arial Unicode MS" pitchFamily="34" charset="-128"/>
                <a:cs typeface="Arial Unicode MS" pitchFamily="34" charset="-128"/>
              </a:rPr>
              <a:t>: check </a:t>
            </a:r>
            <a:r>
              <a:rPr lang="en-US" sz="6200" i="1" dirty="0">
                <a:latin typeface="Calisto MT" pitchFamily="18" charset="0"/>
                <a:ea typeface="Arial Unicode MS" pitchFamily="34" charset="-128"/>
                <a:cs typeface="Arial Unicode MS" pitchFamily="34" charset="-128"/>
              </a:rPr>
              <a:t>to enable period </a:t>
            </a:r>
            <a:r>
              <a:rPr lang="en-US" sz="6200" i="1" dirty="0" smtClean="0">
                <a:latin typeface="Calisto MT" pitchFamily="18" charset="0"/>
                <a:ea typeface="Arial Unicode MS" pitchFamily="34" charset="-128"/>
                <a:cs typeface="Arial Unicode MS" pitchFamily="34" charset="-128"/>
              </a:rPr>
              <a:t>      selection</a:t>
            </a:r>
            <a:endParaRPr lang="en-US" sz="6200" i="1" dirty="0">
              <a:latin typeface="Calisto MT" pitchFamily="18" charset="0"/>
              <a:ea typeface="Arial Unicode MS" pitchFamily="34" charset="-128"/>
              <a:cs typeface="Arial Unicode MS" pitchFamily="34" charset="-128"/>
            </a:endParaRPr>
          </a:p>
          <a:p>
            <a:r>
              <a:rPr lang="en-US" sz="6200" i="1" dirty="0">
                <a:latin typeface="Calisto MT" pitchFamily="18" charset="0"/>
                <a:ea typeface="Arial Unicode MS" pitchFamily="34" charset="-128"/>
                <a:cs typeface="Arial Unicode MS" pitchFamily="34" charset="-128"/>
              </a:rPr>
              <a:t>View Report</a:t>
            </a:r>
          </a:p>
          <a:p>
            <a:r>
              <a:rPr lang="en-US" sz="6200" i="1" dirty="0">
                <a:latin typeface="Calisto MT" pitchFamily="18" charset="0"/>
                <a:ea typeface="Arial Unicode MS" pitchFamily="34" charset="-128"/>
                <a:cs typeface="Arial Unicode MS" pitchFamily="34" charset="-128"/>
              </a:rPr>
              <a:t>Select  10999 Total Cash</a:t>
            </a:r>
          </a:p>
          <a:p>
            <a:r>
              <a:rPr lang="en-US" sz="6200" i="1" dirty="0">
                <a:latin typeface="Calisto MT" pitchFamily="18" charset="0"/>
                <a:ea typeface="Arial Unicode MS" pitchFamily="34" charset="-128"/>
                <a:cs typeface="Arial Unicode MS" pitchFamily="34" charset="-128"/>
              </a:rPr>
              <a:t>Select account 10061 which is the credit cards  GL account</a:t>
            </a:r>
          </a:p>
          <a:p>
            <a:endParaRPr lang="en-US" dirty="0"/>
          </a:p>
        </p:txBody>
      </p:sp>
      <p:sp>
        <p:nvSpPr>
          <p:cNvPr id="5" name="Text Placeholder 4"/>
          <p:cNvSpPr>
            <a:spLocks noGrp="1"/>
          </p:cNvSpPr>
          <p:nvPr>
            <p:ph type="body" sz="quarter" idx="3"/>
          </p:nvPr>
        </p:nvSpPr>
        <p:spPr>
          <a:xfrm>
            <a:off x="5105400" y="838200"/>
            <a:ext cx="2795016" cy="838200"/>
          </a:xfrm>
        </p:spPr>
        <p:txBody>
          <a:bodyPr>
            <a:noAutofit/>
          </a:bodyPr>
          <a:lstStyle/>
          <a:p>
            <a:pPr algn="ctr"/>
            <a:endParaRPr lang="en-US" sz="1600" b="1" i="1" dirty="0" smtClean="0"/>
          </a:p>
          <a:p>
            <a:pPr algn="ctr"/>
            <a:r>
              <a:rPr lang="en-US" sz="2000" b="1" i="1" dirty="0" smtClean="0">
                <a:latin typeface="Calisto MT" panose="02040603050505030304" pitchFamily="18" charset="0"/>
              </a:rPr>
              <a:t>Bank Merchant Statements</a:t>
            </a:r>
          </a:p>
        </p:txBody>
      </p:sp>
      <p:sp>
        <p:nvSpPr>
          <p:cNvPr id="6" name="Content Placeholder 5"/>
          <p:cNvSpPr>
            <a:spLocks noGrp="1"/>
          </p:cNvSpPr>
          <p:nvPr>
            <p:ph sz="quarter" idx="4"/>
          </p:nvPr>
        </p:nvSpPr>
        <p:spPr>
          <a:xfrm>
            <a:off x="4572000" y="1676400"/>
            <a:ext cx="3429000" cy="4191000"/>
          </a:xfrm>
        </p:spPr>
        <p:txBody>
          <a:bodyPr>
            <a:noAutofit/>
          </a:bodyPr>
          <a:lstStyle/>
          <a:p>
            <a:endParaRPr lang="en-US" sz="1800" i="1" dirty="0" smtClean="0">
              <a:latin typeface="Calisto MT" pitchFamily="18" charset="0"/>
              <a:ea typeface="Arial Unicode MS" pitchFamily="34" charset="-128"/>
              <a:cs typeface="Arial Unicode MS" pitchFamily="34" charset="-128"/>
            </a:endParaRPr>
          </a:p>
          <a:p>
            <a:r>
              <a:rPr lang="en-US" sz="2000" i="1" dirty="0" smtClean="0">
                <a:latin typeface="Calisto MT" pitchFamily="18" charset="0"/>
                <a:ea typeface="Arial Unicode MS" pitchFamily="34" charset="-128"/>
                <a:cs typeface="Arial Unicode MS" pitchFamily="34" charset="-128"/>
              </a:rPr>
              <a:t>Go </a:t>
            </a:r>
            <a:r>
              <a:rPr lang="en-US" sz="2000" i="1" dirty="0">
                <a:latin typeface="Calisto MT" pitchFamily="18" charset="0"/>
                <a:ea typeface="Arial Unicode MS" pitchFamily="34" charset="-128"/>
                <a:cs typeface="Arial Unicode MS" pitchFamily="34" charset="-128"/>
              </a:rPr>
              <a:t>to </a:t>
            </a:r>
            <a:r>
              <a:rPr lang="en-US" sz="2000" i="1" dirty="0" smtClean="0">
                <a:latin typeface="Calisto MT" pitchFamily="18" charset="0"/>
                <a:ea typeface="Arial Unicode MS" pitchFamily="34" charset="-128"/>
                <a:cs typeface="Arial Unicode MS" pitchFamily="34" charset="-128"/>
              </a:rPr>
              <a:t>www.myclientline.net/</a:t>
            </a:r>
            <a:endParaRPr lang="en-US" sz="2000" i="1" dirty="0">
              <a:latin typeface="Calisto MT" pitchFamily="18" charset="0"/>
              <a:ea typeface="Arial Unicode MS" pitchFamily="34" charset="-128"/>
              <a:cs typeface="Arial Unicode MS" pitchFamily="34" charset="-128"/>
            </a:endParaRPr>
          </a:p>
          <a:p>
            <a:r>
              <a:rPr lang="en-US" sz="2000" i="1" dirty="0">
                <a:latin typeface="Calisto MT" pitchFamily="18" charset="0"/>
                <a:ea typeface="Arial Unicode MS" pitchFamily="34" charset="-128"/>
                <a:cs typeface="Arial Unicode MS" pitchFamily="34" charset="-128"/>
              </a:rPr>
              <a:t>Go to </a:t>
            </a:r>
            <a:r>
              <a:rPr lang="en-US" sz="2000" i="1" dirty="0" smtClean="0">
                <a:latin typeface="Calisto MT" pitchFamily="18" charset="0"/>
                <a:ea typeface="Arial Unicode MS" pitchFamily="34" charset="-128"/>
                <a:cs typeface="Arial Unicode MS" pitchFamily="34" charset="-128"/>
              </a:rPr>
              <a:t>merchant login and enter your </a:t>
            </a:r>
            <a:r>
              <a:rPr lang="en-US" sz="2000" i="1" dirty="0">
                <a:latin typeface="Calisto MT" pitchFamily="18" charset="0"/>
                <a:ea typeface="Arial Unicode MS" pitchFamily="34" charset="-128"/>
                <a:cs typeface="Arial Unicode MS" pitchFamily="34" charset="-128"/>
              </a:rPr>
              <a:t>user id and password.  </a:t>
            </a:r>
          </a:p>
          <a:p>
            <a:r>
              <a:rPr lang="en-US" sz="2000" i="1" dirty="0">
                <a:latin typeface="Calisto MT" pitchFamily="18" charset="0"/>
                <a:ea typeface="Arial Unicode MS" pitchFamily="34" charset="-128"/>
                <a:cs typeface="Arial Unicode MS" pitchFamily="34" charset="-128"/>
              </a:rPr>
              <a:t>Select </a:t>
            </a:r>
            <a:r>
              <a:rPr lang="en-US" sz="2000" i="1" dirty="0" smtClean="0">
                <a:latin typeface="Calisto MT" pitchFamily="18" charset="0"/>
                <a:ea typeface="Arial Unicode MS" pitchFamily="34" charset="-128"/>
                <a:cs typeface="Arial Unicode MS" pitchFamily="34" charset="-128"/>
              </a:rPr>
              <a:t>from Statements</a:t>
            </a:r>
          </a:p>
          <a:p>
            <a:pPr marL="0" indent="0">
              <a:buNone/>
            </a:pPr>
            <a:r>
              <a:rPr lang="en-US" sz="2000" i="1" dirty="0" smtClean="0">
                <a:latin typeface="Calisto MT" pitchFamily="18" charset="0"/>
                <a:ea typeface="Arial Unicode MS" pitchFamily="34" charset="-128"/>
                <a:cs typeface="Arial Unicode MS" pitchFamily="34" charset="-128"/>
              </a:rPr>
              <a:t>    -Card Processing Statements</a:t>
            </a:r>
          </a:p>
          <a:p>
            <a:r>
              <a:rPr lang="en-US" sz="2000" i="1" dirty="0" smtClean="0">
                <a:latin typeface="Calisto MT" pitchFamily="18" charset="0"/>
                <a:ea typeface="Arial Unicode MS" pitchFamily="34" charset="-128"/>
                <a:cs typeface="Arial Unicode MS" pitchFamily="34" charset="-128"/>
              </a:rPr>
              <a:t>Print the Statement</a:t>
            </a:r>
          </a:p>
          <a:p>
            <a:r>
              <a:rPr lang="en-US" sz="2000" i="1" dirty="0" smtClean="0">
                <a:latin typeface="Calisto MT" pitchFamily="18" charset="0"/>
                <a:ea typeface="Arial Unicode MS" pitchFamily="34" charset="-128"/>
                <a:cs typeface="Arial Unicode MS" pitchFamily="34" charset="-128"/>
              </a:rPr>
              <a:t>Compare </a:t>
            </a:r>
            <a:r>
              <a:rPr lang="en-US" sz="2000" i="1" dirty="0">
                <a:latin typeface="Calisto MT" pitchFamily="18" charset="0"/>
                <a:ea typeface="Arial Unicode MS" pitchFamily="34" charset="-128"/>
                <a:cs typeface="Arial Unicode MS" pitchFamily="34" charset="-128"/>
              </a:rPr>
              <a:t>deposits from the Finance Mart Report with the Merchant </a:t>
            </a:r>
            <a:r>
              <a:rPr lang="en-US" sz="2000" i="1" dirty="0" smtClean="0">
                <a:latin typeface="Calisto MT" pitchFamily="18" charset="0"/>
                <a:ea typeface="Arial Unicode MS" pitchFamily="34" charset="-128"/>
                <a:cs typeface="Arial Unicode MS" pitchFamily="34" charset="-128"/>
              </a:rPr>
              <a:t>statements report </a:t>
            </a:r>
            <a:r>
              <a:rPr lang="en-US" sz="2000" i="1" dirty="0">
                <a:latin typeface="Calisto MT" pitchFamily="18" charset="0"/>
                <a:ea typeface="Arial Unicode MS" pitchFamily="34" charset="-128"/>
                <a:cs typeface="Arial Unicode MS" pitchFamily="34" charset="-128"/>
              </a:rPr>
              <a:t>from </a:t>
            </a:r>
            <a:r>
              <a:rPr lang="en-US" sz="2000" i="1" dirty="0" smtClean="0">
                <a:latin typeface="Calisto MT" pitchFamily="18" charset="0"/>
                <a:ea typeface="Arial Unicode MS" pitchFamily="34" charset="-128"/>
                <a:cs typeface="Arial Unicode MS" pitchFamily="34" charset="-128"/>
              </a:rPr>
              <a:t>Wells Fargo Merchant Services.</a:t>
            </a:r>
            <a:endParaRPr lang="en-US" sz="2000" b="0" dirty="0"/>
          </a:p>
        </p:txBody>
      </p:sp>
    </p:spTree>
    <p:extLst>
      <p:ext uri="{BB962C8B-B14F-4D97-AF65-F5344CB8AC3E}">
        <p14:creationId xmlns:p14="http://schemas.microsoft.com/office/powerpoint/2010/main" val="558489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4373"/>
            <a:ext cx="7787640" cy="759627"/>
          </a:xfrm>
        </p:spPr>
        <p:txBody>
          <a:bodyPr>
            <a:normAutofit/>
          </a:bodyPr>
          <a:lstStyle/>
          <a:p>
            <a:pPr algn="ctr"/>
            <a:r>
              <a:rPr lang="en-US" sz="2400" b="1" i="1" dirty="0" smtClean="0">
                <a:latin typeface="Calisto MT" pitchFamily="18" charset="0"/>
              </a:rPr>
              <a:t>Chargeback recording</a:t>
            </a:r>
            <a:r>
              <a:rPr lang="en-US" sz="2400" dirty="0" smtClean="0"/>
              <a:t>:</a:t>
            </a:r>
            <a:endParaRPr lang="en-US" sz="2400" dirty="0"/>
          </a:p>
        </p:txBody>
      </p:sp>
      <p:sp>
        <p:nvSpPr>
          <p:cNvPr id="3" name="Content Placeholder 2"/>
          <p:cNvSpPr>
            <a:spLocks noGrp="1"/>
          </p:cNvSpPr>
          <p:nvPr>
            <p:ph idx="1"/>
          </p:nvPr>
        </p:nvSpPr>
        <p:spPr>
          <a:xfrm>
            <a:off x="594360" y="1981200"/>
            <a:ext cx="7955280" cy="4282440"/>
          </a:xfrm>
        </p:spPr>
        <p:txBody>
          <a:bodyPr>
            <a:normAutofit/>
          </a:bodyPr>
          <a:lstStyle/>
          <a:p>
            <a:pPr>
              <a:buAutoNum type="arabicPeriod"/>
            </a:pPr>
            <a:r>
              <a:rPr lang="en-US" sz="2400" i="1" dirty="0" smtClean="0">
                <a:latin typeface="Calisto MT" pitchFamily="18" charset="0"/>
                <a:ea typeface="Arial Unicode MS" pitchFamily="34" charset="-128"/>
                <a:cs typeface="Arial Unicode MS" pitchFamily="34" charset="-128"/>
              </a:rPr>
              <a:t>The contact person for the department will receive a chargeback document that the bank sends General Accounting and they make a copy and send to the contact person via campus mail .</a:t>
            </a:r>
          </a:p>
          <a:p>
            <a:pPr>
              <a:buAutoNum type="arabicPeriod"/>
            </a:pPr>
            <a:r>
              <a:rPr lang="en-US" sz="2400" i="1" dirty="0" smtClean="0">
                <a:latin typeface="Calisto MT" pitchFamily="18" charset="0"/>
                <a:ea typeface="Arial Unicode MS" pitchFamily="34" charset="-128"/>
                <a:cs typeface="Arial Unicode MS" pitchFamily="34" charset="-128"/>
              </a:rPr>
              <a:t>It is your responsibility to print your merchant statement and review if any chargeback has been charged to your account, follow up with the student or owner of the credit card.  Dispute and send any information the bank is requesting.  </a:t>
            </a:r>
          </a:p>
          <a:p>
            <a:pPr>
              <a:buAutoNum type="arabicPeriod"/>
            </a:pPr>
            <a:r>
              <a:rPr lang="en-US" sz="2400" i="1" dirty="0" smtClean="0">
                <a:latin typeface="Calisto MT" pitchFamily="18" charset="0"/>
                <a:ea typeface="Arial Unicode MS" pitchFamily="34" charset="-128"/>
                <a:cs typeface="Arial Unicode MS" pitchFamily="34" charset="-128"/>
              </a:rPr>
              <a:t>Send the appropriate Miscellaneous Receipts form with the posting of the chargeback to the cashier’s office.  Also remember to write a note and include any backup paperwork. </a:t>
            </a:r>
          </a:p>
          <a:p>
            <a:pPr marL="0" indent="0">
              <a:buNone/>
            </a:pPr>
            <a:endParaRPr lang="en-US" sz="2000" i="1" dirty="0">
              <a:latin typeface="Calisto MT"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3864329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7520940" cy="914400"/>
          </a:xfrm>
        </p:spPr>
        <p:txBody>
          <a:bodyPr>
            <a:normAutofit/>
          </a:bodyPr>
          <a:lstStyle/>
          <a:p>
            <a:pPr algn="ctr"/>
            <a:r>
              <a:rPr lang="en-US" sz="2400" b="1" i="1" dirty="0" smtClean="0">
                <a:latin typeface="Calisto MT" pitchFamily="18" charset="0"/>
              </a:rPr>
              <a:t>All corrections and chargebacks posting should be on the same month</a:t>
            </a:r>
            <a:r>
              <a:rPr lang="en-US" sz="2400" b="1" i="1" dirty="0" smtClean="0"/>
              <a:t>:</a:t>
            </a:r>
            <a:endParaRPr lang="en-US" sz="2400" b="1" i="1" dirty="0"/>
          </a:p>
        </p:txBody>
      </p:sp>
      <p:sp>
        <p:nvSpPr>
          <p:cNvPr id="3" name="Content Placeholder 2"/>
          <p:cNvSpPr>
            <a:spLocks noGrp="1"/>
          </p:cNvSpPr>
          <p:nvPr>
            <p:ph idx="1"/>
          </p:nvPr>
        </p:nvSpPr>
        <p:spPr>
          <a:xfrm>
            <a:off x="594360" y="1676400"/>
            <a:ext cx="7955280" cy="4587240"/>
          </a:xfrm>
        </p:spPr>
        <p:txBody>
          <a:bodyPr>
            <a:normAutofit lnSpcReduction="10000"/>
          </a:bodyPr>
          <a:lstStyle/>
          <a:p>
            <a:pPr>
              <a:buAutoNum type="arabicPeriod"/>
            </a:pPr>
            <a:endParaRPr lang="en-US" sz="2000" i="1" dirty="0" smtClean="0">
              <a:latin typeface="Calisto MT" pitchFamily="18" charset="0"/>
              <a:ea typeface="Arial Unicode MS" pitchFamily="34" charset="-128"/>
              <a:cs typeface="Arial Unicode MS" pitchFamily="34" charset="-128"/>
            </a:endParaRPr>
          </a:p>
          <a:p>
            <a:pPr>
              <a:buAutoNum type="arabicPeriod"/>
            </a:pPr>
            <a:r>
              <a:rPr lang="en-US" i="1" dirty="0" smtClean="0">
                <a:latin typeface="Calisto MT" pitchFamily="18" charset="0"/>
                <a:ea typeface="Arial Unicode MS" pitchFamily="34" charset="-128"/>
                <a:cs typeface="Arial Unicode MS" pitchFamily="34" charset="-128"/>
              </a:rPr>
              <a:t> All prior month corrections should be stated in a note in the Miscellaneous Receipts form sent to the cashiers.  Include as much information to be able to tie the correction to the original transaction.</a:t>
            </a:r>
          </a:p>
          <a:p>
            <a:pPr>
              <a:buAutoNum type="arabicPeriod"/>
            </a:pPr>
            <a:r>
              <a:rPr lang="en-US" i="1" dirty="0" smtClean="0">
                <a:latin typeface="Calisto MT" pitchFamily="18" charset="0"/>
                <a:ea typeface="Arial Unicode MS" pitchFamily="34" charset="-128"/>
                <a:cs typeface="Arial Unicode MS" pitchFamily="34" charset="-128"/>
              </a:rPr>
              <a:t> All chargebacks are always in the first page of your merchant statements.</a:t>
            </a:r>
          </a:p>
          <a:p>
            <a:pPr>
              <a:buAutoNum type="arabicPeriod"/>
            </a:pPr>
            <a:r>
              <a:rPr lang="en-US" i="1" dirty="0" smtClean="0">
                <a:latin typeface="Calisto MT" pitchFamily="18" charset="0"/>
                <a:ea typeface="Arial Unicode MS" pitchFamily="34" charset="-128"/>
                <a:cs typeface="Arial Unicode MS" pitchFamily="34" charset="-128"/>
              </a:rPr>
              <a:t> All corrections and chargebacks should be posted or corrected  in the same month .</a:t>
            </a:r>
          </a:p>
          <a:p>
            <a:pPr>
              <a:buAutoNum type="arabicPeriod"/>
            </a:pPr>
            <a:r>
              <a:rPr lang="en-US" i="1" dirty="0" smtClean="0">
                <a:latin typeface="Calisto MT" pitchFamily="18" charset="0"/>
                <a:ea typeface="Arial Unicode MS" pitchFamily="34" charset="-128"/>
                <a:cs typeface="Arial Unicode MS" pitchFamily="34" charset="-128"/>
              </a:rPr>
              <a:t> If a chargeback has not been posted or a correction done, when General Accounting reconciles and finds it they will send you an email informing you to post the chargeback.</a:t>
            </a:r>
          </a:p>
          <a:p>
            <a:pPr>
              <a:buAutoNum type="arabicPeriod"/>
            </a:pPr>
            <a:r>
              <a:rPr lang="en-US" i="1" dirty="0" smtClean="0">
                <a:latin typeface="Calisto MT" pitchFamily="18" charset="0"/>
                <a:ea typeface="Arial Unicode MS" pitchFamily="34" charset="-128"/>
                <a:cs typeface="Arial Unicode MS" pitchFamily="34" charset="-128"/>
              </a:rPr>
              <a:t>. Chargebacks are also known as debits in your </a:t>
            </a:r>
            <a:r>
              <a:rPr lang="en-US" i="1" dirty="0" smtClean="0">
                <a:latin typeface="Calisto MT" panose="02040603050505030304" pitchFamily="18" charset="0"/>
              </a:rPr>
              <a:t>merchant statements and they are negative amounts when sent to post to cashiers office.</a:t>
            </a:r>
            <a:endParaRPr lang="en-US" i="1" dirty="0">
              <a:latin typeface="Calisto MT" panose="02040603050505030304" pitchFamily="18" charset="0"/>
            </a:endParaRPr>
          </a:p>
        </p:txBody>
      </p:sp>
    </p:spTree>
    <p:extLst>
      <p:ext uri="{BB962C8B-B14F-4D97-AF65-F5344CB8AC3E}">
        <p14:creationId xmlns:p14="http://schemas.microsoft.com/office/powerpoint/2010/main" val="2591721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2000"/>
            <a:ext cx="8168640" cy="990600"/>
          </a:xfrm>
        </p:spPr>
        <p:txBody>
          <a:bodyPr/>
          <a:lstStyle/>
          <a:p>
            <a:pPr algn="ctr"/>
            <a:r>
              <a:rPr lang="en-US" sz="2400" b="1" i="1" dirty="0" smtClean="0">
                <a:latin typeface="Calisto MT" panose="02040603050505030304" pitchFamily="18" charset="0"/>
              </a:rPr>
              <a:t>General accounting reconciliation process:</a:t>
            </a:r>
            <a:endParaRPr lang="en-US" sz="2400" b="1" i="1" dirty="0">
              <a:latin typeface="Calisto MT" panose="02040603050505030304" pitchFamily="18" charset="0"/>
            </a:endParaRPr>
          </a:p>
        </p:txBody>
      </p:sp>
      <p:sp>
        <p:nvSpPr>
          <p:cNvPr id="3" name="Content Placeholder 2"/>
          <p:cNvSpPr>
            <a:spLocks noGrp="1"/>
          </p:cNvSpPr>
          <p:nvPr>
            <p:ph idx="1"/>
          </p:nvPr>
        </p:nvSpPr>
        <p:spPr>
          <a:xfrm>
            <a:off x="594360" y="1600200"/>
            <a:ext cx="7955280" cy="4663440"/>
          </a:xfrm>
        </p:spPr>
        <p:txBody>
          <a:bodyPr>
            <a:normAutofit/>
          </a:bodyPr>
          <a:lstStyle/>
          <a:p>
            <a:pPr marL="0" indent="0">
              <a:buNone/>
            </a:pPr>
            <a:r>
              <a:rPr lang="en-US" sz="2300" i="1" dirty="0" smtClean="0">
                <a:latin typeface="Calisto MT" pitchFamily="18" charset="0"/>
                <a:ea typeface="Arial Unicode MS" pitchFamily="34" charset="-128"/>
                <a:cs typeface="Arial Unicode MS" pitchFamily="34" charset="-128"/>
              </a:rPr>
              <a:t>  </a:t>
            </a:r>
          </a:p>
          <a:p>
            <a:pPr marL="0" indent="0">
              <a:buNone/>
            </a:pPr>
            <a:r>
              <a:rPr lang="en-US" sz="2300" i="1" dirty="0" smtClean="0">
                <a:latin typeface="Calisto MT" pitchFamily="18" charset="0"/>
                <a:ea typeface="Arial Unicode MS" pitchFamily="34" charset="-128"/>
                <a:cs typeface="Arial Unicode MS" pitchFamily="34" charset="-128"/>
              </a:rPr>
              <a:t> The </a:t>
            </a:r>
            <a:r>
              <a:rPr lang="en-US" sz="2300" i="1" dirty="0">
                <a:latin typeface="Calisto MT" pitchFamily="18" charset="0"/>
                <a:ea typeface="Arial Unicode MS" pitchFamily="34" charset="-128"/>
                <a:cs typeface="Arial Unicode MS" pitchFamily="34" charset="-128"/>
              </a:rPr>
              <a:t>accountant has 30 days to reconcile the accounts for all the credit card </a:t>
            </a:r>
            <a:r>
              <a:rPr lang="en-US" sz="2300" i="1" dirty="0" smtClean="0">
                <a:latin typeface="Calisto MT" pitchFamily="18" charset="0"/>
                <a:ea typeface="Arial Unicode MS" pitchFamily="34" charset="-128"/>
                <a:cs typeface="Arial Unicode MS" pitchFamily="34" charset="-128"/>
              </a:rPr>
              <a:t> departments</a:t>
            </a:r>
            <a:r>
              <a:rPr lang="en-US" sz="2300" i="1" dirty="0">
                <a:latin typeface="Calisto MT" pitchFamily="18" charset="0"/>
                <a:ea typeface="Arial Unicode MS" pitchFamily="34" charset="-128"/>
                <a:cs typeface="Arial Unicode MS" pitchFamily="34" charset="-128"/>
              </a:rPr>
              <a:t>.</a:t>
            </a:r>
          </a:p>
          <a:p>
            <a:endParaRPr lang="en-US" sz="2300" i="1" dirty="0">
              <a:latin typeface="Calisto MT" pitchFamily="18" charset="0"/>
              <a:ea typeface="Arial Unicode MS" pitchFamily="34" charset="-128"/>
              <a:cs typeface="Arial Unicode MS" pitchFamily="34" charset="-128"/>
            </a:endParaRPr>
          </a:p>
          <a:p>
            <a:pPr marL="0" indent="0">
              <a:buNone/>
            </a:pPr>
            <a:r>
              <a:rPr lang="en-US" sz="2300" i="1" dirty="0" smtClean="0">
                <a:latin typeface="Calisto MT" pitchFamily="18" charset="0"/>
                <a:ea typeface="Arial Unicode MS" pitchFamily="34" charset="-128"/>
                <a:cs typeface="Arial Unicode MS" pitchFamily="34" charset="-128"/>
              </a:rPr>
              <a:t>   There </a:t>
            </a:r>
            <a:r>
              <a:rPr lang="en-US" sz="2300" i="1" dirty="0">
                <a:latin typeface="Calisto MT" pitchFamily="18" charset="0"/>
                <a:ea typeface="Arial Unicode MS" pitchFamily="34" charset="-128"/>
                <a:cs typeface="Arial Unicode MS" pitchFamily="34" charset="-128"/>
              </a:rPr>
              <a:t>is 30 days to make corrections for the current month.</a:t>
            </a:r>
          </a:p>
          <a:p>
            <a:pPr marL="0" indent="0">
              <a:buNone/>
            </a:pPr>
            <a:endParaRPr lang="en-US" sz="2300" i="1" dirty="0">
              <a:latin typeface="Calisto MT" pitchFamily="18" charset="0"/>
              <a:ea typeface="Arial Unicode MS" pitchFamily="34" charset="-128"/>
              <a:cs typeface="Arial Unicode MS" pitchFamily="34" charset="-128"/>
            </a:endParaRPr>
          </a:p>
          <a:p>
            <a:pPr marL="0" indent="0">
              <a:buNone/>
            </a:pPr>
            <a:r>
              <a:rPr lang="en-US" sz="2300" i="1" dirty="0" smtClean="0">
                <a:latin typeface="Calisto MT" pitchFamily="18" charset="0"/>
                <a:ea typeface="Arial Unicode MS" pitchFamily="34" charset="-128"/>
                <a:cs typeface="Arial Unicode MS" pitchFamily="34" charset="-128"/>
              </a:rPr>
              <a:t> Prior to year end old outstanding items will be removed from the Credit Card account and will be taken against merchant fees or revenue if the department doesn’t provide another chart field where they would like it to be posted.</a:t>
            </a:r>
            <a:endParaRPr lang="en-US" sz="2300" i="1" dirty="0">
              <a:latin typeface="Calisto MT" pitchFamily="18" charset="0"/>
              <a:ea typeface="Arial Unicode MS" pitchFamily="34" charset="-128"/>
              <a:cs typeface="Arial Unicode MS" pitchFamily="34" charset="-128"/>
            </a:endParaRPr>
          </a:p>
          <a:p>
            <a:endParaRPr lang="en-US" sz="2000" i="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117585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i="1" dirty="0" smtClean="0">
                <a:solidFill>
                  <a:schemeClr val="accent6">
                    <a:lumMod val="75000"/>
                  </a:schemeClr>
                </a:solidFill>
                <a:latin typeface="Calisto MT" pitchFamily="18" charset="0"/>
              </a:rPr>
              <a:t>Understanding your merchant statements</a:t>
            </a:r>
            <a:endParaRPr lang="en-US" i="1" dirty="0">
              <a:solidFill>
                <a:schemeClr val="accent6">
                  <a:lumMod val="75000"/>
                </a:schemeClr>
              </a:solidFill>
              <a:latin typeface="Calisto MT" pitchFamily="18" charset="0"/>
            </a:endParaRPr>
          </a:p>
        </p:txBody>
      </p:sp>
      <p:sp>
        <p:nvSpPr>
          <p:cNvPr id="3" name="Subtitle 2"/>
          <p:cNvSpPr>
            <a:spLocks noGrp="1"/>
          </p:cNvSpPr>
          <p:nvPr>
            <p:ph type="subTitle" idx="1"/>
          </p:nvPr>
        </p:nvSpPr>
        <p:spPr/>
        <p:txBody>
          <a:bodyPr/>
          <a:lstStyle/>
          <a:p>
            <a:r>
              <a:rPr lang="en-US" b="1" i="1" dirty="0" smtClean="0">
                <a:latin typeface="Calisto MT" pitchFamily="18" charset="0"/>
              </a:rPr>
              <a:t>Credit Card </a:t>
            </a:r>
            <a:r>
              <a:rPr lang="en-US" b="1" i="1" dirty="0">
                <a:latin typeface="Calisto MT" pitchFamily="18" charset="0"/>
              </a:rPr>
              <a:t>S</a:t>
            </a:r>
            <a:r>
              <a:rPr lang="en-US" b="1" i="1" dirty="0" smtClean="0">
                <a:latin typeface="Calisto MT" pitchFamily="18" charset="0"/>
              </a:rPr>
              <a:t>tatements</a:t>
            </a:r>
            <a:endParaRPr lang="en-US" b="1" i="1" dirty="0">
              <a:latin typeface="Calisto MT" pitchFamily="18" charset="0"/>
            </a:endParaRPr>
          </a:p>
        </p:txBody>
      </p:sp>
      <p:pic>
        <p:nvPicPr>
          <p:cNvPr id="4098" name="Picture 2" descr="C:\Users\nmerced\AppData\Local\Microsoft\Windows\Temporary Internet Files\Content.IE5\HYWSWYPC\MC9002298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212935"/>
            <a:ext cx="232256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merced\AppData\Local\Microsoft\Windows\Temporary Internet Files\Content.IE5\G19L5C5P\MC90035707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181236"/>
            <a:ext cx="1621536" cy="227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28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863840" cy="914400"/>
          </a:xfrm>
        </p:spPr>
        <p:txBody>
          <a:bodyPr>
            <a:normAutofit fontScale="90000"/>
          </a:bodyPr>
          <a:lstStyle/>
          <a:p>
            <a:pPr algn="ctr"/>
            <a:r>
              <a:rPr lang="en-US" sz="2700" b="1" i="1" dirty="0" smtClean="0">
                <a:latin typeface="Calisto MT" pitchFamily="18" charset="0"/>
              </a:rPr>
              <a:t>Visa, master card and Discover merchant statements</a:t>
            </a:r>
            <a:r>
              <a:rPr lang="en-US" b="1" i="1" dirty="0">
                <a:latin typeface="Calisto MT" pitchFamily="18" charset="0"/>
              </a:rPr>
              <a:t>:</a:t>
            </a:r>
          </a:p>
        </p:txBody>
      </p:sp>
      <p:sp>
        <p:nvSpPr>
          <p:cNvPr id="3" name="Content Placeholder 2"/>
          <p:cNvSpPr>
            <a:spLocks noGrp="1"/>
          </p:cNvSpPr>
          <p:nvPr>
            <p:ph idx="1"/>
          </p:nvPr>
        </p:nvSpPr>
        <p:spPr>
          <a:xfrm>
            <a:off x="685800" y="1905000"/>
            <a:ext cx="7863840" cy="4358640"/>
          </a:xfrm>
        </p:spPr>
        <p:txBody>
          <a:bodyPr>
            <a:normAutofit/>
          </a:bodyPr>
          <a:lstStyle/>
          <a:p>
            <a:pPr marL="0" indent="0">
              <a:buNone/>
            </a:pPr>
            <a:r>
              <a:rPr lang="en-US" sz="2400" i="1" dirty="0" smtClean="0">
                <a:latin typeface="Calisto MT" pitchFamily="18" charset="0"/>
                <a:ea typeface="Arial Unicode MS" pitchFamily="34" charset="-128"/>
                <a:cs typeface="Arial Unicode MS" pitchFamily="34" charset="-128"/>
              </a:rPr>
              <a:t>     </a:t>
            </a:r>
          </a:p>
          <a:p>
            <a:pPr marL="0" indent="0">
              <a:buNone/>
            </a:pPr>
            <a:r>
              <a:rPr lang="en-US" sz="2400" i="1" dirty="0">
                <a:latin typeface="Calisto MT" pitchFamily="18" charset="0"/>
                <a:ea typeface="Arial Unicode MS" pitchFamily="34" charset="-128"/>
                <a:cs typeface="Arial Unicode MS" pitchFamily="34" charset="-128"/>
              </a:rPr>
              <a:t> </a:t>
            </a:r>
            <a:r>
              <a:rPr lang="en-US" sz="2400" i="1" dirty="0" smtClean="0">
                <a:latin typeface="Calisto MT" pitchFamily="18" charset="0"/>
                <a:ea typeface="Arial Unicode MS" pitchFamily="34" charset="-128"/>
                <a:cs typeface="Arial Unicode MS" pitchFamily="34" charset="-128"/>
              </a:rPr>
              <a:t>   Go </a:t>
            </a:r>
            <a:r>
              <a:rPr lang="en-US" sz="2400" i="1" dirty="0">
                <a:latin typeface="Calisto MT" pitchFamily="18" charset="0"/>
                <a:ea typeface="Arial Unicode MS" pitchFamily="34" charset="-128"/>
                <a:cs typeface="Arial Unicode MS" pitchFamily="34" charset="-128"/>
              </a:rPr>
              <a:t>to</a:t>
            </a:r>
          </a:p>
          <a:p>
            <a:pPr marL="0" indent="0">
              <a:buNone/>
            </a:pPr>
            <a:r>
              <a:rPr lang="en-US" sz="2400" i="1" dirty="0" smtClean="0">
                <a:solidFill>
                  <a:srgbClr val="FF0000"/>
                </a:solidFill>
                <a:latin typeface="Calisto MT" pitchFamily="18" charset="0"/>
                <a:ea typeface="Arial Unicode MS" pitchFamily="34" charset="-128"/>
                <a:cs typeface="Arial Unicode MS" pitchFamily="34" charset="-128"/>
              </a:rPr>
              <a:t>     https</a:t>
            </a:r>
            <a:r>
              <a:rPr lang="en-US" sz="2400" i="1" dirty="0">
                <a:solidFill>
                  <a:srgbClr val="FF0000"/>
                </a:solidFill>
                <a:latin typeface="Calisto MT" pitchFamily="18" charset="0"/>
                <a:ea typeface="Arial Unicode MS" pitchFamily="34" charset="-128"/>
                <a:cs typeface="Arial Unicode MS" pitchFamily="34" charset="-128"/>
              </a:rPr>
              <a:t>://</a:t>
            </a:r>
            <a:r>
              <a:rPr lang="en-US" sz="2400" i="1" dirty="0" smtClean="0">
                <a:solidFill>
                  <a:srgbClr val="FF0000"/>
                </a:solidFill>
                <a:latin typeface="Calisto MT" pitchFamily="18" charset="0"/>
                <a:ea typeface="Arial Unicode MS" pitchFamily="34" charset="-128"/>
                <a:cs typeface="Arial Unicode MS" pitchFamily="34" charset="-128"/>
              </a:rPr>
              <a:t>www.myclientline.net/</a:t>
            </a:r>
            <a:endParaRPr lang="en-US" sz="2400" i="1" dirty="0">
              <a:solidFill>
                <a:srgbClr val="FF0000"/>
              </a:solidFill>
              <a:latin typeface="Calisto MT" pitchFamily="18" charset="0"/>
              <a:ea typeface="Arial Unicode MS" pitchFamily="34" charset="-128"/>
              <a:cs typeface="Arial Unicode MS" pitchFamily="34" charset="-128"/>
            </a:endParaRPr>
          </a:p>
          <a:p>
            <a:pPr marL="0" indent="0">
              <a:buNone/>
            </a:pPr>
            <a:r>
              <a:rPr lang="en-US" sz="2400" i="1" dirty="0" smtClean="0">
                <a:latin typeface="Calisto MT" pitchFamily="18" charset="0"/>
                <a:ea typeface="Arial Unicode MS" pitchFamily="34" charset="-128"/>
                <a:cs typeface="Arial Unicode MS" pitchFamily="34" charset="-128"/>
              </a:rPr>
              <a:t>     </a:t>
            </a:r>
            <a:r>
              <a:rPr lang="en-US" sz="2400" i="1" dirty="0">
                <a:latin typeface="Calisto MT" pitchFamily="18" charset="0"/>
                <a:ea typeface="Arial Unicode MS" pitchFamily="34" charset="-128"/>
                <a:cs typeface="Arial Unicode MS" pitchFamily="34" charset="-128"/>
              </a:rPr>
              <a:t>-</a:t>
            </a:r>
            <a:r>
              <a:rPr lang="en-US" sz="2400" i="1" dirty="0" smtClean="0">
                <a:latin typeface="Calisto MT" pitchFamily="18" charset="0"/>
                <a:ea typeface="Arial Unicode MS" pitchFamily="34" charset="-128"/>
                <a:cs typeface="Arial Unicode MS" pitchFamily="34" charset="-128"/>
              </a:rPr>
              <a:t>Log </a:t>
            </a:r>
            <a:r>
              <a:rPr lang="en-US" sz="2400" i="1" dirty="0">
                <a:latin typeface="Calisto MT" pitchFamily="18" charset="0"/>
                <a:ea typeface="Arial Unicode MS" pitchFamily="34" charset="-128"/>
                <a:cs typeface="Arial Unicode MS" pitchFamily="34" charset="-128"/>
              </a:rPr>
              <a:t>in with your user </a:t>
            </a:r>
            <a:r>
              <a:rPr lang="en-US" sz="2400" i="1" dirty="0" smtClean="0">
                <a:latin typeface="Calisto MT" pitchFamily="18" charset="0"/>
                <a:ea typeface="Arial Unicode MS" pitchFamily="34" charset="-128"/>
                <a:cs typeface="Arial Unicode MS" pitchFamily="34" charset="-128"/>
              </a:rPr>
              <a:t>Id </a:t>
            </a:r>
            <a:r>
              <a:rPr lang="en-US" sz="2400" i="1" dirty="0">
                <a:latin typeface="Calisto MT" pitchFamily="18" charset="0"/>
                <a:ea typeface="Arial Unicode MS" pitchFamily="34" charset="-128"/>
                <a:cs typeface="Arial Unicode MS" pitchFamily="34" charset="-128"/>
              </a:rPr>
              <a:t>and password</a:t>
            </a:r>
          </a:p>
          <a:p>
            <a:pPr marL="0" indent="0">
              <a:buNone/>
            </a:pPr>
            <a:r>
              <a:rPr lang="en-US" sz="2400" i="1" dirty="0" smtClean="0">
                <a:latin typeface="Calisto MT" pitchFamily="18" charset="0"/>
                <a:ea typeface="Arial Unicode MS" pitchFamily="34" charset="-128"/>
                <a:cs typeface="Arial Unicode MS" pitchFamily="34" charset="-128"/>
              </a:rPr>
              <a:t>     -Proceed </a:t>
            </a:r>
            <a:r>
              <a:rPr lang="en-US" sz="2400" i="1" dirty="0">
                <a:latin typeface="Calisto MT" pitchFamily="18" charset="0"/>
                <a:ea typeface="Arial Unicode MS" pitchFamily="34" charset="-128"/>
                <a:cs typeface="Arial Unicode MS" pitchFamily="34" charset="-128"/>
              </a:rPr>
              <a:t>to </a:t>
            </a:r>
            <a:r>
              <a:rPr lang="en-US" sz="2400" i="1" dirty="0" smtClean="0">
                <a:latin typeface="Calisto MT" pitchFamily="18" charset="0"/>
                <a:ea typeface="Arial Unicode MS" pitchFamily="34" charset="-128"/>
                <a:cs typeface="Arial Unicode MS" pitchFamily="34" charset="-128"/>
              </a:rPr>
              <a:t>Statements on your right side</a:t>
            </a:r>
            <a:endParaRPr lang="en-US" sz="2400" i="1" dirty="0">
              <a:latin typeface="Calisto MT" pitchFamily="18" charset="0"/>
              <a:ea typeface="Arial Unicode MS" pitchFamily="34" charset="-128"/>
              <a:cs typeface="Arial Unicode MS" pitchFamily="34" charset="-128"/>
            </a:endParaRPr>
          </a:p>
          <a:p>
            <a:pPr marL="0" indent="0">
              <a:buNone/>
            </a:pPr>
            <a:r>
              <a:rPr lang="en-US" sz="2400" i="1" dirty="0" smtClean="0">
                <a:latin typeface="Calisto MT" pitchFamily="18" charset="0"/>
                <a:ea typeface="Arial Unicode MS" pitchFamily="34" charset="-128"/>
                <a:cs typeface="Arial Unicode MS" pitchFamily="34" charset="-128"/>
              </a:rPr>
              <a:t>     -Select Statement Type - Location</a:t>
            </a:r>
          </a:p>
          <a:p>
            <a:pPr marL="0" indent="0">
              <a:buNone/>
            </a:pPr>
            <a:r>
              <a:rPr lang="en-US" sz="2400" i="1" dirty="0" smtClean="0">
                <a:latin typeface="Calisto MT" pitchFamily="18" charset="0"/>
                <a:ea typeface="Arial Unicode MS" pitchFamily="34" charset="-128"/>
                <a:cs typeface="Arial Unicode MS" pitchFamily="34" charset="-128"/>
              </a:rPr>
              <a:t>     -Select </a:t>
            </a:r>
            <a:r>
              <a:rPr lang="en-US" sz="2400" i="1" dirty="0">
                <a:latin typeface="Calisto MT" pitchFamily="18" charset="0"/>
                <a:ea typeface="Arial Unicode MS" pitchFamily="34" charset="-128"/>
                <a:cs typeface="Arial Unicode MS" pitchFamily="34" charset="-128"/>
              </a:rPr>
              <a:t>the </a:t>
            </a:r>
            <a:r>
              <a:rPr lang="en-US" sz="2400" i="1" dirty="0" smtClean="0">
                <a:latin typeface="Calisto MT" pitchFamily="18" charset="0"/>
                <a:ea typeface="Arial Unicode MS" pitchFamily="34" charset="-128"/>
                <a:cs typeface="Arial Unicode MS" pitchFamily="34" charset="-128"/>
              </a:rPr>
              <a:t>date year and month</a:t>
            </a:r>
            <a:endParaRPr lang="en-US" sz="2400" i="1" dirty="0">
              <a:latin typeface="Calisto MT" pitchFamily="18" charset="0"/>
              <a:ea typeface="Arial Unicode MS" pitchFamily="34" charset="-128"/>
              <a:cs typeface="Arial Unicode MS" pitchFamily="34" charset="-128"/>
            </a:endParaRPr>
          </a:p>
          <a:p>
            <a:pPr marL="0" indent="0">
              <a:buNone/>
            </a:pPr>
            <a:r>
              <a:rPr lang="en-US" sz="2400" i="1" dirty="0" smtClean="0">
                <a:latin typeface="Calisto MT" pitchFamily="18" charset="0"/>
                <a:ea typeface="Arial Unicode MS" pitchFamily="34" charset="-128"/>
                <a:cs typeface="Arial Unicode MS" pitchFamily="34" charset="-128"/>
              </a:rPr>
              <a:t>     -Open the statements</a:t>
            </a:r>
            <a:endParaRPr lang="en-US" sz="2400" i="1" dirty="0">
              <a:latin typeface="Calisto MT" pitchFamily="18" charset="0"/>
              <a:ea typeface="Arial Unicode MS" pitchFamily="34" charset="-128"/>
              <a:cs typeface="Arial Unicode MS" pitchFamily="34" charset="-128"/>
            </a:endParaRPr>
          </a:p>
          <a:p>
            <a:pPr marL="0" indent="0">
              <a:buNone/>
            </a:pPr>
            <a:r>
              <a:rPr lang="en-US" sz="2400" i="1" dirty="0" smtClean="0">
                <a:latin typeface="Calisto MT" pitchFamily="18" charset="0"/>
                <a:ea typeface="Arial Unicode MS" pitchFamily="34" charset="-128"/>
                <a:cs typeface="Arial Unicode MS" pitchFamily="34" charset="-128"/>
              </a:rPr>
              <a:t>     -Print statement</a:t>
            </a:r>
            <a:endParaRPr lang="en-US" sz="2400" i="1" dirty="0">
              <a:latin typeface="Calisto MT" pitchFamily="18" charset="0"/>
              <a:ea typeface="Arial Unicode MS" pitchFamily="34" charset="-128"/>
              <a:cs typeface="Arial Unicode MS" pitchFamily="34" charset="-128"/>
            </a:endParaRPr>
          </a:p>
          <a:p>
            <a:pPr marL="0" indent="0">
              <a:buNone/>
            </a:pPr>
            <a:endParaRPr lang="en-US" dirty="0"/>
          </a:p>
        </p:txBody>
      </p:sp>
    </p:spTree>
    <p:extLst>
      <p:ext uri="{BB962C8B-B14F-4D97-AF65-F5344CB8AC3E}">
        <p14:creationId xmlns:p14="http://schemas.microsoft.com/office/powerpoint/2010/main" val="743399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610600" cy="1143000"/>
          </a:xfrm>
        </p:spPr>
        <p:txBody>
          <a:bodyPr/>
          <a:lstStyle/>
          <a:p>
            <a:pPr algn="ctr"/>
            <a:r>
              <a:rPr lang="en-US" sz="2000" b="1" i="1" dirty="0" smtClean="0">
                <a:latin typeface="Calisto MT" pitchFamily="18" charset="0"/>
              </a:rPr>
              <a:t>Banking, Cash collections</a:t>
            </a:r>
            <a:r>
              <a:rPr lang="en-US" sz="2000" b="1" i="1" dirty="0" smtClean="0"/>
              <a:t> </a:t>
            </a:r>
            <a:r>
              <a:rPr lang="en-US" sz="2000" b="1" i="1" dirty="0" smtClean="0">
                <a:latin typeface="Calisto MT" pitchFamily="18" charset="0"/>
              </a:rPr>
              <a:t>and reconciliation training</a:t>
            </a:r>
            <a:r>
              <a:rPr lang="en-US" sz="2400" i="1" dirty="0" smtClean="0">
                <a:latin typeface="Calisto MT" pitchFamily="18" charset="0"/>
              </a:rPr>
              <a:t>:</a:t>
            </a:r>
            <a:endParaRPr lang="en-US" sz="2400" i="1" dirty="0">
              <a:latin typeface="Calisto MT" pitchFamily="18" charset="0"/>
            </a:endParaRPr>
          </a:p>
        </p:txBody>
      </p:sp>
      <p:sp>
        <p:nvSpPr>
          <p:cNvPr id="3" name="Content Placeholder 2"/>
          <p:cNvSpPr>
            <a:spLocks noGrp="1"/>
          </p:cNvSpPr>
          <p:nvPr>
            <p:ph idx="1"/>
          </p:nvPr>
        </p:nvSpPr>
        <p:spPr>
          <a:xfrm>
            <a:off x="594360" y="1905000"/>
            <a:ext cx="7955280" cy="4358640"/>
          </a:xfrm>
        </p:spPr>
        <p:txBody>
          <a:bodyPr>
            <a:normAutofit/>
          </a:bodyPr>
          <a:lstStyle/>
          <a:p>
            <a:pPr marL="0" indent="0">
              <a:buNone/>
            </a:pPr>
            <a:r>
              <a:rPr lang="en-US" i="1" dirty="0" smtClean="0">
                <a:latin typeface="Calisto MT" pitchFamily="18" charset="0"/>
              </a:rPr>
              <a:t>Today’s training has been design for all departments that are using credit cards, new staff that need to understand the process of reconciling  the credit cards.  We encourage you to have your PCI compliance test up to date.</a:t>
            </a:r>
            <a:endParaRPr lang="en-US" i="1" dirty="0">
              <a:latin typeface="Calisto MT"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295400" y="3505200"/>
            <a:ext cx="2514600" cy="1828800"/>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410200" y="3512127"/>
            <a:ext cx="1600200" cy="1828800"/>
          </a:xfrm>
          <a:prstGeom prst="rect">
            <a:avLst/>
          </a:prstGeom>
        </p:spPr>
      </p:pic>
    </p:spTree>
    <p:extLst>
      <p:ext uri="{BB962C8B-B14F-4D97-AF65-F5344CB8AC3E}">
        <p14:creationId xmlns:p14="http://schemas.microsoft.com/office/powerpoint/2010/main" val="1476120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1168"/>
            <a:ext cx="9144000" cy="4655664"/>
          </a:xfrm>
          <a:prstGeom prst="rect">
            <a:avLst/>
          </a:prstGeom>
        </p:spPr>
      </p:pic>
    </p:spTree>
    <p:extLst>
      <p:ext uri="{BB962C8B-B14F-4D97-AF65-F5344CB8AC3E}">
        <p14:creationId xmlns:p14="http://schemas.microsoft.com/office/powerpoint/2010/main" val="40102775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32" y="1219200"/>
            <a:ext cx="7676467" cy="5464206"/>
          </a:xfrm>
          <a:prstGeom prst="rect">
            <a:avLst/>
          </a:prstGeom>
        </p:spPr>
      </p:pic>
    </p:spTree>
    <p:extLst>
      <p:ext uri="{BB962C8B-B14F-4D97-AF65-F5344CB8AC3E}">
        <p14:creationId xmlns:p14="http://schemas.microsoft.com/office/powerpoint/2010/main" val="2405489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1219200"/>
            <a:ext cx="7612087" cy="5256677"/>
          </a:xfrm>
          <a:prstGeom prst="rect">
            <a:avLst/>
          </a:prstGeom>
        </p:spPr>
      </p:pic>
    </p:spTree>
    <p:extLst>
      <p:ext uri="{BB962C8B-B14F-4D97-AF65-F5344CB8AC3E}">
        <p14:creationId xmlns:p14="http://schemas.microsoft.com/office/powerpoint/2010/main" val="88155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97050"/>
            <a:ext cx="7772400" cy="5428963"/>
          </a:xfrm>
          <a:prstGeom prst="rect">
            <a:avLst/>
          </a:prstGeom>
        </p:spPr>
      </p:pic>
    </p:spTree>
    <p:extLst>
      <p:ext uri="{BB962C8B-B14F-4D97-AF65-F5344CB8AC3E}">
        <p14:creationId xmlns:p14="http://schemas.microsoft.com/office/powerpoint/2010/main" val="22385319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066800"/>
            <a:ext cx="7528794" cy="5238694"/>
          </a:xfrm>
          <a:prstGeom prst="rect">
            <a:avLst/>
          </a:prstGeom>
        </p:spPr>
      </p:pic>
    </p:spTree>
    <p:extLst>
      <p:ext uri="{BB962C8B-B14F-4D97-AF65-F5344CB8AC3E}">
        <p14:creationId xmlns:p14="http://schemas.microsoft.com/office/powerpoint/2010/main" val="3844909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19199"/>
            <a:ext cx="7269164" cy="5006331"/>
          </a:xfrm>
          <a:prstGeom prst="rect">
            <a:avLst/>
          </a:prstGeom>
        </p:spPr>
      </p:pic>
    </p:spTree>
    <p:extLst>
      <p:ext uri="{BB962C8B-B14F-4D97-AF65-F5344CB8AC3E}">
        <p14:creationId xmlns:p14="http://schemas.microsoft.com/office/powerpoint/2010/main" val="3371975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lstStyle/>
          <a:p>
            <a:pPr algn="ctr"/>
            <a:r>
              <a:rPr lang="en-US" sz="2800" b="1" i="1" dirty="0" smtClean="0">
                <a:latin typeface="Calisto MT" panose="02040603050505030304" pitchFamily="18" charset="0"/>
              </a:rPr>
              <a:t>How to create a report</a:t>
            </a:r>
            <a:r>
              <a:rPr lang="en-US" sz="2400" dirty="0"/>
              <a:t>:</a:t>
            </a:r>
          </a:p>
        </p:txBody>
      </p:sp>
      <p:sp>
        <p:nvSpPr>
          <p:cNvPr id="3" name="Content Placeholder 2"/>
          <p:cNvSpPr>
            <a:spLocks noGrp="1"/>
          </p:cNvSpPr>
          <p:nvPr>
            <p:ph idx="1"/>
          </p:nvPr>
        </p:nvSpPr>
        <p:spPr/>
        <p:txBody>
          <a:bodyPr>
            <a:normAutofit lnSpcReduction="10000"/>
          </a:bodyPr>
          <a:lstStyle/>
          <a:p>
            <a:r>
              <a:rPr lang="en-US" i="1" dirty="0" smtClean="0">
                <a:latin typeface="Calisto MT" panose="02040603050505030304" pitchFamily="18" charset="0"/>
              </a:rPr>
              <a:t>Go to Applications on your top left hand side</a:t>
            </a:r>
          </a:p>
          <a:p>
            <a:r>
              <a:rPr lang="en-US" i="1" dirty="0" smtClean="0">
                <a:latin typeface="Calisto MT" panose="02040603050505030304" pitchFamily="18" charset="0"/>
              </a:rPr>
              <a:t>Go to Reports / Create a  Report</a:t>
            </a:r>
          </a:p>
          <a:p>
            <a:r>
              <a:rPr lang="en-US" i="1" dirty="0" smtClean="0">
                <a:latin typeface="Calisto MT" panose="02040603050505030304" pitchFamily="18" charset="0"/>
              </a:rPr>
              <a:t>Select : Sales/Funding, Transactions</a:t>
            </a:r>
          </a:p>
          <a:p>
            <a:r>
              <a:rPr lang="en-US" i="1" dirty="0" smtClean="0">
                <a:latin typeface="Calisto MT" panose="02040603050505030304" pitchFamily="18" charset="0"/>
              </a:rPr>
              <a:t>On Date Type:  Select Funded Date to match the bank</a:t>
            </a:r>
          </a:p>
          <a:p>
            <a:r>
              <a:rPr lang="en-US" i="1" dirty="0" smtClean="0">
                <a:latin typeface="Calisto MT" panose="02040603050505030304" pitchFamily="18" charset="0"/>
              </a:rPr>
              <a:t>On Report Type:  Select Detail</a:t>
            </a:r>
          </a:p>
          <a:p>
            <a:r>
              <a:rPr lang="en-US" i="1" dirty="0" smtClean="0">
                <a:latin typeface="Calisto MT" panose="02040603050505030304" pitchFamily="18" charset="0"/>
              </a:rPr>
              <a:t>Select the Date Range needed</a:t>
            </a:r>
          </a:p>
          <a:p>
            <a:r>
              <a:rPr lang="en-US" i="1" dirty="0" smtClean="0">
                <a:latin typeface="Calisto MT" panose="02040603050505030304" pitchFamily="18" charset="0"/>
              </a:rPr>
              <a:t>Then Hit Next</a:t>
            </a:r>
          </a:p>
          <a:p>
            <a:r>
              <a:rPr lang="en-US" i="1" dirty="0" smtClean="0">
                <a:latin typeface="Calisto MT" panose="02040603050505030304" pitchFamily="18" charset="0"/>
              </a:rPr>
              <a:t>Hit Run Now on your Right hand side</a:t>
            </a:r>
          </a:p>
          <a:p>
            <a:r>
              <a:rPr lang="en-US" i="1" dirty="0" smtClean="0">
                <a:latin typeface="Calisto MT" panose="02040603050505030304" pitchFamily="18" charset="0"/>
              </a:rPr>
              <a:t>The report will be available and you can export it as a PDF file, Excel Spreadsheet, CSV or HTML.</a:t>
            </a:r>
          </a:p>
          <a:p>
            <a:endParaRPr lang="en-US" dirty="0" smtClean="0"/>
          </a:p>
          <a:p>
            <a:endParaRPr lang="en-US" dirty="0" smtClean="0"/>
          </a:p>
          <a:p>
            <a:endParaRPr lang="en-US" dirty="0"/>
          </a:p>
        </p:txBody>
      </p:sp>
    </p:spTree>
    <p:extLst>
      <p:ext uri="{BB962C8B-B14F-4D97-AF65-F5344CB8AC3E}">
        <p14:creationId xmlns:p14="http://schemas.microsoft.com/office/powerpoint/2010/main" val="1036817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143000"/>
            <a:ext cx="7431190" cy="5289614"/>
          </a:xfrm>
          <a:prstGeom prst="rect">
            <a:avLst/>
          </a:prstGeom>
        </p:spPr>
      </p:pic>
    </p:spTree>
    <p:extLst>
      <p:ext uri="{BB962C8B-B14F-4D97-AF65-F5344CB8AC3E}">
        <p14:creationId xmlns:p14="http://schemas.microsoft.com/office/powerpoint/2010/main" val="3130917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00703"/>
            <a:ext cx="8001000" cy="3788159"/>
          </a:xfrm>
          <a:prstGeom prst="rect">
            <a:avLst/>
          </a:prstGeom>
        </p:spPr>
      </p:pic>
    </p:spTree>
    <p:extLst>
      <p:ext uri="{BB962C8B-B14F-4D97-AF65-F5344CB8AC3E}">
        <p14:creationId xmlns:p14="http://schemas.microsoft.com/office/powerpoint/2010/main" val="3797345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0"/>
            <a:ext cx="8155097" cy="3962400"/>
          </a:xfrm>
          <a:prstGeom prst="rect">
            <a:avLst/>
          </a:prstGeom>
        </p:spPr>
      </p:pic>
    </p:spTree>
    <p:extLst>
      <p:ext uri="{BB962C8B-B14F-4D97-AF65-F5344CB8AC3E}">
        <p14:creationId xmlns:p14="http://schemas.microsoft.com/office/powerpoint/2010/main" val="233832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800340" cy="838201"/>
          </a:xfrm>
        </p:spPr>
        <p:txBody>
          <a:bodyPr>
            <a:normAutofit/>
          </a:bodyPr>
          <a:lstStyle/>
          <a:p>
            <a:pPr algn="ctr"/>
            <a:r>
              <a:rPr lang="en-US" sz="2800" b="1" i="1" dirty="0" smtClean="0">
                <a:latin typeface="Calisto MT" pitchFamily="18" charset="0"/>
              </a:rPr>
              <a:t>University general ledger accounts</a:t>
            </a:r>
            <a:r>
              <a:rPr lang="en-US" sz="2800" dirty="0" smtClean="0"/>
              <a:t>:</a:t>
            </a:r>
            <a:endParaRPr lang="en-US" sz="2800" dirty="0"/>
          </a:p>
        </p:txBody>
      </p:sp>
      <p:sp>
        <p:nvSpPr>
          <p:cNvPr id="3" name="Content Placeholder 2"/>
          <p:cNvSpPr>
            <a:spLocks noGrp="1"/>
          </p:cNvSpPr>
          <p:nvPr>
            <p:ph idx="1"/>
          </p:nvPr>
        </p:nvSpPr>
        <p:spPr>
          <a:xfrm>
            <a:off x="762000" y="1447800"/>
            <a:ext cx="7696200" cy="4953000"/>
          </a:xfrm>
        </p:spPr>
        <p:txBody>
          <a:bodyPr>
            <a:noAutofit/>
          </a:bodyPr>
          <a:lstStyle/>
          <a:p>
            <a:pPr marL="0" indent="0">
              <a:buNone/>
            </a:pPr>
            <a:endParaRPr lang="en-US" sz="1800" i="1" dirty="0" smtClean="0">
              <a:latin typeface="Calisto MT" pitchFamily="18" charset="0"/>
              <a:ea typeface="Arial Unicode MS" pitchFamily="34" charset="-128"/>
              <a:cs typeface="Arial Unicode MS" pitchFamily="34" charset="-128"/>
            </a:endParaRPr>
          </a:p>
          <a:p>
            <a:pPr marL="0" indent="0">
              <a:buNone/>
            </a:pPr>
            <a:r>
              <a:rPr lang="en-US" sz="1800" i="1" dirty="0" smtClean="0">
                <a:latin typeface="Calisto MT" pitchFamily="18" charset="0"/>
                <a:ea typeface="Arial Unicode MS" pitchFamily="34" charset="-128"/>
                <a:cs typeface="Arial Unicode MS" pitchFamily="34" charset="-128"/>
              </a:rPr>
              <a:t>On this training we will talk about </a:t>
            </a:r>
            <a:r>
              <a:rPr lang="en-US" sz="1800" i="1" dirty="0">
                <a:latin typeface="Calisto MT" pitchFamily="18" charset="0"/>
                <a:ea typeface="Arial Unicode MS" pitchFamily="34" charset="-128"/>
                <a:cs typeface="Arial Unicode MS" pitchFamily="34" charset="-128"/>
              </a:rPr>
              <a:t> </a:t>
            </a:r>
            <a:r>
              <a:rPr lang="en-US" sz="1800" i="1" dirty="0" smtClean="0">
                <a:latin typeface="Calisto MT" pitchFamily="18" charset="0"/>
                <a:ea typeface="Arial Unicode MS" pitchFamily="34" charset="-128"/>
                <a:cs typeface="Arial Unicode MS" pitchFamily="34" charset="-128"/>
              </a:rPr>
              <a:t>the credit card accounts. There are two main credit card accounts : the </a:t>
            </a:r>
            <a:r>
              <a:rPr lang="en-US" sz="1800" i="1" u="sng" dirty="0" smtClean="0">
                <a:latin typeface="Calisto MT" pitchFamily="18" charset="0"/>
                <a:ea typeface="Arial Unicode MS" pitchFamily="34" charset="-128"/>
                <a:cs typeface="Arial Unicode MS" pitchFamily="34" charset="-128"/>
              </a:rPr>
              <a:t>Regular Credit Card </a:t>
            </a:r>
            <a:r>
              <a:rPr lang="en-US" sz="1800" i="1" dirty="0" smtClean="0">
                <a:latin typeface="Calisto MT" pitchFamily="18" charset="0"/>
                <a:ea typeface="Arial Unicode MS" pitchFamily="34" charset="-128"/>
                <a:cs typeface="Arial Unicode MS" pitchFamily="34" charset="-128"/>
              </a:rPr>
              <a:t> and the </a:t>
            </a:r>
            <a:r>
              <a:rPr lang="en-US" sz="1800" i="1" u="sng" dirty="0" smtClean="0">
                <a:latin typeface="Calisto MT" pitchFamily="18" charset="0"/>
                <a:ea typeface="Arial Unicode MS" pitchFamily="34" charset="-128"/>
                <a:cs typeface="Arial Unicode MS" pitchFamily="34" charset="-128"/>
              </a:rPr>
              <a:t>Student Tuition </a:t>
            </a:r>
            <a:r>
              <a:rPr lang="en-US" sz="1800" i="1" dirty="0" smtClean="0">
                <a:latin typeface="Calisto MT" pitchFamily="18" charset="0"/>
                <a:ea typeface="Arial Unicode MS" pitchFamily="34" charset="-128"/>
                <a:cs typeface="Arial Unicode MS" pitchFamily="34" charset="-128"/>
              </a:rPr>
              <a:t>Account.  </a:t>
            </a:r>
          </a:p>
          <a:p>
            <a:pPr marL="0" indent="0">
              <a:buNone/>
            </a:pPr>
            <a:r>
              <a:rPr lang="en-US" sz="1800" i="1" dirty="0" smtClean="0">
                <a:latin typeface="Calisto MT" pitchFamily="18" charset="0"/>
                <a:ea typeface="Arial Unicode MS" pitchFamily="34" charset="-128"/>
                <a:cs typeface="Arial Unicode MS" pitchFamily="34" charset="-128"/>
              </a:rPr>
              <a:t>In the general ledger they both have a different account number. </a:t>
            </a:r>
          </a:p>
          <a:p>
            <a:pPr marL="0" indent="0">
              <a:buNone/>
            </a:pPr>
            <a:r>
              <a:rPr lang="en-US" sz="1800" i="1" dirty="0" smtClean="0">
                <a:latin typeface="Calisto MT" pitchFamily="18" charset="0"/>
                <a:ea typeface="Arial Unicode MS" pitchFamily="34" charset="-128"/>
                <a:cs typeface="Arial Unicode MS" pitchFamily="34" charset="-128"/>
              </a:rPr>
              <a:t>   </a:t>
            </a:r>
            <a:r>
              <a:rPr lang="en-US" sz="1800" i="1" u="sng" dirty="0">
                <a:latin typeface="Calisto MT" pitchFamily="18" charset="0"/>
                <a:ea typeface="Arial Unicode MS" pitchFamily="34" charset="-128"/>
                <a:cs typeface="Arial Unicode MS" pitchFamily="34" charset="-128"/>
              </a:rPr>
              <a:t>Account</a:t>
            </a:r>
            <a:r>
              <a:rPr lang="en-US" sz="1800" i="1" dirty="0">
                <a:latin typeface="Calisto MT" pitchFamily="18" charset="0"/>
                <a:ea typeface="Arial Unicode MS" pitchFamily="34" charset="-128"/>
                <a:cs typeface="Arial Unicode MS" pitchFamily="34" charset="-128"/>
              </a:rPr>
              <a:t>                                                    </a:t>
            </a:r>
            <a:r>
              <a:rPr lang="en-US" sz="1800" i="1" u="sng" dirty="0">
                <a:latin typeface="Calisto MT" pitchFamily="18" charset="0"/>
                <a:ea typeface="Arial Unicode MS" pitchFamily="34" charset="-128"/>
                <a:cs typeface="Arial Unicode MS" pitchFamily="34" charset="-128"/>
              </a:rPr>
              <a:t>General Ledger account</a:t>
            </a:r>
          </a:p>
          <a:p>
            <a:pPr marL="0" indent="0">
              <a:buNone/>
            </a:pPr>
            <a:r>
              <a:rPr lang="en-US" sz="1800" i="1" dirty="0">
                <a:latin typeface="Calisto MT" pitchFamily="18" charset="0"/>
                <a:ea typeface="Arial Unicode MS" pitchFamily="34" charset="-128"/>
                <a:cs typeface="Arial Unicode MS" pitchFamily="34" charset="-128"/>
              </a:rPr>
              <a:t>   Regular Credit Card                                               10061</a:t>
            </a:r>
          </a:p>
          <a:p>
            <a:pPr marL="0" indent="0">
              <a:buNone/>
            </a:pPr>
            <a:r>
              <a:rPr lang="en-US" sz="1800" i="1" dirty="0">
                <a:latin typeface="Calisto MT" pitchFamily="18" charset="0"/>
                <a:ea typeface="Arial Unicode MS" pitchFamily="34" charset="-128"/>
                <a:cs typeface="Arial Unicode MS" pitchFamily="34" charset="-128"/>
              </a:rPr>
              <a:t>  Student Tuition Account                                        10071</a:t>
            </a:r>
          </a:p>
          <a:p>
            <a:pPr marL="0" indent="0">
              <a:buNone/>
            </a:pPr>
            <a:endParaRPr lang="en-US" sz="1800" i="1" dirty="0" smtClean="0">
              <a:latin typeface="Calisto MT" pitchFamily="18" charset="0"/>
              <a:ea typeface="Arial Unicode MS" pitchFamily="34" charset="-128"/>
              <a:cs typeface="Arial Unicode MS" pitchFamily="34" charset="-128"/>
            </a:endParaRPr>
          </a:p>
          <a:p>
            <a:pPr marL="0" indent="0">
              <a:buNone/>
            </a:pPr>
            <a:r>
              <a:rPr lang="en-US" sz="1800" i="1" dirty="0" smtClean="0">
                <a:latin typeface="Calisto MT" pitchFamily="18" charset="0"/>
                <a:ea typeface="Arial Unicode MS" pitchFamily="34" charset="-128"/>
                <a:cs typeface="Arial Unicode MS" pitchFamily="34" charset="-128"/>
              </a:rPr>
              <a:t>If the deposit number or the paperwork submitted to the cashiers office is not properly identified, a deposit could be posted in the incorrect general ledger account.</a:t>
            </a:r>
          </a:p>
          <a:p>
            <a:pPr marL="0" indent="0">
              <a:buNone/>
            </a:pPr>
            <a:endParaRPr lang="en-US" sz="1800" i="1" dirty="0" smtClean="0">
              <a:latin typeface="Calisto MT" pitchFamily="18" charset="0"/>
              <a:ea typeface="Arial Unicode MS" pitchFamily="34" charset="-128"/>
              <a:cs typeface="Arial Unicode MS" pitchFamily="34" charset="-128"/>
            </a:endParaRPr>
          </a:p>
          <a:p>
            <a:pPr marL="0" indent="0">
              <a:buNone/>
            </a:pPr>
            <a:r>
              <a:rPr lang="en-US" sz="1800" i="1" dirty="0" smtClean="0">
                <a:latin typeface="Calisto MT" pitchFamily="18" charset="0"/>
                <a:ea typeface="Arial Unicode MS" pitchFamily="34" charset="-128"/>
                <a:cs typeface="Arial Unicode MS" pitchFamily="34" charset="-128"/>
              </a:rPr>
              <a:t> </a:t>
            </a:r>
          </a:p>
        </p:txBody>
      </p:sp>
    </p:spTree>
    <p:extLst>
      <p:ext uri="{BB962C8B-B14F-4D97-AF65-F5344CB8AC3E}">
        <p14:creationId xmlns:p14="http://schemas.microsoft.com/office/powerpoint/2010/main" val="4103854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7977098" cy="3748777"/>
          </a:xfrm>
          <a:prstGeom prst="rect">
            <a:avLst/>
          </a:prstGeom>
        </p:spPr>
      </p:pic>
    </p:spTree>
    <p:extLst>
      <p:ext uri="{BB962C8B-B14F-4D97-AF65-F5344CB8AC3E}">
        <p14:creationId xmlns:p14="http://schemas.microsoft.com/office/powerpoint/2010/main" val="4090934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8350376" cy="3944442"/>
          </a:xfrm>
          <a:prstGeom prst="rect">
            <a:avLst/>
          </a:prstGeom>
        </p:spPr>
      </p:pic>
    </p:spTree>
    <p:extLst>
      <p:ext uri="{BB962C8B-B14F-4D97-AF65-F5344CB8AC3E}">
        <p14:creationId xmlns:p14="http://schemas.microsoft.com/office/powerpoint/2010/main" val="779915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8382000" cy="3515174"/>
          </a:xfrm>
          <a:prstGeom prst="rect">
            <a:avLst/>
          </a:prstGeom>
        </p:spPr>
      </p:pic>
    </p:spTree>
    <p:extLst>
      <p:ext uri="{BB962C8B-B14F-4D97-AF65-F5344CB8AC3E}">
        <p14:creationId xmlns:p14="http://schemas.microsoft.com/office/powerpoint/2010/main" val="556880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14600"/>
            <a:ext cx="8458200" cy="1453891"/>
          </a:xfrm>
          <a:prstGeom prst="rect">
            <a:avLst/>
          </a:prstGeom>
        </p:spPr>
      </p:pic>
    </p:spTree>
    <p:extLst>
      <p:ext uri="{BB962C8B-B14F-4D97-AF65-F5344CB8AC3E}">
        <p14:creationId xmlns:p14="http://schemas.microsoft.com/office/powerpoint/2010/main" val="32598045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559040" cy="1293028"/>
          </a:xfrm>
        </p:spPr>
        <p:txBody>
          <a:bodyPr>
            <a:normAutofit/>
          </a:bodyPr>
          <a:lstStyle/>
          <a:p>
            <a:pPr algn="ctr"/>
            <a:r>
              <a:rPr lang="en-US" sz="2200" b="1" dirty="0" smtClean="0">
                <a:latin typeface="Calisto MT" panose="02040603050505030304" pitchFamily="18" charset="0"/>
              </a:rPr>
              <a:t>American Express merchant statements</a:t>
            </a:r>
            <a:r>
              <a:rPr lang="en-US" dirty="0" smtClean="0"/>
              <a:t>:</a:t>
            </a:r>
            <a:endParaRPr lang="en-US" dirty="0"/>
          </a:p>
        </p:txBody>
      </p:sp>
      <p:sp>
        <p:nvSpPr>
          <p:cNvPr id="3" name="Content Placeholder 2"/>
          <p:cNvSpPr>
            <a:spLocks noGrp="1"/>
          </p:cNvSpPr>
          <p:nvPr>
            <p:ph idx="1"/>
          </p:nvPr>
        </p:nvSpPr>
        <p:spPr>
          <a:xfrm>
            <a:off x="594360" y="2057400"/>
            <a:ext cx="7955280" cy="4206240"/>
          </a:xfrm>
        </p:spPr>
        <p:txBody>
          <a:bodyPr>
            <a:normAutofit fontScale="92500" lnSpcReduction="20000"/>
          </a:bodyPr>
          <a:lstStyle/>
          <a:p>
            <a:pPr marL="0" indent="0">
              <a:buNone/>
            </a:pPr>
            <a:endParaRPr lang="en-US" sz="2000" dirty="0" smtClean="0"/>
          </a:p>
          <a:p>
            <a:pPr marL="0" indent="0">
              <a:buNone/>
            </a:pPr>
            <a:r>
              <a:rPr lang="en-US" sz="2400" i="1" dirty="0" smtClean="0">
                <a:latin typeface="Calisto MT" panose="02040603050505030304" pitchFamily="18" charset="0"/>
              </a:rPr>
              <a:t>Go to </a:t>
            </a:r>
            <a:r>
              <a:rPr lang="en-US" sz="2400" i="1" dirty="0" smtClean="0">
                <a:latin typeface="Calisto MT" panose="02040603050505030304" pitchFamily="18" charset="0"/>
                <a:hlinkClick r:id="rId2"/>
              </a:rPr>
              <a:t>https://sso.americanexpress.com</a:t>
            </a:r>
            <a:endParaRPr lang="en-US" sz="2400" i="1" dirty="0" smtClean="0">
              <a:latin typeface="Calisto MT" panose="02040603050505030304" pitchFamily="18" charset="0"/>
            </a:endParaRPr>
          </a:p>
          <a:p>
            <a:pPr marL="0" indent="0">
              <a:buNone/>
            </a:pPr>
            <a:r>
              <a:rPr lang="en-US" sz="2400" i="1" dirty="0" smtClean="0">
                <a:latin typeface="Calisto MT" panose="02040603050505030304" pitchFamily="18" charset="0"/>
              </a:rPr>
              <a:t>Log in with your user id and password</a:t>
            </a:r>
          </a:p>
          <a:p>
            <a:pPr marL="0" indent="0">
              <a:buNone/>
            </a:pPr>
            <a:r>
              <a:rPr lang="en-US" sz="2400" i="1" dirty="0" smtClean="0">
                <a:latin typeface="Calisto MT" panose="02040603050505030304" pitchFamily="18" charset="0"/>
              </a:rPr>
              <a:t>Select the month you need to view an hit view statement</a:t>
            </a:r>
          </a:p>
          <a:p>
            <a:pPr marL="0" indent="0">
              <a:buNone/>
            </a:pPr>
            <a:r>
              <a:rPr lang="en-US" sz="2400" i="1" dirty="0" smtClean="0">
                <a:latin typeface="Calisto MT" panose="02040603050505030304" pitchFamily="18" charset="0"/>
              </a:rPr>
              <a:t>If you need to view a prior month statement go to customize statement</a:t>
            </a:r>
          </a:p>
          <a:p>
            <a:pPr marL="0" indent="0">
              <a:buNone/>
            </a:pPr>
            <a:r>
              <a:rPr lang="en-US" sz="2400" i="1" dirty="0" smtClean="0">
                <a:latin typeface="Calisto MT" panose="02040603050505030304" pitchFamily="18" charset="0"/>
              </a:rPr>
              <a:t>Select the month and hit Go</a:t>
            </a:r>
          </a:p>
          <a:p>
            <a:pPr marL="0" indent="0">
              <a:buNone/>
            </a:pPr>
            <a:r>
              <a:rPr lang="en-US" sz="2400" i="1" dirty="0" smtClean="0">
                <a:latin typeface="Calisto MT" panose="02040603050505030304" pitchFamily="18" charset="0"/>
              </a:rPr>
              <a:t>Select view E statement</a:t>
            </a:r>
          </a:p>
          <a:p>
            <a:pPr marL="0" indent="0">
              <a:buNone/>
            </a:pPr>
            <a:r>
              <a:rPr lang="en-US" sz="2400" i="1" dirty="0" smtClean="0">
                <a:latin typeface="Calisto MT" panose="02040603050505030304" pitchFamily="18" charset="0"/>
              </a:rPr>
              <a:t>Select print</a:t>
            </a:r>
          </a:p>
          <a:p>
            <a:pPr marL="0" indent="0">
              <a:buNone/>
            </a:pPr>
            <a:r>
              <a:rPr lang="en-US" sz="2400" i="1" dirty="0" smtClean="0">
                <a:latin typeface="Calisto MT" panose="02040603050505030304" pitchFamily="18" charset="0"/>
              </a:rPr>
              <a:t>Hit print</a:t>
            </a:r>
          </a:p>
          <a:p>
            <a:pPr marL="0" indent="0">
              <a:buNone/>
            </a:pPr>
            <a:r>
              <a:rPr lang="en-US" sz="2400" i="1" dirty="0" smtClean="0">
                <a:latin typeface="Calisto MT" panose="02040603050505030304" pitchFamily="18" charset="0"/>
              </a:rPr>
              <a:t>The merchant fees are called Discount Amount on the American Express </a:t>
            </a:r>
          </a:p>
          <a:p>
            <a:pPr marL="0" indent="0">
              <a:buNone/>
            </a:pPr>
            <a:r>
              <a:rPr lang="en-US" sz="2400" i="1" dirty="0">
                <a:latin typeface="Calisto MT" panose="02040603050505030304" pitchFamily="18" charset="0"/>
              </a:rPr>
              <a:t>s</a:t>
            </a:r>
            <a:r>
              <a:rPr lang="en-US" sz="2400" i="1" dirty="0" smtClean="0">
                <a:latin typeface="Calisto MT" panose="02040603050505030304" pitchFamily="18" charset="0"/>
              </a:rPr>
              <a:t>tatements.</a:t>
            </a:r>
            <a:endParaRPr lang="en-US" sz="2400" i="1" dirty="0">
              <a:latin typeface="Calisto MT" panose="02040603050505030304" pitchFamily="18" charset="0"/>
            </a:endParaRPr>
          </a:p>
        </p:txBody>
      </p:sp>
    </p:spTree>
    <p:extLst>
      <p:ext uri="{BB962C8B-B14F-4D97-AF65-F5344CB8AC3E}">
        <p14:creationId xmlns:p14="http://schemas.microsoft.com/office/powerpoint/2010/main" val="136844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nmerced\AppData\Local\Temp\SnipImage-{43F92129-86C8-49EF-96D1-1D2BC1843F69}.PNG">
            <a:hlinkClick r:id="rId2"/>
          </p:cNvPr>
          <p:cNvPicPr/>
          <p:nvPr/>
        </p:nvPicPr>
        <p:blipFill>
          <a:blip r:link="rId3">
            <a:extLst>
              <a:ext uri="{28A0092B-C50C-407E-A947-70E740481C1C}">
                <a14:useLocalDpi xmlns:a14="http://schemas.microsoft.com/office/drawing/2010/main" val="0"/>
              </a:ext>
            </a:extLst>
          </a:blip>
          <a:srcRect/>
          <a:stretch>
            <a:fillRect/>
          </a:stretch>
        </p:blipFill>
        <p:spPr bwMode="auto">
          <a:xfrm>
            <a:off x="1981200" y="1828800"/>
            <a:ext cx="5562600" cy="4191000"/>
          </a:xfrm>
          <a:prstGeom prst="rect">
            <a:avLst/>
          </a:prstGeom>
          <a:noFill/>
          <a:ln>
            <a:noFill/>
          </a:ln>
        </p:spPr>
      </p:pic>
      <p:pic>
        <p:nvPicPr>
          <p:cNvPr id="3074" name="Picture 2" descr="C:\Users\nmerced\Desktop\Training Handouts\VISA and American Express Merchant Statements\Capture 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20" y="1219200"/>
            <a:ext cx="7853379" cy="528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1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066800"/>
            <a:ext cx="7955280" cy="762000"/>
          </a:xfrm>
        </p:spPr>
        <p:txBody>
          <a:bodyPr>
            <a:normAutofit/>
          </a:bodyPr>
          <a:lstStyle/>
          <a:p>
            <a:pPr algn="ctr"/>
            <a:r>
              <a:rPr lang="en-US" sz="2800" b="1" i="1" dirty="0" smtClean="0">
                <a:latin typeface="Calisto MT" pitchFamily="18" charset="0"/>
              </a:rPr>
              <a:t>Credit card machine replacement</a:t>
            </a:r>
            <a:r>
              <a:rPr lang="en-US" sz="2400" dirty="0" smtClean="0"/>
              <a:t>:</a:t>
            </a:r>
            <a:endParaRPr lang="en-US" sz="2400" dirty="0"/>
          </a:p>
        </p:txBody>
      </p:sp>
      <p:sp>
        <p:nvSpPr>
          <p:cNvPr id="3" name="Content Placeholder 2"/>
          <p:cNvSpPr>
            <a:spLocks noGrp="1"/>
          </p:cNvSpPr>
          <p:nvPr>
            <p:ph idx="1"/>
          </p:nvPr>
        </p:nvSpPr>
        <p:spPr/>
        <p:txBody>
          <a:bodyPr>
            <a:normAutofit lnSpcReduction="10000"/>
          </a:bodyPr>
          <a:lstStyle/>
          <a:p>
            <a:pPr marL="0" indent="0">
              <a:buNone/>
            </a:pPr>
            <a:r>
              <a:rPr lang="en-US" sz="2200" i="1" dirty="0" smtClean="0">
                <a:latin typeface="Calisto MT" pitchFamily="18" charset="0"/>
              </a:rPr>
              <a:t>    </a:t>
            </a:r>
          </a:p>
          <a:p>
            <a:pPr marL="0" indent="0">
              <a:buNone/>
            </a:pPr>
            <a:r>
              <a:rPr lang="en-US" sz="2200" i="1" dirty="0">
                <a:latin typeface="Calisto MT" pitchFamily="18" charset="0"/>
              </a:rPr>
              <a:t> </a:t>
            </a:r>
            <a:r>
              <a:rPr lang="en-US" sz="2200" i="1" dirty="0" smtClean="0">
                <a:latin typeface="Calisto MT" pitchFamily="18" charset="0"/>
              </a:rPr>
              <a:t>   </a:t>
            </a:r>
            <a:r>
              <a:rPr lang="en-US" sz="2800" i="1" dirty="0" smtClean="0">
                <a:latin typeface="Calisto MT" pitchFamily="18" charset="0"/>
              </a:rPr>
              <a:t>Please contact Cherie Carson or Noemi Merced  in General Accounting to find out if your credit card is still under warranty.  </a:t>
            </a:r>
          </a:p>
          <a:p>
            <a:pPr marL="0" indent="0">
              <a:buNone/>
            </a:pPr>
            <a:r>
              <a:rPr lang="en-US" sz="2800" i="1" dirty="0" smtClean="0">
                <a:latin typeface="Calisto MT" pitchFamily="18" charset="0"/>
              </a:rPr>
              <a:t> All replacements should be done thru us so we can get the best deal for your department according to our contract with Wells Fargo Merchant Services.</a:t>
            </a:r>
          </a:p>
          <a:p>
            <a:pPr marL="0" indent="0">
              <a:buNone/>
            </a:pPr>
            <a:endParaRPr lang="en-US" sz="2200" i="1" dirty="0">
              <a:latin typeface="Calisto MT" pitchFamily="18" charset="0"/>
            </a:endParaRPr>
          </a:p>
          <a:p>
            <a:pPr marL="0" indent="0">
              <a:buNone/>
            </a:pPr>
            <a:endParaRPr lang="en-US" sz="2200" i="1" dirty="0">
              <a:latin typeface="Calisto MT" pitchFamily="18" charset="0"/>
            </a:endParaRPr>
          </a:p>
          <a:p>
            <a:pPr marL="0" indent="0">
              <a:buNone/>
            </a:pPr>
            <a:r>
              <a:rPr lang="en-US" sz="2200" i="1" dirty="0" smtClean="0">
                <a:latin typeface="Calisto MT" pitchFamily="18" charset="0"/>
              </a:rPr>
              <a:t>     </a:t>
            </a:r>
            <a:endParaRPr lang="en-US" sz="2200" i="1" dirty="0">
              <a:latin typeface="Calisto MT" pitchFamily="18" charset="0"/>
            </a:endParaRPr>
          </a:p>
        </p:txBody>
      </p:sp>
    </p:spTree>
    <p:extLst>
      <p:ext uri="{BB962C8B-B14F-4D97-AF65-F5344CB8AC3E}">
        <p14:creationId xmlns:p14="http://schemas.microsoft.com/office/powerpoint/2010/main" val="380709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4373"/>
            <a:ext cx="7635240" cy="1293028"/>
          </a:xfrm>
        </p:spPr>
        <p:txBody>
          <a:bodyPr/>
          <a:lstStyle/>
          <a:p>
            <a:pPr algn="ctr"/>
            <a:r>
              <a:rPr lang="en-US" sz="3600" b="1" i="1" dirty="0" smtClean="0">
                <a:latin typeface="Calisto MT" pitchFamily="18" charset="0"/>
              </a:rPr>
              <a:t>Contact information </a:t>
            </a:r>
            <a:r>
              <a:rPr lang="en-US" dirty="0" smtClean="0"/>
              <a:t>:</a:t>
            </a:r>
            <a:endParaRPr lang="en-US" dirty="0"/>
          </a:p>
        </p:txBody>
      </p:sp>
      <p:sp>
        <p:nvSpPr>
          <p:cNvPr id="3" name="Content Placeholder 2"/>
          <p:cNvSpPr>
            <a:spLocks noGrp="1"/>
          </p:cNvSpPr>
          <p:nvPr>
            <p:ph idx="1"/>
          </p:nvPr>
        </p:nvSpPr>
        <p:spPr/>
        <p:txBody>
          <a:bodyPr>
            <a:normAutofit fontScale="32500" lnSpcReduction="20000"/>
          </a:bodyPr>
          <a:lstStyle/>
          <a:p>
            <a:pPr marL="0" indent="0" algn="ctr">
              <a:buNone/>
            </a:pPr>
            <a:r>
              <a:rPr lang="en-US" sz="8000" i="1" dirty="0">
                <a:latin typeface="Calisto MT" pitchFamily="18" charset="0"/>
              </a:rPr>
              <a:t>The credit card accountant reconciling </a:t>
            </a:r>
            <a:r>
              <a:rPr lang="en-US" sz="8000" i="1" dirty="0" smtClean="0">
                <a:latin typeface="Calisto MT" pitchFamily="18" charset="0"/>
              </a:rPr>
              <a:t>is Noemi </a:t>
            </a:r>
            <a:r>
              <a:rPr lang="en-US" sz="8000" i="1" dirty="0">
                <a:latin typeface="Calisto MT" pitchFamily="18" charset="0"/>
              </a:rPr>
              <a:t>Merced </a:t>
            </a:r>
            <a:endParaRPr lang="en-US" sz="8000" i="1" dirty="0" smtClean="0">
              <a:latin typeface="Calisto MT" pitchFamily="18" charset="0"/>
            </a:endParaRPr>
          </a:p>
          <a:p>
            <a:pPr marL="0" indent="0" algn="ctr">
              <a:buNone/>
            </a:pPr>
            <a:r>
              <a:rPr lang="en-US" sz="8000" i="1" dirty="0" smtClean="0">
                <a:latin typeface="Calisto MT" pitchFamily="18" charset="0"/>
              </a:rPr>
              <a:t>General Accounting  Manager is Cherie Carson.</a:t>
            </a:r>
            <a:endParaRPr lang="en-US" sz="8000" i="1" dirty="0">
              <a:latin typeface="Calisto MT" pitchFamily="18" charset="0"/>
            </a:endParaRPr>
          </a:p>
          <a:p>
            <a:endParaRPr lang="en-US" sz="8000" i="1" dirty="0">
              <a:latin typeface="Calisto MT" pitchFamily="18" charset="0"/>
            </a:endParaRPr>
          </a:p>
          <a:p>
            <a:pPr marL="0" indent="0">
              <a:buNone/>
            </a:pPr>
            <a:r>
              <a:rPr lang="en-US" sz="8000" i="1" dirty="0">
                <a:latin typeface="Calisto MT" pitchFamily="18" charset="0"/>
              </a:rPr>
              <a:t>    Phone number    (813) 974-4914 </a:t>
            </a:r>
            <a:r>
              <a:rPr lang="en-US" sz="8000" b="1" i="1" dirty="0">
                <a:solidFill>
                  <a:schemeClr val="tx1"/>
                </a:solidFill>
                <a:latin typeface="Calisto MT" pitchFamily="18" charset="0"/>
              </a:rPr>
              <a:t>Noemi Merced</a:t>
            </a:r>
          </a:p>
          <a:p>
            <a:pPr marL="0" indent="0">
              <a:buNone/>
            </a:pPr>
            <a:r>
              <a:rPr lang="en-US" sz="8000" i="1" dirty="0">
                <a:latin typeface="Calisto MT" pitchFamily="18" charset="0"/>
              </a:rPr>
              <a:t>    Phone number    (813) 974-7686 </a:t>
            </a:r>
            <a:r>
              <a:rPr lang="en-US" sz="8000" b="1" i="1" dirty="0" smtClean="0">
                <a:solidFill>
                  <a:schemeClr val="tx1"/>
                </a:solidFill>
                <a:latin typeface="Calisto MT" pitchFamily="18" charset="0"/>
              </a:rPr>
              <a:t>Cherie Carson</a:t>
            </a:r>
            <a:endParaRPr lang="en-US" sz="8000" b="1" i="1" dirty="0">
              <a:solidFill>
                <a:schemeClr val="tx1"/>
              </a:solidFill>
              <a:latin typeface="Calisto MT" pitchFamily="18" charset="0"/>
            </a:endParaRPr>
          </a:p>
          <a:p>
            <a:endParaRPr lang="en-US" sz="8000" i="1" dirty="0">
              <a:latin typeface="Calisto MT" pitchFamily="18" charset="0"/>
            </a:endParaRPr>
          </a:p>
          <a:p>
            <a:pPr marL="0" indent="0">
              <a:buNone/>
            </a:pPr>
            <a:r>
              <a:rPr lang="en-US" sz="8000" i="1" dirty="0">
                <a:latin typeface="Calisto MT" pitchFamily="18" charset="0"/>
              </a:rPr>
              <a:t>    Fax number        (813) 974-2622  </a:t>
            </a:r>
          </a:p>
          <a:p>
            <a:pPr marL="0" indent="0">
              <a:buNone/>
            </a:pPr>
            <a:r>
              <a:rPr lang="en-US" sz="8000" i="1" dirty="0">
                <a:latin typeface="Calisto MT" pitchFamily="18" charset="0"/>
              </a:rPr>
              <a:t>    Email address     </a:t>
            </a:r>
            <a:r>
              <a:rPr lang="en-US" sz="8000" b="1" i="1" dirty="0">
                <a:solidFill>
                  <a:schemeClr val="tx1"/>
                </a:solidFill>
                <a:latin typeface="Calisto MT" pitchFamily="18" charset="0"/>
                <a:hlinkClick r:id="rId2"/>
              </a:rPr>
              <a:t>nmerced@usf.edu</a:t>
            </a:r>
            <a:endParaRPr lang="en-US" sz="8000" b="1" i="1" dirty="0">
              <a:solidFill>
                <a:schemeClr val="tx1"/>
              </a:solidFill>
              <a:latin typeface="Calisto MT" pitchFamily="18" charset="0"/>
            </a:endParaRPr>
          </a:p>
          <a:p>
            <a:pPr marL="0" indent="0">
              <a:buNone/>
            </a:pPr>
            <a:r>
              <a:rPr lang="en-US" sz="8000" b="1" i="1" dirty="0">
                <a:solidFill>
                  <a:schemeClr val="tx1"/>
                </a:solidFill>
                <a:latin typeface="Calisto MT" pitchFamily="18" charset="0"/>
              </a:rPr>
              <a:t>                            </a:t>
            </a:r>
            <a:r>
              <a:rPr lang="en-US" sz="8000" b="1" i="1" dirty="0" smtClean="0">
                <a:solidFill>
                  <a:schemeClr val="tx1"/>
                </a:solidFill>
                <a:latin typeface="Calisto MT" pitchFamily="18" charset="0"/>
              </a:rPr>
              <a:t>  </a:t>
            </a:r>
            <a:r>
              <a:rPr lang="en-US" sz="8000" b="1" i="1" dirty="0" smtClean="0">
                <a:solidFill>
                  <a:srgbClr val="C00000"/>
                </a:solidFill>
                <a:latin typeface="Calisto MT" pitchFamily="18" charset="0"/>
              </a:rPr>
              <a:t>carsonc@usf.edu</a:t>
            </a:r>
            <a:endParaRPr lang="en-US" sz="8000" b="1" i="1" dirty="0">
              <a:solidFill>
                <a:srgbClr val="C00000"/>
              </a:solidFill>
              <a:latin typeface="Calisto MT" pitchFamily="18" charset="0"/>
            </a:endParaRPr>
          </a:p>
          <a:p>
            <a:pPr marL="0" indent="0">
              <a:buNone/>
            </a:pPr>
            <a:r>
              <a:rPr lang="en-US" sz="7200" dirty="0"/>
              <a:t>    </a:t>
            </a:r>
          </a:p>
          <a:p>
            <a:endParaRPr lang="en-US" dirty="0"/>
          </a:p>
        </p:txBody>
      </p:sp>
    </p:spTree>
    <p:extLst>
      <p:ext uri="{BB962C8B-B14F-4D97-AF65-F5344CB8AC3E}">
        <p14:creationId xmlns:p14="http://schemas.microsoft.com/office/powerpoint/2010/main" val="661206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69601"/>
            <a:ext cx="6377940" cy="1182999"/>
          </a:xfrm>
        </p:spPr>
        <p:txBody>
          <a:bodyPr>
            <a:noAutofit/>
          </a:bodyPr>
          <a:lstStyle/>
          <a:p>
            <a:pPr algn="ctr"/>
            <a:r>
              <a:rPr lang="en-US" sz="2200" b="1" i="1" dirty="0" smtClean="0">
                <a:latin typeface="Calisto MT" pitchFamily="18" charset="0"/>
              </a:rPr>
              <a:t>Requesting a new credit card merchant</a:t>
            </a:r>
            <a:endParaRPr lang="en-US" sz="2200" b="1" i="1" dirty="0">
              <a:latin typeface="Calisto MT" pitchFamily="18" charset="0"/>
            </a:endParaRPr>
          </a:p>
        </p:txBody>
      </p:sp>
      <p:sp>
        <p:nvSpPr>
          <p:cNvPr id="3" name="Content Placeholder 2"/>
          <p:cNvSpPr>
            <a:spLocks noGrp="1"/>
          </p:cNvSpPr>
          <p:nvPr>
            <p:ph idx="1"/>
          </p:nvPr>
        </p:nvSpPr>
        <p:spPr>
          <a:xfrm>
            <a:off x="914400" y="1447800"/>
            <a:ext cx="7429500" cy="3810000"/>
          </a:xfrm>
        </p:spPr>
        <p:txBody>
          <a:bodyPr>
            <a:normAutofit lnSpcReduction="10000"/>
          </a:bodyPr>
          <a:lstStyle/>
          <a:p>
            <a:pPr marL="457200" indent="-457200">
              <a:buAutoNum type="arabicPeriod"/>
            </a:pPr>
            <a:endParaRPr lang="en-US" sz="1900" i="1" dirty="0" smtClean="0">
              <a:latin typeface="Calisto MT" pitchFamily="18" charset="0"/>
              <a:ea typeface="Arial Unicode MS" pitchFamily="34" charset="-128"/>
              <a:cs typeface="Arial Unicode MS" pitchFamily="34" charset="-128"/>
            </a:endParaRPr>
          </a:p>
          <a:p>
            <a:pPr marL="0" indent="0">
              <a:buNone/>
            </a:pPr>
            <a:r>
              <a:rPr lang="en-US" sz="1900" i="1" dirty="0" smtClean="0">
                <a:latin typeface="Calisto MT" pitchFamily="18" charset="0"/>
                <a:ea typeface="Arial Unicode MS" pitchFamily="34" charset="-128"/>
                <a:cs typeface="Arial Unicode MS" pitchFamily="34" charset="-128"/>
              </a:rPr>
              <a:t>    </a:t>
            </a:r>
            <a:r>
              <a:rPr lang="en-US" sz="2400" i="1" dirty="0" smtClean="0">
                <a:latin typeface="Calisto MT" pitchFamily="18" charset="0"/>
                <a:ea typeface="Arial Unicode MS" pitchFamily="34" charset="-128"/>
                <a:cs typeface="Arial Unicode MS" pitchFamily="34" charset="-128"/>
              </a:rPr>
              <a:t>1.Send an email requesting your new credit card merchant </a:t>
            </a:r>
          </a:p>
          <a:p>
            <a:pPr marL="0" indent="0">
              <a:buNone/>
            </a:pPr>
            <a:r>
              <a:rPr lang="en-US" sz="2400" i="1" dirty="0">
                <a:latin typeface="Calisto MT" pitchFamily="18" charset="0"/>
                <a:ea typeface="Arial Unicode MS" pitchFamily="34" charset="-128"/>
                <a:cs typeface="Arial Unicode MS" pitchFamily="34" charset="-128"/>
              </a:rPr>
              <a:t> </a:t>
            </a:r>
            <a:r>
              <a:rPr lang="en-US" sz="2400" i="1" dirty="0" smtClean="0">
                <a:latin typeface="Calisto MT" pitchFamily="18" charset="0"/>
                <a:ea typeface="Arial Unicode MS" pitchFamily="34" charset="-128"/>
                <a:cs typeface="Arial Unicode MS" pitchFamily="34" charset="-128"/>
              </a:rPr>
              <a:t>     account to General Accounting. (nmerced@usf.edu)</a:t>
            </a:r>
          </a:p>
          <a:p>
            <a:pPr marL="0" indent="0">
              <a:buNone/>
            </a:pPr>
            <a:r>
              <a:rPr lang="en-US" sz="2400" i="1" dirty="0" smtClean="0">
                <a:latin typeface="Calisto MT" pitchFamily="18" charset="0"/>
                <a:ea typeface="Arial Unicode MS" pitchFamily="34" charset="-128"/>
                <a:cs typeface="Arial Unicode MS" pitchFamily="34" charset="-128"/>
              </a:rPr>
              <a:t>    2. A form will be sent to you to provide the merchant name, the contact person, phone number, fax number, email address and campus mail address. </a:t>
            </a:r>
          </a:p>
          <a:p>
            <a:pPr marL="0" indent="0">
              <a:buNone/>
            </a:pPr>
            <a:r>
              <a:rPr lang="en-US" sz="2400" i="1" dirty="0" smtClean="0">
                <a:latin typeface="Calisto MT" pitchFamily="18" charset="0"/>
                <a:ea typeface="Arial Unicode MS" pitchFamily="34" charset="-128"/>
                <a:cs typeface="Arial Unicode MS" pitchFamily="34" charset="-128"/>
              </a:rPr>
              <a:t>   3</a:t>
            </a:r>
            <a:r>
              <a:rPr lang="en-US" sz="2400" i="1" dirty="0">
                <a:latin typeface="Calisto MT" pitchFamily="18" charset="0"/>
                <a:ea typeface="Arial Unicode MS" pitchFamily="34" charset="-128"/>
                <a:cs typeface="Arial Unicode MS" pitchFamily="34" charset="-128"/>
              </a:rPr>
              <a:t>. We will also need a chart field to post the revenue and the merchant fees.</a:t>
            </a:r>
          </a:p>
          <a:p>
            <a:pPr marL="0" indent="0">
              <a:buNone/>
            </a:pPr>
            <a:r>
              <a:rPr lang="en-US" sz="2400" i="1" dirty="0" smtClean="0">
                <a:latin typeface="Calisto MT" pitchFamily="18" charset="0"/>
                <a:ea typeface="Arial Unicode MS" pitchFamily="34" charset="-128"/>
                <a:cs typeface="Arial Unicode MS" pitchFamily="34" charset="-128"/>
              </a:rPr>
              <a:t>   4. </a:t>
            </a:r>
            <a:r>
              <a:rPr lang="en-US" sz="2400" i="1" dirty="0">
                <a:latin typeface="Calisto MT" pitchFamily="18" charset="0"/>
                <a:ea typeface="Arial Unicode MS" pitchFamily="34" charset="-128"/>
                <a:cs typeface="Arial Unicode MS" pitchFamily="34" charset="-128"/>
              </a:rPr>
              <a:t>Also specify which credit card types would you like to accept</a:t>
            </a:r>
            <a:r>
              <a:rPr lang="en-US" sz="2400" i="1" dirty="0" smtClean="0">
                <a:latin typeface="Calisto MT" pitchFamily="18" charset="0"/>
                <a:ea typeface="Arial Unicode MS" pitchFamily="34" charset="-128"/>
                <a:cs typeface="Arial Unicode MS" pitchFamily="34" charset="-128"/>
              </a:rPr>
              <a:t>: Visa, Master Card, Discover and American Express.</a:t>
            </a:r>
            <a:endParaRPr lang="en-US" sz="2400" i="1" dirty="0">
              <a:latin typeface="Calisto MT" pitchFamily="18" charset="0"/>
              <a:ea typeface="Arial Unicode MS" pitchFamily="34" charset="-128"/>
              <a:cs typeface="Arial Unicode MS" pitchFamily="34" charset="-128"/>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715000" y="5029200"/>
            <a:ext cx="2374265" cy="1584960"/>
          </a:xfrm>
          <a:prstGeom prst="rect">
            <a:avLst/>
          </a:prstGeom>
        </p:spPr>
      </p:pic>
    </p:spTree>
    <p:extLst>
      <p:ext uri="{BB962C8B-B14F-4D97-AF65-F5344CB8AC3E}">
        <p14:creationId xmlns:p14="http://schemas.microsoft.com/office/powerpoint/2010/main" val="1076626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normAutofit/>
          </a:bodyPr>
          <a:lstStyle/>
          <a:p>
            <a:pPr algn="ctr"/>
            <a:r>
              <a:rPr lang="en-US" sz="2800" b="1" i="1" dirty="0" smtClean="0">
                <a:latin typeface="Calisto MT" panose="02040603050505030304" pitchFamily="18" charset="0"/>
              </a:rPr>
              <a:t>Change in your Department</a:t>
            </a:r>
            <a:endParaRPr lang="en-US" sz="2800" b="1" i="1" dirty="0">
              <a:latin typeface="Calisto MT" panose="02040603050505030304" pitchFamily="18" charset="0"/>
            </a:endParaRPr>
          </a:p>
        </p:txBody>
      </p:sp>
      <p:sp>
        <p:nvSpPr>
          <p:cNvPr id="3" name="Content Placeholder 2"/>
          <p:cNvSpPr>
            <a:spLocks noGrp="1"/>
          </p:cNvSpPr>
          <p:nvPr>
            <p:ph idx="1"/>
          </p:nvPr>
        </p:nvSpPr>
        <p:spPr>
          <a:xfrm>
            <a:off x="594360" y="2362200"/>
            <a:ext cx="7955280" cy="3901440"/>
          </a:xfrm>
        </p:spPr>
        <p:txBody>
          <a:bodyPr>
            <a:normAutofit lnSpcReduction="10000"/>
          </a:bodyPr>
          <a:lstStyle/>
          <a:p>
            <a:r>
              <a:rPr lang="en-US" sz="2400" i="1" dirty="0">
                <a:latin typeface="Calisto MT" panose="02040603050505030304" pitchFamily="18" charset="0"/>
              </a:rPr>
              <a:t>O</a:t>
            </a:r>
            <a:r>
              <a:rPr lang="en-US" sz="2400" i="1" dirty="0" smtClean="0">
                <a:latin typeface="Calisto MT" panose="02040603050505030304" pitchFamily="18" charset="0"/>
              </a:rPr>
              <a:t>n a new fiscal </a:t>
            </a:r>
            <a:r>
              <a:rPr lang="en-US" sz="2400" i="1" dirty="0">
                <a:latin typeface="Calisto MT" panose="02040603050505030304" pitchFamily="18" charset="0"/>
              </a:rPr>
              <a:t>y</a:t>
            </a:r>
            <a:r>
              <a:rPr lang="en-US" sz="2400" i="1" dirty="0" smtClean="0">
                <a:latin typeface="Calisto MT" panose="02040603050505030304" pitchFamily="18" charset="0"/>
              </a:rPr>
              <a:t>ear some departments close a fund or a project and open another. </a:t>
            </a:r>
          </a:p>
          <a:p>
            <a:r>
              <a:rPr lang="en-US" sz="2400" i="1" dirty="0" smtClean="0">
                <a:latin typeface="Calisto MT" panose="02040603050505030304" pitchFamily="18" charset="0"/>
              </a:rPr>
              <a:t>If any change occurs on the revenue or merchant fees chart field, we encourage you to inform General Accounting to make the appropriate correction.</a:t>
            </a:r>
          </a:p>
          <a:p>
            <a:r>
              <a:rPr lang="en-US" sz="2400" i="1" dirty="0" smtClean="0">
                <a:latin typeface="Calisto MT" panose="02040603050505030304" pitchFamily="18" charset="0"/>
              </a:rPr>
              <a:t>Make sure to have budget in place to be able to post your fees.</a:t>
            </a:r>
          </a:p>
          <a:p>
            <a:r>
              <a:rPr lang="en-US" sz="2400" i="1" dirty="0" smtClean="0">
                <a:latin typeface="Calisto MT" panose="02040603050505030304" pitchFamily="18" charset="0"/>
              </a:rPr>
              <a:t>Also if an employee leaves the department please make sure you notify us so we can make sure we contact the new employee to have our credit card contact list updated. Also a change on name if you get married and your email changes please notify us to make the changes as well.</a:t>
            </a:r>
            <a:endParaRPr lang="en-US" sz="2400" i="1" dirty="0">
              <a:latin typeface="Calisto MT" panose="02040603050505030304" pitchFamily="18" charset="0"/>
            </a:endParaRPr>
          </a:p>
        </p:txBody>
      </p:sp>
    </p:spTree>
    <p:extLst>
      <p:ext uri="{BB962C8B-B14F-4D97-AF65-F5344CB8AC3E}">
        <p14:creationId xmlns:p14="http://schemas.microsoft.com/office/powerpoint/2010/main" val="64270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53535"/>
            <a:ext cx="7955280" cy="541866"/>
          </a:xfrm>
        </p:spPr>
        <p:txBody>
          <a:bodyPr>
            <a:normAutofit/>
          </a:bodyPr>
          <a:lstStyle/>
          <a:p>
            <a:pPr algn="ctr"/>
            <a:r>
              <a:rPr lang="en-US" sz="2400" b="1" i="1" dirty="0" smtClean="0">
                <a:latin typeface="Calisto MT" panose="02040603050505030304" pitchFamily="18" charset="0"/>
              </a:rPr>
              <a:t>Types of transactions accepted </a:t>
            </a:r>
            <a:endParaRPr lang="en-US" sz="2400" b="1" i="1" dirty="0">
              <a:latin typeface="Calisto MT" panose="02040603050505030304" pitchFamily="18" charset="0"/>
            </a:endParaRPr>
          </a:p>
        </p:txBody>
      </p:sp>
      <p:sp>
        <p:nvSpPr>
          <p:cNvPr id="3" name="Text Placeholder 2"/>
          <p:cNvSpPr>
            <a:spLocks noGrp="1"/>
          </p:cNvSpPr>
          <p:nvPr>
            <p:ph type="body" idx="1"/>
          </p:nvPr>
        </p:nvSpPr>
        <p:spPr>
          <a:xfrm>
            <a:off x="594360" y="1676400"/>
            <a:ext cx="7955281" cy="3319460"/>
          </a:xfrm>
        </p:spPr>
        <p:txBody>
          <a:bodyPr>
            <a:normAutofit/>
          </a:bodyPr>
          <a:lstStyle/>
          <a:p>
            <a:pPr algn="l"/>
            <a:r>
              <a:rPr lang="en-US" sz="2000" i="1" dirty="0" smtClean="0">
                <a:latin typeface="Calisto MT" panose="02040603050505030304" pitchFamily="18" charset="0"/>
              </a:rPr>
              <a:t>The University of South Florida has two different forms of accepting a credit card transaction.</a:t>
            </a:r>
          </a:p>
          <a:p>
            <a:pPr marL="342900" indent="-342900" algn="l">
              <a:buFontTx/>
              <a:buChar char="-"/>
            </a:pPr>
            <a:r>
              <a:rPr lang="en-US" sz="2000" b="1" i="1" u="sng" dirty="0" smtClean="0">
                <a:latin typeface="Calisto MT" panose="02040603050505030304" pitchFamily="18" charset="0"/>
              </a:rPr>
              <a:t>Online payments or card not present transactions:  </a:t>
            </a:r>
          </a:p>
          <a:p>
            <a:pPr algn="l"/>
            <a:r>
              <a:rPr lang="en-US" sz="2000" i="1" dirty="0" smtClean="0">
                <a:latin typeface="Calisto MT" panose="02040603050505030304" pitchFamily="18" charset="0"/>
              </a:rPr>
              <a:t>these are processed thru Touch net Payment Gateway.  A website is setup for the department to receive the payments online for the products or services they want to provide.</a:t>
            </a:r>
          </a:p>
          <a:p>
            <a:pPr marL="342900" indent="-342900" algn="l">
              <a:buFontTx/>
              <a:buChar char="-"/>
            </a:pPr>
            <a:r>
              <a:rPr lang="en-US" sz="2000" b="1" i="1" u="sng" dirty="0" smtClean="0">
                <a:latin typeface="Calisto MT" panose="02040603050505030304" pitchFamily="18" charset="0"/>
              </a:rPr>
              <a:t>Card Swipe or Card present transactions:</a:t>
            </a:r>
          </a:p>
          <a:p>
            <a:pPr algn="l"/>
            <a:r>
              <a:rPr lang="en-US" sz="2000" i="1" dirty="0" smtClean="0">
                <a:latin typeface="Calisto MT" panose="02040603050505030304" pitchFamily="18" charset="0"/>
              </a:rPr>
              <a:t>This is the typical transactions where the customer is present and swipes its card to pay for the transaction.  </a:t>
            </a:r>
            <a:endParaRPr lang="en-US" sz="2000" i="1" dirty="0">
              <a:latin typeface="Calisto MT" panose="02040603050505030304" pitchFamily="18" charset="0"/>
            </a:endParaRPr>
          </a:p>
        </p:txBody>
      </p:sp>
    </p:spTree>
    <p:extLst>
      <p:ext uri="{BB962C8B-B14F-4D97-AF65-F5344CB8AC3E}">
        <p14:creationId xmlns:p14="http://schemas.microsoft.com/office/powerpoint/2010/main" val="2329500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760"/>
            <a:ext cx="8001000" cy="1386840"/>
          </a:xfrm>
        </p:spPr>
        <p:txBody>
          <a:bodyPr>
            <a:normAutofit/>
          </a:bodyPr>
          <a:lstStyle/>
          <a:p>
            <a:pPr algn="ctr"/>
            <a:r>
              <a:rPr lang="en-US" sz="2800" b="1" i="1" dirty="0" smtClean="0">
                <a:latin typeface="Calisto MT" pitchFamily="18" charset="0"/>
              </a:rPr>
              <a:t>WELLS FARGO MERCHANT SERVICES:</a:t>
            </a:r>
            <a:endParaRPr lang="en-US" sz="2800" b="1" i="1" dirty="0">
              <a:latin typeface="Calisto MT" pitchFamily="18" charset="0"/>
            </a:endParaRPr>
          </a:p>
        </p:txBody>
      </p:sp>
      <p:sp>
        <p:nvSpPr>
          <p:cNvPr id="3" name="Content Placeholder 2"/>
          <p:cNvSpPr>
            <a:spLocks noGrp="1"/>
          </p:cNvSpPr>
          <p:nvPr>
            <p:ph idx="1"/>
          </p:nvPr>
        </p:nvSpPr>
        <p:spPr>
          <a:xfrm>
            <a:off x="685800" y="1600200"/>
            <a:ext cx="7863840" cy="4663440"/>
          </a:xfrm>
        </p:spPr>
        <p:txBody>
          <a:bodyPr>
            <a:noAutofit/>
          </a:bodyPr>
          <a:lstStyle/>
          <a:p>
            <a:pPr>
              <a:buAutoNum type="arabicPeriod"/>
            </a:pPr>
            <a:endParaRPr lang="en-US" sz="2000" i="1" dirty="0" smtClean="0">
              <a:latin typeface="Calisto MT" pitchFamily="18" charset="0"/>
              <a:ea typeface="Arial Unicode MS" pitchFamily="34" charset="-128"/>
              <a:cs typeface="Arial Unicode MS" pitchFamily="34" charset="-128"/>
            </a:endParaRPr>
          </a:p>
          <a:p>
            <a:pPr>
              <a:buAutoNum type="arabicPeriod"/>
            </a:pPr>
            <a:r>
              <a:rPr lang="en-US" sz="2000" i="1" dirty="0" smtClean="0">
                <a:latin typeface="Calisto MT" pitchFamily="18" charset="0"/>
                <a:ea typeface="Arial Unicode MS" pitchFamily="34" charset="-128"/>
                <a:cs typeface="Arial Unicode MS" pitchFamily="34" charset="-128"/>
              </a:rPr>
              <a:t>On their website  </a:t>
            </a:r>
            <a:r>
              <a:rPr lang="en-US" sz="2000" i="1" dirty="0">
                <a:solidFill>
                  <a:srgbClr val="FF0000"/>
                </a:solidFill>
                <a:latin typeface="Calisto MT" pitchFamily="18" charset="0"/>
              </a:rPr>
              <a:t>https://</a:t>
            </a:r>
            <a:r>
              <a:rPr lang="en-US" sz="2000" i="1" dirty="0" smtClean="0">
                <a:solidFill>
                  <a:srgbClr val="FF0000"/>
                </a:solidFill>
                <a:latin typeface="Calisto MT" pitchFamily="18" charset="0"/>
              </a:rPr>
              <a:t>www.myclientline.net/</a:t>
            </a:r>
            <a:r>
              <a:rPr lang="en-US" sz="2000" i="1" dirty="0" smtClean="0">
                <a:latin typeface="Calisto MT" pitchFamily="18" charset="0"/>
              </a:rPr>
              <a:t>,</a:t>
            </a:r>
            <a:r>
              <a:rPr lang="en-US" sz="2000" i="1" dirty="0" smtClean="0">
                <a:latin typeface="Calisto MT" pitchFamily="18" charset="0"/>
                <a:ea typeface="Arial Unicode MS" pitchFamily="34" charset="-128"/>
                <a:cs typeface="Arial Unicode MS" pitchFamily="34" charset="-128"/>
              </a:rPr>
              <a:t>we can view all our credit card deposit activity, chargebacks, merchant fees at all times.  </a:t>
            </a:r>
          </a:p>
          <a:p>
            <a:pPr>
              <a:buAutoNum type="arabicPeriod"/>
            </a:pPr>
            <a:r>
              <a:rPr lang="en-US" sz="2000" i="1" dirty="0" smtClean="0">
                <a:latin typeface="Calisto MT" pitchFamily="18" charset="0"/>
                <a:ea typeface="Arial Unicode MS" pitchFamily="34" charset="-128"/>
                <a:cs typeface="Arial Unicode MS" pitchFamily="34" charset="-128"/>
              </a:rPr>
              <a:t> All departments have the access to this website and they are responsible of reconciling on a monthly basis. </a:t>
            </a:r>
          </a:p>
          <a:p>
            <a:pPr>
              <a:buAutoNum type="arabicPeriod"/>
            </a:pPr>
            <a:r>
              <a:rPr lang="en-US" sz="2000" i="1" dirty="0" smtClean="0">
                <a:latin typeface="Calisto MT" pitchFamily="18" charset="0"/>
                <a:ea typeface="Arial Unicode MS" pitchFamily="34" charset="-128"/>
                <a:cs typeface="Arial Unicode MS" pitchFamily="34" charset="-128"/>
              </a:rPr>
              <a:t>If you have not setup your account in client line please do so to view your merchant statements and reconcile.  You will need your merchant number, bank account number and tax id number. You can setup more than one person if needed for reconciling purposes.</a:t>
            </a:r>
          </a:p>
          <a:p>
            <a:pPr marL="0" indent="0">
              <a:buNone/>
            </a:pPr>
            <a:r>
              <a:rPr lang="en-US" sz="2000" i="1" dirty="0">
                <a:latin typeface="Calisto MT" pitchFamily="18" charset="0"/>
                <a:ea typeface="Arial Unicode MS" pitchFamily="34" charset="-128"/>
                <a:cs typeface="Arial Unicode MS" pitchFamily="34" charset="-128"/>
              </a:rPr>
              <a:t> </a:t>
            </a:r>
            <a:r>
              <a:rPr lang="en-US" sz="2000" i="1" dirty="0" smtClean="0">
                <a:latin typeface="Calisto MT" pitchFamily="18" charset="0"/>
                <a:ea typeface="Arial Unicode MS" pitchFamily="34" charset="-128"/>
                <a:cs typeface="Arial Unicode MS" pitchFamily="34" charset="-128"/>
              </a:rPr>
              <a:t>If you do not have this information send me an email and I would gladly sent it to you.</a:t>
            </a:r>
            <a:endParaRPr lang="en-US" sz="2000" i="1" dirty="0">
              <a:latin typeface="Calisto MT"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3452174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1999"/>
            <a:ext cx="7787640" cy="609601"/>
          </a:xfrm>
        </p:spPr>
        <p:txBody>
          <a:bodyPr>
            <a:normAutofit fontScale="90000"/>
          </a:bodyPr>
          <a:lstStyle/>
          <a:p>
            <a:pPr algn="ctr"/>
            <a:r>
              <a:rPr lang="en-US" sz="2800" b="1" i="1" dirty="0" smtClean="0">
                <a:latin typeface="Calisto MT" pitchFamily="18" charset="0"/>
              </a:rPr>
              <a:t>Recording credit card deposits</a:t>
            </a:r>
            <a:r>
              <a:rPr lang="en-US" b="1" i="1" dirty="0" smtClean="0">
                <a:latin typeface="Calisto MT" pitchFamily="18" charset="0"/>
              </a:rPr>
              <a:t>:</a:t>
            </a:r>
            <a:endParaRPr lang="en-US" b="1" i="1" dirty="0">
              <a:latin typeface="Calisto MT" pitchFamily="18" charset="0"/>
            </a:endParaRPr>
          </a:p>
        </p:txBody>
      </p:sp>
      <p:sp>
        <p:nvSpPr>
          <p:cNvPr id="3" name="Content Placeholder 2"/>
          <p:cNvSpPr>
            <a:spLocks noGrp="1"/>
          </p:cNvSpPr>
          <p:nvPr>
            <p:ph idx="1"/>
          </p:nvPr>
        </p:nvSpPr>
        <p:spPr>
          <a:xfrm>
            <a:off x="533400" y="1371600"/>
            <a:ext cx="8229600" cy="4800600"/>
          </a:xfrm>
        </p:spPr>
        <p:txBody>
          <a:bodyPr>
            <a:normAutofit/>
          </a:bodyPr>
          <a:lstStyle/>
          <a:p>
            <a:endParaRPr lang="en-US" sz="1800" b="0" dirty="0" smtClean="0"/>
          </a:p>
          <a:p>
            <a:pPr marL="0" indent="0">
              <a:buNone/>
            </a:pPr>
            <a:r>
              <a:rPr lang="en-US" sz="1800" b="0" dirty="0" smtClean="0"/>
              <a:t>  1</a:t>
            </a:r>
            <a:r>
              <a:rPr lang="en-US" sz="2000" i="1" dirty="0" smtClean="0"/>
              <a:t>. </a:t>
            </a:r>
            <a:r>
              <a:rPr lang="en-US" sz="2000" i="1" dirty="0" smtClean="0">
                <a:latin typeface="Calisto MT" pitchFamily="18" charset="0"/>
              </a:rPr>
              <a:t>All credit cards being processed thru touch net are posted on a daily basis  by the cashier’s office but the chargebacks need to be posted by the department.</a:t>
            </a:r>
          </a:p>
          <a:p>
            <a:pPr marL="0" indent="0">
              <a:buNone/>
            </a:pPr>
            <a:r>
              <a:rPr lang="en-US" sz="2000" i="1" dirty="0" smtClean="0">
                <a:latin typeface="Calisto MT" pitchFamily="18" charset="0"/>
              </a:rPr>
              <a:t>   2. All departments that send the credit card deposits to the cashier’s office should do them on  a daily basis.  Deposits are sent to cashiers in a Miscellaneous receipts Form. Please remember to write the correct chart field, the deposit number and the  amount.</a:t>
            </a:r>
          </a:p>
          <a:p>
            <a:pPr marL="0" indent="0">
              <a:buNone/>
            </a:pPr>
            <a:r>
              <a:rPr lang="en-US" sz="2000" i="1" dirty="0" smtClean="0">
                <a:latin typeface="Calisto MT" pitchFamily="18" charset="0"/>
              </a:rPr>
              <a:t>   3. The deposit number for </a:t>
            </a:r>
            <a:r>
              <a:rPr lang="en-US" sz="2000" i="1" u="sng" dirty="0" smtClean="0">
                <a:latin typeface="Calisto MT" pitchFamily="18" charset="0"/>
              </a:rPr>
              <a:t>Visa, Master Card and Discover </a:t>
            </a:r>
            <a:r>
              <a:rPr lang="en-US" sz="2000" i="1" dirty="0" smtClean="0">
                <a:latin typeface="Calisto MT" pitchFamily="18" charset="0"/>
              </a:rPr>
              <a:t>merchants is the last five </a:t>
            </a:r>
            <a:r>
              <a:rPr lang="en-US" sz="2000" i="1" dirty="0">
                <a:latin typeface="Calisto MT" pitchFamily="18" charset="0"/>
              </a:rPr>
              <a:t>numbers of the merchant number for </a:t>
            </a:r>
            <a:r>
              <a:rPr lang="en-US" sz="2000" i="1" dirty="0" smtClean="0">
                <a:latin typeface="Calisto MT" pitchFamily="18" charset="0"/>
              </a:rPr>
              <a:t>example:</a:t>
            </a:r>
          </a:p>
          <a:p>
            <a:pPr marL="0" indent="0">
              <a:buNone/>
            </a:pPr>
            <a:r>
              <a:rPr lang="en-US" sz="2000" i="1" dirty="0">
                <a:latin typeface="Calisto MT" pitchFamily="18" charset="0"/>
              </a:rPr>
              <a:t> </a:t>
            </a:r>
            <a:r>
              <a:rPr lang="en-US" sz="2000" i="1" dirty="0" smtClean="0">
                <a:latin typeface="Calisto MT" pitchFamily="18" charset="0"/>
              </a:rPr>
              <a:t>               USF Athletics – </a:t>
            </a:r>
            <a:r>
              <a:rPr lang="en-US" sz="2000" i="1" dirty="0">
                <a:latin typeface="Calisto MT" panose="02040603050505030304" pitchFamily="18" charset="0"/>
              </a:rPr>
              <a:t>482032953994</a:t>
            </a:r>
            <a:r>
              <a:rPr lang="en-US" sz="2000" dirty="0"/>
              <a:t> </a:t>
            </a:r>
            <a:r>
              <a:rPr lang="en-US" sz="2000" i="1" dirty="0" smtClean="0">
                <a:latin typeface="Calisto MT" pitchFamily="18" charset="0"/>
              </a:rPr>
              <a:t> = </a:t>
            </a:r>
            <a:r>
              <a:rPr lang="en-US" sz="2000" i="1" dirty="0" smtClean="0">
                <a:solidFill>
                  <a:srgbClr val="FF0000"/>
                </a:solidFill>
                <a:latin typeface="Calisto MT" pitchFamily="18" charset="0"/>
              </a:rPr>
              <a:t>53994</a:t>
            </a:r>
          </a:p>
          <a:p>
            <a:pPr marL="0" indent="0">
              <a:buNone/>
            </a:pPr>
            <a:r>
              <a:rPr lang="en-US" sz="2000" i="1" dirty="0" smtClean="0">
                <a:latin typeface="Calisto MT" pitchFamily="18" charset="0"/>
              </a:rPr>
              <a:t>   4. For </a:t>
            </a:r>
            <a:r>
              <a:rPr lang="en-US" sz="2000" i="1" u="sng" dirty="0" smtClean="0">
                <a:latin typeface="Calisto MT" pitchFamily="18" charset="0"/>
              </a:rPr>
              <a:t>American Express </a:t>
            </a:r>
            <a:r>
              <a:rPr lang="en-US" sz="2000" i="1" dirty="0" smtClean="0">
                <a:latin typeface="Calisto MT" pitchFamily="18" charset="0"/>
              </a:rPr>
              <a:t>merchants the deposit number is:</a:t>
            </a:r>
          </a:p>
          <a:p>
            <a:pPr marL="0" indent="0">
              <a:buNone/>
            </a:pPr>
            <a:r>
              <a:rPr lang="en-US" sz="2000" i="1" dirty="0" smtClean="0">
                <a:latin typeface="Calisto MT" pitchFamily="18" charset="0"/>
              </a:rPr>
              <a:t>       376 + the last three numbers of your merchant number for example:</a:t>
            </a:r>
          </a:p>
          <a:p>
            <a:pPr marL="0" indent="0">
              <a:buNone/>
            </a:pPr>
            <a:r>
              <a:rPr lang="en-US" sz="2000" i="1" dirty="0" smtClean="0">
                <a:latin typeface="Calisto MT" pitchFamily="18" charset="0"/>
              </a:rPr>
              <a:t>                 USF Athletics – 4098139008 – </a:t>
            </a:r>
            <a:r>
              <a:rPr lang="en-US" sz="2000" i="1" dirty="0" smtClean="0">
                <a:solidFill>
                  <a:srgbClr val="FF0000"/>
                </a:solidFill>
                <a:latin typeface="Calisto MT" pitchFamily="18" charset="0"/>
              </a:rPr>
              <a:t>376008</a:t>
            </a:r>
            <a:r>
              <a:rPr lang="en-US" sz="2000" i="1" dirty="0" smtClean="0">
                <a:latin typeface="Calisto MT" pitchFamily="18" charset="0"/>
              </a:rPr>
              <a:t>.</a:t>
            </a:r>
          </a:p>
          <a:p>
            <a:endParaRPr lang="en-US" dirty="0"/>
          </a:p>
        </p:txBody>
      </p:sp>
    </p:spTree>
    <p:extLst>
      <p:ext uri="{BB962C8B-B14F-4D97-AF65-F5344CB8AC3E}">
        <p14:creationId xmlns:p14="http://schemas.microsoft.com/office/powerpoint/2010/main" val="830888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7772400" cy="863393"/>
          </a:xfrm>
        </p:spPr>
        <p:txBody>
          <a:bodyPr>
            <a:normAutofit fontScale="90000"/>
          </a:bodyPr>
          <a:lstStyle/>
          <a:p>
            <a:pPr algn="ctr"/>
            <a:r>
              <a:rPr lang="en-US" sz="2700" b="1" i="1" dirty="0" err="1" smtClean="0">
                <a:latin typeface="Calisto MT" panose="02040603050505030304" pitchFamily="18" charset="0"/>
              </a:rPr>
              <a:t>Misclellaneous</a:t>
            </a:r>
            <a:r>
              <a:rPr lang="en-US" sz="2700" b="1" i="1" dirty="0" smtClean="0">
                <a:latin typeface="Calisto MT" panose="02040603050505030304" pitchFamily="18" charset="0"/>
              </a:rPr>
              <a:t> receipt form </a:t>
            </a:r>
            <a:r>
              <a:rPr lang="en-US" dirty="0" smtClean="0"/>
              <a:t>:</a:t>
            </a:r>
            <a:br>
              <a:rPr lang="en-US" dirty="0" smtClean="0"/>
            </a:br>
            <a:endParaRPr lang="en-US" dirty="0"/>
          </a:p>
        </p:txBody>
      </p:sp>
      <p:pic>
        <p:nvPicPr>
          <p:cNvPr id="52" name="Content Placeholder 51" descr="University of South Florida - A Metropolitan Research 1 University">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1" y="2038928"/>
            <a:ext cx="2168691"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3088190033"/>
              </p:ext>
            </p:extLst>
          </p:nvPr>
        </p:nvGraphicFramePr>
        <p:xfrm>
          <a:off x="3505200" y="2038930"/>
          <a:ext cx="4800601" cy="1278903"/>
        </p:xfrm>
        <a:graphic>
          <a:graphicData uri="http://schemas.openxmlformats.org/drawingml/2006/table">
            <a:tbl>
              <a:tblPr>
                <a:tableStyleId>{5C22544A-7EE6-4342-B048-85BDC9FD1C3A}</a:tableStyleId>
              </a:tblPr>
              <a:tblGrid>
                <a:gridCol w="974241">
                  <a:extLst>
                    <a:ext uri="{9D8B030D-6E8A-4147-A177-3AD203B41FA5}">
                      <a16:colId xmlns:a16="http://schemas.microsoft.com/office/drawing/2014/main" xmlns="" val="20000"/>
                    </a:ext>
                  </a:extLst>
                </a:gridCol>
                <a:gridCol w="960120">
                  <a:extLst>
                    <a:ext uri="{9D8B030D-6E8A-4147-A177-3AD203B41FA5}">
                      <a16:colId xmlns:a16="http://schemas.microsoft.com/office/drawing/2014/main" xmlns="" val="20001"/>
                    </a:ext>
                  </a:extLst>
                </a:gridCol>
                <a:gridCol w="917762">
                  <a:extLst>
                    <a:ext uri="{9D8B030D-6E8A-4147-A177-3AD203B41FA5}">
                      <a16:colId xmlns:a16="http://schemas.microsoft.com/office/drawing/2014/main" xmlns="" val="20002"/>
                    </a:ext>
                  </a:extLst>
                </a:gridCol>
                <a:gridCol w="903641">
                  <a:extLst>
                    <a:ext uri="{9D8B030D-6E8A-4147-A177-3AD203B41FA5}">
                      <a16:colId xmlns:a16="http://schemas.microsoft.com/office/drawing/2014/main" xmlns="" val="20003"/>
                    </a:ext>
                  </a:extLst>
                </a:gridCol>
                <a:gridCol w="1044837">
                  <a:extLst>
                    <a:ext uri="{9D8B030D-6E8A-4147-A177-3AD203B41FA5}">
                      <a16:colId xmlns:a16="http://schemas.microsoft.com/office/drawing/2014/main" xmlns="" val="20004"/>
                    </a:ext>
                  </a:extLst>
                </a:gridCol>
              </a:tblGrid>
              <a:tr h="219255">
                <a:tc>
                  <a:txBody>
                    <a:bodyPr/>
                    <a:lstStyle/>
                    <a:p>
                      <a:pPr algn="l" fontAlgn="b"/>
                      <a:r>
                        <a:rPr lang="en-US" sz="800" u="none" strike="noStrike" dirty="0">
                          <a:effectLst/>
                        </a:rPr>
                        <a:t>Deposit Number</a:t>
                      </a:r>
                      <a:endParaRPr lang="en-US" sz="800" b="0" i="0" u="none" strike="noStrike" dirty="0">
                        <a:effectLst/>
                        <a:latin typeface="Tahoma" panose="020B060403050404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Tahoma" panose="020B060403050404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Tahoma" panose="020B0604030504040204" pitchFamily="34" charset="0"/>
                      </a:endParaRPr>
                    </a:p>
                  </a:txBody>
                  <a:tcPr marL="0" marR="0" marT="0" marB="0" anchor="b"/>
                </a:tc>
                <a:tc>
                  <a:txBody>
                    <a:bodyPr/>
                    <a:lstStyle/>
                    <a:p>
                      <a:pPr algn="l" fontAlgn="b"/>
                      <a:r>
                        <a:rPr lang="en-US" sz="800" u="none" strike="noStrike">
                          <a:effectLst/>
                        </a:rPr>
                        <a:t>64014</a:t>
                      </a:r>
                      <a:endParaRPr lang="en-US" sz="800" b="0" i="0" u="none" strike="noStrike">
                        <a:effectLst/>
                        <a:latin typeface="Arial" panose="020B060402020202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0"/>
                  </a:ext>
                </a:extLst>
              </a:tr>
              <a:tr h="132456">
                <a:tc gridSpan="2">
                  <a:txBody>
                    <a:bodyPr/>
                    <a:lstStyle/>
                    <a:p>
                      <a:pPr algn="l" fontAlgn="b"/>
                      <a:r>
                        <a:rPr lang="en-US" sz="800" u="none" strike="noStrike">
                          <a:effectLst/>
                        </a:rPr>
                        <a:t>Preparer -- Printed Name</a:t>
                      </a:r>
                      <a:endParaRPr lang="en-US" sz="800" b="0"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 </a:t>
                      </a:r>
                      <a:endParaRPr lang="en-US" sz="800" b="1" i="0" u="none" strike="noStrike">
                        <a:effectLst/>
                        <a:latin typeface="Tahoma" panose="020B060403050404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Tahoma" panose="020B060403050404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1"/>
                  </a:ext>
                </a:extLst>
              </a:tr>
              <a:tr h="132456">
                <a:tc gridSpan="2">
                  <a:txBody>
                    <a:bodyPr/>
                    <a:lstStyle/>
                    <a:p>
                      <a:pPr algn="l" fontAlgn="b"/>
                      <a:r>
                        <a:rPr lang="en-US" sz="800" u="none" strike="noStrike">
                          <a:effectLst/>
                        </a:rPr>
                        <a:t>Preparer -- Signature</a:t>
                      </a:r>
                      <a:endParaRPr lang="en-US" sz="800" b="0"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ctr" fontAlgn="b"/>
                      <a:r>
                        <a:rPr lang="en-US" sz="800" u="none" strike="noStrike" dirty="0">
                          <a:effectLst/>
                        </a:rPr>
                        <a:t> </a:t>
                      </a:r>
                      <a:endParaRPr lang="en-US" sz="800" b="1" i="0" u="none" strike="noStrike" dirty="0">
                        <a:effectLst/>
                        <a:latin typeface="Tahoma" panose="020B0604030504040204" pitchFamily="34" charset="0"/>
                      </a:endParaRPr>
                    </a:p>
                  </a:txBody>
                  <a:tcPr marL="0" marR="0" marT="0" marB="0" anchor="b"/>
                </a:tc>
                <a:tc gridSpan="2">
                  <a:txBody>
                    <a:bodyPr/>
                    <a:lstStyle/>
                    <a:p>
                      <a:pPr algn="l" fontAlgn="b"/>
                      <a:r>
                        <a:rPr lang="en-US" sz="800" u="none" strike="noStrike" dirty="0">
                          <a:effectLst/>
                        </a:rPr>
                        <a:t>_________________________</a:t>
                      </a:r>
                      <a:endParaRPr lang="en-US" sz="800" b="0" i="0" u="none" strike="noStrike" dirty="0">
                        <a:effectLst/>
                        <a:latin typeface="Tahoma" panose="020B060403050404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xmlns="" val="10002"/>
                  </a:ext>
                </a:extLst>
              </a:tr>
              <a:tr h="132456">
                <a:tc gridSpan="2">
                  <a:txBody>
                    <a:bodyPr/>
                    <a:lstStyle/>
                    <a:p>
                      <a:pPr algn="l" fontAlgn="b"/>
                      <a:r>
                        <a:rPr lang="en-US" sz="800" u="none" strike="noStrike">
                          <a:effectLst/>
                        </a:rPr>
                        <a:t>Reviewer -- Printed Name</a:t>
                      </a:r>
                      <a:endParaRPr lang="en-US" sz="800" b="0"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 </a:t>
                      </a:r>
                      <a:endParaRPr lang="en-US" sz="800" b="1" i="0" u="none" strike="noStrike">
                        <a:effectLst/>
                        <a:latin typeface="Tahoma" panose="020B0604030504040204" pitchFamily="34" charset="0"/>
                      </a:endParaRPr>
                    </a:p>
                  </a:txBody>
                  <a:tcPr marL="0" marR="0" marT="0" marB="0" anchor="b"/>
                </a:tc>
                <a:tc gridSpan="2">
                  <a:txBody>
                    <a:bodyPr/>
                    <a:lstStyle/>
                    <a:p>
                      <a:pPr algn="l" fontAlgn="b"/>
                      <a:r>
                        <a:rPr lang="en-US" sz="800" u="none" strike="noStrike">
                          <a:effectLst/>
                        </a:rPr>
                        <a:t>_________________________</a:t>
                      </a:r>
                      <a:endParaRPr lang="en-US" sz="800" b="0" i="0" u="none" strike="noStrike">
                        <a:effectLst/>
                        <a:latin typeface="Tahoma" panose="020B060403050404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xmlns="" val="10003"/>
                  </a:ext>
                </a:extLst>
              </a:tr>
              <a:tr h="132456">
                <a:tc gridSpan="2">
                  <a:txBody>
                    <a:bodyPr/>
                    <a:lstStyle/>
                    <a:p>
                      <a:pPr algn="l" fontAlgn="b"/>
                      <a:r>
                        <a:rPr lang="en-US" sz="800" u="none" strike="noStrike">
                          <a:effectLst/>
                        </a:rPr>
                        <a:t>Reviewer -- Signature</a:t>
                      </a:r>
                      <a:endParaRPr lang="en-US" sz="800" b="0"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ctr" fontAlgn="b"/>
                      <a:r>
                        <a:rPr lang="en-US" sz="800" u="none" strike="noStrike">
                          <a:effectLst/>
                        </a:rPr>
                        <a:t> </a:t>
                      </a:r>
                      <a:endParaRPr lang="en-US" sz="800" b="1" i="0" u="none" strike="noStrike">
                        <a:effectLst/>
                        <a:latin typeface="Tahoma" panose="020B0604030504040204" pitchFamily="34" charset="0"/>
                      </a:endParaRPr>
                    </a:p>
                  </a:txBody>
                  <a:tcPr marL="0" marR="0" marT="0" marB="0" anchor="b"/>
                </a:tc>
                <a:tc gridSpan="2">
                  <a:txBody>
                    <a:bodyPr/>
                    <a:lstStyle/>
                    <a:p>
                      <a:pPr algn="l" fontAlgn="b"/>
                      <a:r>
                        <a:rPr lang="en-US" sz="800" u="none" strike="noStrike">
                          <a:effectLst/>
                        </a:rPr>
                        <a:t>_________________________</a:t>
                      </a:r>
                      <a:endParaRPr lang="en-US" sz="800" b="0" i="0" u="none" strike="noStrike">
                        <a:effectLst/>
                        <a:latin typeface="Tahoma" panose="020B0604030504040204" pitchFamily="34" charset="0"/>
                      </a:endParaRPr>
                    </a:p>
                  </a:txBody>
                  <a:tcPr marL="0" marR="0" marT="0" marB="0" anchor="b"/>
                </a:tc>
                <a:tc hMerge="1">
                  <a:txBody>
                    <a:bodyPr/>
                    <a:lstStyle/>
                    <a:p>
                      <a:endParaRPr lang="en-US"/>
                    </a:p>
                  </a:txBody>
                  <a:tcPr/>
                </a:tc>
                <a:extLst>
                  <a:ext uri="{0D108BD9-81ED-4DB2-BD59-A6C34878D82A}">
                    <a16:rowId xmlns:a16="http://schemas.microsoft.com/office/drawing/2014/main" xmlns="" val="10004"/>
                  </a:ext>
                </a:extLst>
              </a:tr>
              <a:tr h="264912">
                <a:tc>
                  <a:txBody>
                    <a:bodyPr/>
                    <a:lstStyle/>
                    <a:p>
                      <a:pPr algn="l" fontAlgn="b"/>
                      <a:r>
                        <a:rPr lang="en-US" sz="800" u="none" strike="noStrike">
                          <a:effectLst/>
                        </a:rPr>
                        <a:t>Department Phone</a:t>
                      </a:r>
                      <a:endParaRPr lang="en-US" sz="800" b="0" i="0" u="none" strike="noStrike">
                        <a:effectLst/>
                        <a:latin typeface="Tahoma" panose="020B060403050404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effectLst/>
                        <a:latin typeface="Tahoma" panose="020B060403050404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effectLst/>
                        <a:latin typeface="Times New Roman" panose="02020603050405020304" pitchFamily="18" charset="0"/>
                      </a:endParaRPr>
                    </a:p>
                  </a:txBody>
                  <a:tcPr marL="0" marR="0" marT="0" marB="0" anchor="b"/>
                </a:tc>
                <a:tc>
                  <a:txBody>
                    <a:bodyPr/>
                    <a:lstStyle/>
                    <a:p>
                      <a:pPr algn="l" fontAlgn="b"/>
                      <a:r>
                        <a:rPr lang="en-US" sz="800" u="none" strike="noStrike" dirty="0">
                          <a:effectLst/>
                        </a:rPr>
                        <a:t> </a:t>
                      </a:r>
                      <a:endParaRPr lang="en-US" sz="800" b="0" i="0" u="none" strike="noStrike" dirty="0">
                        <a:effectLst/>
                        <a:latin typeface="Times New Roman" panose="02020603050405020304" pitchFamily="18" charset="0"/>
                      </a:endParaRPr>
                    </a:p>
                  </a:txBody>
                  <a:tcPr marL="0" marR="0" marT="0" marB="0" anchor="b"/>
                </a:tc>
                <a:tc>
                  <a:txBody>
                    <a:bodyPr/>
                    <a:lstStyle/>
                    <a:p>
                      <a:pPr algn="l" fontAlgn="b"/>
                      <a:r>
                        <a:rPr lang="en-US" sz="800" u="none" strike="noStrike" dirty="0">
                          <a:effectLst/>
                        </a:rPr>
                        <a:t> </a:t>
                      </a:r>
                      <a:endParaRPr lang="en-US" sz="8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5"/>
                  </a:ext>
                </a:extLst>
              </a:tr>
              <a:tr h="132456">
                <a:tc>
                  <a:txBody>
                    <a:bodyPr/>
                    <a:lstStyle/>
                    <a:p>
                      <a:pPr algn="l" fontAlgn="b"/>
                      <a:r>
                        <a:rPr lang="en-US" sz="800" u="none" strike="noStrike">
                          <a:effectLst/>
                        </a:rPr>
                        <a:t>Department</a:t>
                      </a:r>
                      <a:endParaRPr lang="en-US" sz="800" b="0" i="0" u="none" strike="noStrike">
                        <a:effectLst/>
                        <a:latin typeface="Tahoma" panose="020B0604030504040204" pitchFamily="34" charset="0"/>
                      </a:endParaRPr>
                    </a:p>
                  </a:txBody>
                  <a:tcPr marL="0" marR="0" marT="0" marB="0" anchor="b"/>
                </a:tc>
                <a:tc>
                  <a:txBody>
                    <a:bodyPr/>
                    <a:lstStyle/>
                    <a:p>
                      <a:pPr algn="l" fontAlgn="b"/>
                      <a:r>
                        <a:rPr lang="en-US" sz="800" u="none" strike="noStrike">
                          <a:effectLst/>
                        </a:rPr>
                        <a:t> </a:t>
                      </a:r>
                      <a:endParaRPr lang="en-US" sz="800" b="1" i="0" u="none" strike="noStrike">
                        <a:effectLst/>
                        <a:latin typeface="Tahoma" panose="020B0604030504040204" pitchFamily="34" charset="0"/>
                      </a:endParaRPr>
                    </a:p>
                  </a:txBody>
                  <a:tcPr marL="0" marR="0" marT="0" marB="0" anchor="b"/>
                </a:tc>
                <a:tc gridSpan="2">
                  <a:txBody>
                    <a:bodyPr/>
                    <a:lstStyle/>
                    <a:p>
                      <a:pPr algn="l" fontAlgn="b"/>
                      <a:r>
                        <a:rPr lang="en-US" sz="800" u="none" strike="noStrike">
                          <a:effectLst/>
                        </a:rPr>
                        <a:t>Payroll Receivables</a:t>
                      </a:r>
                      <a:endParaRPr lang="en-US" sz="800" b="1"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l" fontAlgn="b"/>
                      <a:r>
                        <a:rPr lang="en-US" sz="800" u="none" strike="noStrike" dirty="0">
                          <a:effectLst/>
                        </a:rPr>
                        <a:t> </a:t>
                      </a:r>
                      <a:endParaRPr lang="en-US" sz="8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6"/>
                  </a:ext>
                </a:extLst>
              </a:tr>
              <a:tr h="132456">
                <a:tc>
                  <a:txBody>
                    <a:bodyPr/>
                    <a:lstStyle/>
                    <a:p>
                      <a:pPr algn="l" fontAlgn="b"/>
                      <a:r>
                        <a:rPr lang="en-US" sz="800" u="none" strike="noStrike">
                          <a:effectLst/>
                        </a:rPr>
                        <a:t>Original Date</a:t>
                      </a:r>
                      <a:endParaRPr lang="en-US" sz="800" b="0" i="0" u="none" strike="noStrike">
                        <a:effectLst/>
                        <a:latin typeface="Tahoma" panose="020B0604030504040204" pitchFamily="34" charset="0"/>
                      </a:endParaRPr>
                    </a:p>
                  </a:txBody>
                  <a:tcPr marL="0" marR="0" marT="0" marB="0" anchor="b"/>
                </a:tc>
                <a:tc>
                  <a:txBody>
                    <a:bodyPr/>
                    <a:lstStyle/>
                    <a:p>
                      <a:pPr algn="r" fontAlgn="b"/>
                      <a:r>
                        <a:rPr lang="en-US" sz="800" u="none" strike="noStrike">
                          <a:effectLst/>
                        </a:rPr>
                        <a:t>1/15/2015</a:t>
                      </a:r>
                      <a:endParaRPr lang="en-US" sz="800" b="1" i="0" u="none" strike="noStrike">
                        <a:effectLst/>
                        <a:latin typeface="Tahoma" panose="020B0604030504040204" pitchFamily="34" charset="0"/>
                      </a:endParaRPr>
                    </a:p>
                  </a:txBody>
                  <a:tcPr marL="0" marR="0" marT="0" marB="0" anchor="b"/>
                </a:tc>
                <a:tc>
                  <a:txBody>
                    <a:bodyPr/>
                    <a:lstStyle/>
                    <a:p>
                      <a:pPr algn="l" fontAlgn="b"/>
                      <a:r>
                        <a:rPr lang="en-US" sz="800" u="none" strike="noStrike">
                          <a:effectLst/>
                        </a:rPr>
                        <a:t> </a:t>
                      </a:r>
                      <a:endParaRPr lang="en-US" sz="800" b="1" i="0" u="none" strike="noStrike">
                        <a:solidFill>
                          <a:srgbClr val="FF0000"/>
                        </a:solidFill>
                        <a:effectLst/>
                        <a:latin typeface="Tahoma" panose="020B0604030504040204" pitchFamily="34" charset="0"/>
                      </a:endParaRPr>
                    </a:p>
                  </a:txBody>
                  <a:tcPr marL="0" marR="0" marT="0" marB="0" anchor="b"/>
                </a:tc>
                <a:tc>
                  <a:txBody>
                    <a:bodyPr/>
                    <a:lstStyle/>
                    <a:p>
                      <a:pPr algn="l" fontAlgn="b"/>
                      <a:r>
                        <a:rPr lang="en-US" sz="800" u="none" strike="noStrike">
                          <a:effectLst/>
                        </a:rPr>
                        <a:t> </a:t>
                      </a:r>
                      <a:endParaRPr lang="en-US" sz="800" b="0" i="0" u="none" strike="noStrike">
                        <a:effectLst/>
                        <a:latin typeface="Tahoma" panose="020B0604030504040204" pitchFamily="34" charset="0"/>
                      </a:endParaRPr>
                    </a:p>
                  </a:txBody>
                  <a:tcPr marL="0" marR="0" marT="0" marB="0" anchor="b"/>
                </a:tc>
                <a:tc>
                  <a:txBody>
                    <a:bodyPr/>
                    <a:lstStyle/>
                    <a:p>
                      <a:pPr algn="l" fontAlgn="b"/>
                      <a:r>
                        <a:rPr lang="en-US" sz="800" u="none" strike="noStrike" dirty="0">
                          <a:effectLst/>
                        </a:rPr>
                        <a:t> </a:t>
                      </a:r>
                      <a:endParaRPr lang="en-US" sz="8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7"/>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799540564"/>
              </p:ext>
            </p:extLst>
          </p:nvPr>
        </p:nvGraphicFramePr>
        <p:xfrm>
          <a:off x="152401" y="2668095"/>
          <a:ext cx="3276598" cy="727181"/>
        </p:xfrm>
        <a:graphic>
          <a:graphicData uri="http://schemas.openxmlformats.org/drawingml/2006/table">
            <a:tbl>
              <a:tblPr>
                <a:tableStyleId>{5C22544A-7EE6-4342-B048-85BDC9FD1C3A}</a:tableStyleId>
              </a:tblPr>
              <a:tblGrid>
                <a:gridCol w="1444752">
                  <a:extLst>
                    <a:ext uri="{9D8B030D-6E8A-4147-A177-3AD203B41FA5}">
                      <a16:colId xmlns:a16="http://schemas.microsoft.com/office/drawing/2014/main" xmlns="" val="20000"/>
                    </a:ext>
                  </a:extLst>
                </a:gridCol>
                <a:gridCol w="749809">
                  <a:extLst>
                    <a:ext uri="{9D8B030D-6E8A-4147-A177-3AD203B41FA5}">
                      <a16:colId xmlns:a16="http://schemas.microsoft.com/office/drawing/2014/main" xmlns="" val="20001"/>
                    </a:ext>
                  </a:extLst>
                </a:gridCol>
                <a:gridCol w="1082037">
                  <a:extLst>
                    <a:ext uri="{9D8B030D-6E8A-4147-A177-3AD203B41FA5}">
                      <a16:colId xmlns:a16="http://schemas.microsoft.com/office/drawing/2014/main" xmlns="" val="20002"/>
                    </a:ext>
                  </a:extLst>
                </a:gridCol>
              </a:tblGrid>
              <a:tr h="362025">
                <a:tc gridSpan="2">
                  <a:txBody>
                    <a:bodyPr/>
                    <a:lstStyle/>
                    <a:p>
                      <a:pPr algn="l" fontAlgn="b"/>
                      <a:r>
                        <a:rPr lang="en-US" sz="800" u="none" strike="noStrike">
                          <a:effectLst/>
                        </a:rPr>
                        <a:t>~Accounts Receivable Payments~</a:t>
                      </a:r>
                      <a:endParaRPr lang="en-US" sz="800" b="1"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l" fontAlgn="b"/>
                      <a:r>
                        <a:rPr lang="en-US" sz="800" u="none" strike="noStrike">
                          <a:effectLst/>
                        </a:rPr>
                        <a:t> </a:t>
                      </a:r>
                      <a:endParaRPr lang="en-US" sz="800" b="1"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0"/>
                  </a:ext>
                </a:extLst>
              </a:tr>
              <a:tr h="210948">
                <a:tc>
                  <a:txBody>
                    <a:bodyPr/>
                    <a:lstStyle/>
                    <a:p>
                      <a:pPr algn="l" fontAlgn="b"/>
                      <a:r>
                        <a:rPr lang="en-US" sz="800" u="none" strike="noStrike" dirty="0">
                          <a:effectLst/>
                        </a:rPr>
                        <a:t>Credit Card / Check / EFT</a:t>
                      </a:r>
                      <a:endParaRPr lang="en-US" sz="800" b="1" i="0" u="none" strike="noStrike" dirty="0">
                        <a:effectLst/>
                        <a:latin typeface="Times New Roman" panose="02020603050405020304" pitchFamily="18" charset="0"/>
                      </a:endParaRPr>
                    </a:p>
                  </a:txBody>
                  <a:tcPr marL="0" marR="0" marT="0" marB="0" anchor="b"/>
                </a:tc>
                <a:tc>
                  <a:txBody>
                    <a:bodyPr/>
                    <a:lstStyle/>
                    <a:p>
                      <a:pPr algn="l" fontAlgn="b"/>
                      <a:r>
                        <a:rPr lang="en-US" sz="800" u="none" strike="noStrike">
                          <a:effectLst/>
                        </a:rPr>
                        <a:t> </a:t>
                      </a:r>
                      <a:endParaRPr lang="en-US" sz="800" b="1" i="0" u="none" strike="noStrike">
                        <a:effectLst/>
                        <a:latin typeface="Times New Roman" panose="02020603050405020304" pitchFamily="18" charset="0"/>
                      </a:endParaRPr>
                    </a:p>
                  </a:txBody>
                  <a:tcPr marL="0" marR="0" marT="0" marB="0" anchor="b"/>
                </a:tc>
                <a:tc>
                  <a:txBody>
                    <a:bodyPr/>
                    <a:lstStyle/>
                    <a:p>
                      <a:pPr algn="l" fontAlgn="b"/>
                      <a:r>
                        <a:rPr lang="en-US" sz="800" u="none" strike="noStrike">
                          <a:effectLst/>
                        </a:rPr>
                        <a:t> </a:t>
                      </a:r>
                      <a:endParaRPr lang="en-US" sz="800" b="1"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1"/>
                  </a:ext>
                </a:extLst>
              </a:tr>
              <a:tr h="154208">
                <a:tc gridSpan="3">
                  <a:txBody>
                    <a:bodyPr/>
                    <a:lstStyle/>
                    <a:p>
                      <a:pPr algn="l" fontAlgn="b"/>
                      <a:r>
                        <a:rPr lang="en-US" sz="800" u="none" strike="noStrike" dirty="0">
                          <a:effectLst/>
                        </a:rPr>
                        <a:t>Payments for Invoices and On Account Payments</a:t>
                      </a:r>
                      <a:endParaRPr lang="en-US" sz="800" b="1" i="0" u="none" strike="noStrike" dirty="0">
                        <a:effectLst/>
                        <a:latin typeface="Tahoma" panose="020B060403050404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63083947"/>
              </p:ext>
            </p:extLst>
          </p:nvPr>
        </p:nvGraphicFramePr>
        <p:xfrm>
          <a:off x="152400" y="3461846"/>
          <a:ext cx="8153400" cy="3015155"/>
        </p:xfrm>
        <a:graphic>
          <a:graphicData uri="http://schemas.openxmlformats.org/drawingml/2006/table">
            <a:tbl>
              <a:tblPr>
                <a:tableStyleId>{5C22544A-7EE6-4342-B048-85BDC9FD1C3A}</a:tableStyleId>
              </a:tblPr>
              <a:tblGrid>
                <a:gridCol w="1183238">
                  <a:extLst>
                    <a:ext uri="{9D8B030D-6E8A-4147-A177-3AD203B41FA5}">
                      <a16:colId xmlns:a16="http://schemas.microsoft.com/office/drawing/2014/main" xmlns="" val="20000"/>
                    </a:ext>
                  </a:extLst>
                </a:gridCol>
                <a:gridCol w="616477">
                  <a:extLst>
                    <a:ext uri="{9D8B030D-6E8A-4147-A177-3AD203B41FA5}">
                      <a16:colId xmlns:a16="http://schemas.microsoft.com/office/drawing/2014/main" xmlns="" val="20001"/>
                    </a:ext>
                  </a:extLst>
                </a:gridCol>
                <a:gridCol w="705965">
                  <a:extLst>
                    <a:ext uri="{9D8B030D-6E8A-4147-A177-3AD203B41FA5}">
                      <a16:colId xmlns:a16="http://schemas.microsoft.com/office/drawing/2014/main" xmlns="" val="20002"/>
                    </a:ext>
                  </a:extLst>
                </a:gridCol>
                <a:gridCol w="765624">
                  <a:extLst>
                    <a:ext uri="{9D8B030D-6E8A-4147-A177-3AD203B41FA5}">
                      <a16:colId xmlns:a16="http://schemas.microsoft.com/office/drawing/2014/main" xmlns="" val="20003"/>
                    </a:ext>
                  </a:extLst>
                </a:gridCol>
                <a:gridCol w="765624">
                  <a:extLst>
                    <a:ext uri="{9D8B030D-6E8A-4147-A177-3AD203B41FA5}">
                      <a16:colId xmlns:a16="http://schemas.microsoft.com/office/drawing/2014/main" xmlns="" val="20004"/>
                    </a:ext>
                  </a:extLst>
                </a:gridCol>
                <a:gridCol w="524999">
                  <a:extLst>
                    <a:ext uri="{9D8B030D-6E8A-4147-A177-3AD203B41FA5}">
                      <a16:colId xmlns:a16="http://schemas.microsoft.com/office/drawing/2014/main" xmlns="" val="20005"/>
                    </a:ext>
                  </a:extLst>
                </a:gridCol>
                <a:gridCol w="548864">
                  <a:extLst>
                    <a:ext uri="{9D8B030D-6E8A-4147-A177-3AD203B41FA5}">
                      <a16:colId xmlns:a16="http://schemas.microsoft.com/office/drawing/2014/main" xmlns="" val="20006"/>
                    </a:ext>
                  </a:extLst>
                </a:gridCol>
                <a:gridCol w="676136">
                  <a:extLst>
                    <a:ext uri="{9D8B030D-6E8A-4147-A177-3AD203B41FA5}">
                      <a16:colId xmlns:a16="http://schemas.microsoft.com/office/drawing/2014/main" xmlns="" val="20007"/>
                    </a:ext>
                  </a:extLst>
                </a:gridCol>
                <a:gridCol w="646306">
                  <a:extLst>
                    <a:ext uri="{9D8B030D-6E8A-4147-A177-3AD203B41FA5}">
                      <a16:colId xmlns:a16="http://schemas.microsoft.com/office/drawing/2014/main" xmlns="" val="20008"/>
                    </a:ext>
                  </a:extLst>
                </a:gridCol>
                <a:gridCol w="636362">
                  <a:extLst>
                    <a:ext uri="{9D8B030D-6E8A-4147-A177-3AD203B41FA5}">
                      <a16:colId xmlns:a16="http://schemas.microsoft.com/office/drawing/2014/main" xmlns="" val="20009"/>
                    </a:ext>
                  </a:extLst>
                </a:gridCol>
                <a:gridCol w="735794">
                  <a:extLst>
                    <a:ext uri="{9D8B030D-6E8A-4147-A177-3AD203B41FA5}">
                      <a16:colId xmlns:a16="http://schemas.microsoft.com/office/drawing/2014/main" xmlns="" val="20010"/>
                    </a:ext>
                  </a:extLst>
                </a:gridCol>
                <a:gridCol w="348011">
                  <a:extLst>
                    <a:ext uri="{9D8B030D-6E8A-4147-A177-3AD203B41FA5}">
                      <a16:colId xmlns:a16="http://schemas.microsoft.com/office/drawing/2014/main" xmlns="" val="20011"/>
                    </a:ext>
                  </a:extLst>
                </a:gridCol>
              </a:tblGrid>
              <a:tr h="99950">
                <a:tc>
                  <a:txBody>
                    <a:bodyPr/>
                    <a:lstStyle/>
                    <a:p>
                      <a:pPr algn="ctr" fontAlgn="b"/>
                      <a:r>
                        <a:rPr lang="en-US" sz="600" u="none" strike="noStrike" dirty="0">
                          <a:effectLst/>
                        </a:rPr>
                        <a:t>Description</a:t>
                      </a:r>
                      <a:endParaRPr lang="en-US" sz="600" b="1" i="0" u="none" strike="noStrike" dirty="0">
                        <a:effectLst/>
                        <a:latin typeface="Tahoma" panose="020B0604030504040204" pitchFamily="34" charset="0"/>
                      </a:endParaRPr>
                    </a:p>
                  </a:txBody>
                  <a:tcPr marL="0" marR="0" marT="0" marB="0" anchor="b"/>
                </a:tc>
                <a:tc>
                  <a:txBody>
                    <a:bodyPr/>
                    <a:lstStyle/>
                    <a:p>
                      <a:pPr algn="ctr" fontAlgn="b"/>
                      <a:r>
                        <a:rPr lang="en-US" sz="600" u="none" strike="noStrike">
                          <a:effectLst/>
                        </a:rPr>
                        <a:t>Detail Code</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Business Unit</a:t>
                      </a:r>
                      <a:endParaRPr lang="en-US" sz="600" b="1" i="0" u="none" strike="noStrike">
                        <a:effectLst/>
                        <a:latin typeface="Times New Roman" panose="02020603050405020304" pitchFamily="18" charset="0"/>
                      </a:endParaRPr>
                    </a:p>
                  </a:txBody>
                  <a:tcPr marL="0" marR="0" marT="0" marB="0" anchor="b"/>
                </a:tc>
                <a:tc>
                  <a:txBody>
                    <a:bodyPr/>
                    <a:lstStyle/>
                    <a:p>
                      <a:pPr algn="ctr" fontAlgn="b"/>
                      <a:r>
                        <a:rPr lang="en-US" sz="600" u="none" strike="noStrike">
                          <a:effectLst/>
                        </a:rPr>
                        <a:t>Batch #</a:t>
                      </a:r>
                      <a:endParaRPr lang="en-US" sz="600" b="1" i="0" u="none" strike="noStrike">
                        <a:effectLst/>
                        <a:latin typeface="Times New Roman" panose="02020603050405020304" pitchFamily="18" charset="0"/>
                      </a:endParaRPr>
                    </a:p>
                  </a:txBody>
                  <a:tcPr marL="0" marR="0" marT="0" marB="0" anchor="b"/>
                </a:tc>
                <a:tc>
                  <a:txBody>
                    <a:bodyPr/>
                    <a:lstStyle/>
                    <a:p>
                      <a:pPr algn="ctr" fontAlgn="b"/>
                      <a:r>
                        <a:rPr lang="en-US" sz="600" u="none" strike="noStrike">
                          <a:effectLst/>
                        </a:rPr>
                        <a:t>Customer ID</a:t>
                      </a:r>
                      <a:endParaRPr lang="en-US" sz="600" b="1" i="0" u="none" strike="noStrike">
                        <a:effectLst/>
                        <a:latin typeface="Tahoma" panose="020B0604030504040204" pitchFamily="34" charset="0"/>
                      </a:endParaRPr>
                    </a:p>
                  </a:txBody>
                  <a:tcPr marL="0" marR="0" marT="0" marB="0" anchor="b"/>
                </a:tc>
                <a:tc gridSpan="2">
                  <a:txBody>
                    <a:bodyPr/>
                    <a:lstStyle/>
                    <a:p>
                      <a:pPr algn="ctr" fontAlgn="b"/>
                      <a:r>
                        <a:rPr lang="en-US" sz="600" u="none" strike="noStrike">
                          <a:effectLst/>
                        </a:rPr>
                        <a:t>PS Item ID</a:t>
                      </a:r>
                      <a:endParaRPr lang="en-US" sz="600" b="1"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ctr" fontAlgn="b"/>
                      <a:r>
                        <a:rPr lang="en-US" sz="600" u="none" strike="noStrike">
                          <a:effectLst/>
                        </a:rPr>
                        <a:t>Oper Unit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Fund Code</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Project #</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Amount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OA</a:t>
                      </a:r>
                      <a:endParaRPr lang="en-US" sz="600" b="1"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0"/>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AFGR</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700" b="0" i="0" u="none" strike="noStrike">
                        <a:effectLst/>
                        <a:latin typeface="Arial" panose="020B0604020202020204" pitchFamily="34" charset="0"/>
                      </a:endParaRPr>
                    </a:p>
                  </a:txBody>
                  <a:tcPr marL="0" marR="0" marT="0" marB="0"/>
                </a:tc>
                <a:extLst>
                  <a:ext uri="{0D108BD9-81ED-4DB2-BD59-A6C34878D82A}">
                    <a16:rowId xmlns:a16="http://schemas.microsoft.com/office/drawing/2014/main" xmlns="" val="10001"/>
                  </a:ext>
                </a:extLst>
              </a:tr>
              <a:tr h="99950">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2"/>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3"/>
                  </a:ext>
                </a:extLst>
              </a:tr>
              <a:tr h="99950">
                <a:tc>
                  <a:txBody>
                    <a:bodyPr/>
                    <a:lstStyle/>
                    <a:p>
                      <a:pPr algn="l"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4"/>
                  </a:ext>
                </a:extLst>
              </a:tr>
              <a:tr h="99950">
                <a:tc>
                  <a:txBody>
                    <a:bodyPr/>
                    <a:lstStyle/>
                    <a:p>
                      <a:pPr algn="l"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5"/>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6"/>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7"/>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8"/>
                  </a:ext>
                </a:extLst>
              </a:tr>
              <a:tr h="299849">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Total Accounts Receivable Payments</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r" fontAlgn="b"/>
                      <a:r>
                        <a:rPr lang="en-US" sz="600" u="none" strike="noStrike" dirty="0">
                          <a:effectLst/>
                        </a:rPr>
                        <a:t>$0.00 </a:t>
                      </a:r>
                      <a:endParaRPr lang="en-US" sz="600" b="0" i="0" u="none" strike="noStrike" dirty="0">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09"/>
                  </a:ext>
                </a:extLst>
              </a:tr>
              <a:tr h="99950">
                <a:tc gridSpan="2">
                  <a:txBody>
                    <a:bodyPr/>
                    <a:lstStyle/>
                    <a:p>
                      <a:pPr algn="l" fontAlgn="b"/>
                      <a:r>
                        <a:rPr lang="en-US" sz="600" u="none" strike="noStrike">
                          <a:effectLst/>
                        </a:rPr>
                        <a:t>~NON ACCOUNTS RECEIVABLE Payments~</a:t>
                      </a:r>
                      <a:endParaRPr lang="en-US" sz="600" b="1" i="1"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l" fontAlgn="b"/>
                      <a:r>
                        <a:rPr lang="en-US" sz="600" u="none" strike="noStrike">
                          <a:effectLst/>
                        </a:rPr>
                        <a:t> </a:t>
                      </a:r>
                      <a:endParaRPr lang="en-US" sz="600" b="1" i="1"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0"/>
                  </a:ext>
                </a:extLst>
              </a:tr>
              <a:tr h="99950">
                <a:tc>
                  <a:txBody>
                    <a:bodyPr/>
                    <a:lstStyle/>
                    <a:p>
                      <a:pPr algn="l" fontAlgn="b"/>
                      <a:r>
                        <a:rPr lang="en-US" sz="600" u="none" strike="noStrike">
                          <a:effectLst/>
                        </a:rPr>
                        <a:t>Direct Journal Payments</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1"/>
                  </a:ext>
                </a:extLst>
              </a:tr>
              <a:tr h="199899">
                <a:tc>
                  <a:txBody>
                    <a:bodyPr/>
                    <a:lstStyle/>
                    <a:p>
                      <a:pPr algn="ctr" fontAlgn="b"/>
                      <a:r>
                        <a:rPr lang="en-US" sz="600" u="none" strike="noStrike">
                          <a:effectLst/>
                        </a:rPr>
                        <a:t>Description</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ctr" fontAlgn="b"/>
                      <a:r>
                        <a:rPr lang="en-US" sz="600" u="none" strike="noStrike">
                          <a:effectLst/>
                        </a:rPr>
                        <a:t>PeopleSoft Chartfied</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Project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Amount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2"/>
                  </a:ext>
                </a:extLst>
              </a:tr>
              <a:tr h="99950">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Business Unit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Operating Unit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Fund Code</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Account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Department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Product</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Initiative</a:t>
                      </a:r>
                      <a:endParaRPr lang="en-US" sz="600" b="1"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ID</a:t>
                      </a:r>
                      <a:endParaRPr lang="en-US" sz="600" b="1"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3"/>
                  </a:ext>
                </a:extLst>
              </a:tr>
              <a:tr h="99950">
                <a:tc>
                  <a:txBody>
                    <a:bodyPr/>
                    <a:lstStyle/>
                    <a:p>
                      <a:pPr algn="l" fontAlgn="b"/>
                      <a:r>
                        <a:rPr lang="en-US" sz="600" u="none" strike="noStrike">
                          <a:effectLst/>
                        </a:rPr>
                        <a:t> </a:t>
                      </a:r>
                      <a:endParaRPr lang="en-US" sz="600" b="0" i="0" u="none" strike="noStrike">
                        <a:solidFill>
                          <a:srgbClr val="000000"/>
                        </a:solidFill>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solidFill>
                          <a:srgbClr val="000000"/>
                        </a:solidFill>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r" fontAlgn="b"/>
                      <a:r>
                        <a:rPr lang="en-US" sz="600" u="none" strike="noStrike">
                          <a:effectLst/>
                        </a:rPr>
                        <a:t>($55.00)</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4"/>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5"/>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6"/>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7"/>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8"/>
                  </a:ext>
                </a:extLst>
              </a:tr>
              <a:tr h="99950">
                <a:tc>
                  <a:txBody>
                    <a:bodyPr/>
                    <a:lstStyle/>
                    <a:p>
                      <a:pPr algn="l" fontAlgn="b"/>
                      <a:r>
                        <a:rPr lang="en-US" sz="600" u="none" strike="noStrike">
                          <a:effectLst/>
                        </a:rPr>
                        <a:t> </a:t>
                      </a:r>
                      <a:endParaRPr lang="en-US" sz="600" b="1"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19"/>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20"/>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21"/>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22"/>
                  </a:ext>
                </a:extLst>
              </a:tr>
              <a:tr h="99950">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gridSpan="2">
                  <a:txBody>
                    <a:bodyPr/>
                    <a:lstStyle/>
                    <a:p>
                      <a:pPr algn="ctr" fontAlgn="b"/>
                      <a:r>
                        <a:rPr lang="en-US" sz="600" u="none" strike="noStrike">
                          <a:effectLst/>
                        </a:rPr>
                        <a:t>Total Direct Journal</a:t>
                      </a:r>
                      <a:endParaRPr lang="en-US" sz="600" b="1" i="0" u="none" strike="noStrike">
                        <a:effectLst/>
                        <a:latin typeface="Tahoma" panose="020B0604030504040204" pitchFamily="34" charset="0"/>
                      </a:endParaRPr>
                    </a:p>
                  </a:txBody>
                  <a:tcPr marL="0" marR="0" marT="0" marB="0" anchor="b"/>
                </a:tc>
                <a:tc hMerge="1">
                  <a:txBody>
                    <a:bodyPr/>
                    <a:lstStyle/>
                    <a:p>
                      <a:endParaRPr lang="en-US"/>
                    </a:p>
                  </a:txBody>
                  <a:tcPr/>
                </a:tc>
                <a:tc>
                  <a:txBody>
                    <a:bodyPr/>
                    <a:lstStyle/>
                    <a:p>
                      <a:pPr algn="r" fontAlgn="b"/>
                      <a:r>
                        <a:rPr lang="en-US" sz="600" u="none" strike="noStrike">
                          <a:effectLst/>
                        </a:rPr>
                        <a:t>($55.00)</a:t>
                      </a:r>
                      <a:endParaRPr lang="en-US" sz="600" b="0" i="0" u="none" strike="noStrike">
                        <a:effectLst/>
                        <a:latin typeface="Tahoma" panose="020B0604030504040204" pitchFamily="34"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23"/>
                  </a:ext>
                </a:extLst>
              </a:tr>
              <a:tr h="199899">
                <a:tc>
                  <a:txBody>
                    <a:bodyPr/>
                    <a:lstStyle/>
                    <a:p>
                      <a:pPr algn="l" fontAlgn="b"/>
                      <a:r>
                        <a:rPr lang="en-US" sz="600" u="none" strike="noStrike">
                          <a:effectLst/>
                        </a:rPr>
                        <a:t>Last Update:  11-03-08  UCO  MD</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ahoma" panose="020B0604030504040204" pitchFamily="34" charset="0"/>
                      </a:endParaRPr>
                    </a:p>
                  </a:txBody>
                  <a:tcPr marL="0" marR="0" marT="0" marB="0" anchor="b"/>
                </a:tc>
                <a:tc>
                  <a:txBody>
                    <a:bodyPr/>
                    <a:lstStyle/>
                    <a:p>
                      <a:pPr algn="l"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tc>
                  <a:txBody>
                    <a:bodyPr/>
                    <a:lstStyle/>
                    <a:p>
                      <a:pPr algn="ctr" fontAlgn="b"/>
                      <a:r>
                        <a:rPr lang="en-US" sz="600" u="none" strike="noStrike">
                          <a:effectLst/>
                        </a:rPr>
                        <a:t> </a:t>
                      </a:r>
                      <a:endParaRPr lang="en-US" sz="6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24"/>
                  </a:ext>
                </a:extLst>
              </a:tr>
              <a:tr h="116608">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imes New Roman" panose="02020603050405020304" pitchFamily="18"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ahoma" panose="020B0604030504040204" pitchFamily="34" charset="0"/>
                      </a:endParaRPr>
                    </a:p>
                  </a:txBody>
                  <a:tcPr marL="0" marR="0" marT="0" marB="0" anchor="b"/>
                </a:tc>
                <a:tc>
                  <a:txBody>
                    <a:bodyPr/>
                    <a:lstStyle/>
                    <a:p>
                      <a:pPr algn="l" fontAlgn="b"/>
                      <a:r>
                        <a:rPr lang="en-US" sz="700" u="none" strike="noStrike">
                          <a:effectLst/>
                        </a:rPr>
                        <a:t> </a:t>
                      </a:r>
                      <a:endParaRPr lang="en-US" sz="700" b="0" i="0" u="none" strike="noStrike">
                        <a:effectLst/>
                        <a:latin typeface="Times New Roman" panose="02020603050405020304" pitchFamily="18" charset="0"/>
                      </a:endParaRPr>
                    </a:p>
                  </a:txBody>
                  <a:tcPr marL="0" marR="0" marT="0" marB="0" anchor="b"/>
                </a:tc>
                <a:tc>
                  <a:txBody>
                    <a:bodyPr/>
                    <a:lstStyle/>
                    <a:p>
                      <a:pPr algn="ctr" fontAlgn="b"/>
                      <a:r>
                        <a:rPr lang="en-US" sz="700" u="none" strike="noStrike" dirty="0">
                          <a:effectLst/>
                        </a:rPr>
                        <a:t> </a:t>
                      </a:r>
                      <a:endParaRPr lang="en-US" sz="7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xmlns="" val="10025"/>
                  </a:ext>
                </a:extLst>
              </a:tr>
            </a:tbl>
          </a:graphicData>
        </a:graphic>
      </p:graphicFrame>
      <p:pic>
        <p:nvPicPr>
          <p:cNvPr id="56" name="Check Box 2"/>
          <p:cNvPicPr>
            <a:picLocks noChangeAspect="1"/>
          </p:cNvPicPr>
          <p:nvPr/>
        </p:nvPicPr>
        <p:blipFill>
          <a:blip r:embed="rId4"/>
          <a:stretch>
            <a:fillRect/>
          </a:stretch>
        </p:blipFill>
        <p:spPr>
          <a:xfrm>
            <a:off x="10660063" y="3823760"/>
            <a:ext cx="239822" cy="203623"/>
          </a:xfrm>
          <a:prstGeom prst="rect">
            <a:avLst/>
          </a:prstGeom>
        </p:spPr>
      </p:pic>
      <p:pic>
        <p:nvPicPr>
          <p:cNvPr id="57" name="Check Box 3"/>
          <p:cNvPicPr>
            <a:picLocks noChangeAspect="1"/>
          </p:cNvPicPr>
          <p:nvPr/>
        </p:nvPicPr>
        <p:blipFill>
          <a:blip r:embed="rId4"/>
          <a:stretch>
            <a:fillRect/>
          </a:stretch>
        </p:blipFill>
        <p:spPr>
          <a:xfrm>
            <a:off x="10660063" y="3991955"/>
            <a:ext cx="239822" cy="202115"/>
          </a:xfrm>
          <a:prstGeom prst="rect">
            <a:avLst/>
          </a:prstGeom>
        </p:spPr>
      </p:pic>
      <p:pic>
        <p:nvPicPr>
          <p:cNvPr id="58" name="Check Box 4"/>
          <p:cNvPicPr>
            <a:picLocks noChangeAspect="1"/>
          </p:cNvPicPr>
          <p:nvPr/>
        </p:nvPicPr>
        <p:blipFill>
          <a:blip r:embed="rId4"/>
          <a:stretch>
            <a:fillRect/>
          </a:stretch>
        </p:blipFill>
        <p:spPr>
          <a:xfrm>
            <a:off x="10660063" y="4160230"/>
            <a:ext cx="239822" cy="202115"/>
          </a:xfrm>
          <a:prstGeom prst="rect">
            <a:avLst/>
          </a:prstGeom>
        </p:spPr>
      </p:pic>
      <p:pic>
        <p:nvPicPr>
          <p:cNvPr id="59" name="Check Box 5"/>
          <p:cNvPicPr>
            <a:picLocks noChangeAspect="1"/>
          </p:cNvPicPr>
          <p:nvPr/>
        </p:nvPicPr>
        <p:blipFill>
          <a:blip r:embed="rId4"/>
          <a:stretch>
            <a:fillRect/>
          </a:stretch>
        </p:blipFill>
        <p:spPr>
          <a:xfrm>
            <a:off x="10660063" y="4326998"/>
            <a:ext cx="239822" cy="203622"/>
          </a:xfrm>
          <a:prstGeom prst="rect">
            <a:avLst/>
          </a:prstGeom>
        </p:spPr>
      </p:pic>
      <p:pic>
        <p:nvPicPr>
          <p:cNvPr id="60" name="Check Box 6"/>
          <p:cNvPicPr>
            <a:picLocks noChangeAspect="1"/>
          </p:cNvPicPr>
          <p:nvPr/>
        </p:nvPicPr>
        <p:blipFill>
          <a:blip r:embed="rId5"/>
          <a:stretch>
            <a:fillRect/>
          </a:stretch>
        </p:blipFill>
        <p:spPr>
          <a:xfrm>
            <a:off x="10660063" y="4495589"/>
            <a:ext cx="239822" cy="209656"/>
          </a:xfrm>
          <a:prstGeom prst="rect">
            <a:avLst/>
          </a:prstGeom>
        </p:spPr>
      </p:pic>
      <p:pic>
        <p:nvPicPr>
          <p:cNvPr id="61" name="Check Box 7"/>
          <p:cNvPicPr>
            <a:picLocks noChangeAspect="1"/>
          </p:cNvPicPr>
          <p:nvPr/>
        </p:nvPicPr>
        <p:blipFill>
          <a:blip r:embed="rId6"/>
          <a:stretch>
            <a:fillRect/>
          </a:stretch>
        </p:blipFill>
        <p:spPr>
          <a:xfrm>
            <a:off x="10660063" y="4694422"/>
            <a:ext cx="239822" cy="217198"/>
          </a:xfrm>
          <a:prstGeom prst="rect">
            <a:avLst/>
          </a:prstGeom>
        </p:spPr>
      </p:pic>
      <p:pic>
        <p:nvPicPr>
          <p:cNvPr id="62" name="Check Box 8"/>
          <p:cNvPicPr>
            <a:picLocks noChangeAspect="1"/>
          </p:cNvPicPr>
          <p:nvPr/>
        </p:nvPicPr>
        <p:blipFill>
          <a:blip r:embed="rId6"/>
          <a:stretch>
            <a:fillRect/>
          </a:stretch>
        </p:blipFill>
        <p:spPr>
          <a:xfrm>
            <a:off x="10660063" y="4694422"/>
            <a:ext cx="239822" cy="217198"/>
          </a:xfrm>
          <a:prstGeom prst="rect">
            <a:avLst/>
          </a:prstGeom>
        </p:spPr>
      </p:pic>
      <p:pic>
        <p:nvPicPr>
          <p:cNvPr id="63" name="Check Box 9"/>
          <p:cNvPicPr>
            <a:picLocks noChangeAspect="1"/>
          </p:cNvPicPr>
          <p:nvPr/>
        </p:nvPicPr>
        <p:blipFill>
          <a:blip r:embed="rId7"/>
          <a:stretch>
            <a:fillRect/>
          </a:stretch>
        </p:blipFill>
        <p:spPr>
          <a:xfrm>
            <a:off x="10660063" y="3317834"/>
            <a:ext cx="239822" cy="122174"/>
          </a:xfrm>
          <a:prstGeom prst="rect">
            <a:avLst/>
          </a:prstGeom>
        </p:spPr>
      </p:pic>
      <p:pic>
        <p:nvPicPr>
          <p:cNvPr id="64" name="Check Box 10"/>
          <p:cNvPicPr>
            <a:picLocks noChangeAspect="1"/>
          </p:cNvPicPr>
          <p:nvPr/>
        </p:nvPicPr>
        <p:blipFill>
          <a:blip r:embed="rId4"/>
          <a:stretch>
            <a:fillRect/>
          </a:stretch>
        </p:blipFill>
        <p:spPr>
          <a:xfrm>
            <a:off x="10660063" y="3322030"/>
            <a:ext cx="239822" cy="202115"/>
          </a:xfrm>
          <a:prstGeom prst="rect">
            <a:avLst/>
          </a:prstGeom>
        </p:spPr>
      </p:pic>
      <p:pic>
        <p:nvPicPr>
          <p:cNvPr id="65" name="Check Box 11"/>
          <p:cNvPicPr>
            <a:picLocks noChangeAspect="1"/>
          </p:cNvPicPr>
          <p:nvPr/>
        </p:nvPicPr>
        <p:blipFill>
          <a:blip r:embed="rId4"/>
          <a:stretch>
            <a:fillRect/>
          </a:stretch>
        </p:blipFill>
        <p:spPr>
          <a:xfrm>
            <a:off x="10660063" y="3488798"/>
            <a:ext cx="239822" cy="203622"/>
          </a:xfrm>
          <a:prstGeom prst="rect">
            <a:avLst/>
          </a:prstGeom>
        </p:spPr>
      </p:pic>
      <p:pic>
        <p:nvPicPr>
          <p:cNvPr id="66" name="Check Box 12"/>
          <p:cNvPicPr>
            <a:picLocks noChangeAspect="1"/>
          </p:cNvPicPr>
          <p:nvPr/>
        </p:nvPicPr>
        <p:blipFill>
          <a:blip r:embed="rId4"/>
          <a:stretch>
            <a:fillRect/>
          </a:stretch>
        </p:blipFill>
        <p:spPr>
          <a:xfrm>
            <a:off x="10660063" y="3656993"/>
            <a:ext cx="239822" cy="202115"/>
          </a:xfrm>
          <a:prstGeom prst="rect">
            <a:avLst/>
          </a:prstGeom>
        </p:spPr>
      </p:pic>
      <p:pic>
        <p:nvPicPr>
          <p:cNvPr id="2106" name="Picture 58" descr="C:\Users\nmerced\AppData\Local\Temp\msohtmlclip1\01\clip_image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287647"/>
            <a:ext cx="253397" cy="217197"/>
          </a:xfrm>
          <a:prstGeom prst="rect">
            <a:avLst/>
          </a:prstGeom>
          <a:noFill/>
          <a:extLst>
            <a:ext uri="{909E8E84-426E-40DD-AFC4-6F175D3DCCD1}">
              <a14:hiddenFill xmlns:a14="http://schemas.microsoft.com/office/drawing/2010/main">
                <a:solidFill>
                  <a:srgbClr val="FFFFFF"/>
                </a:solidFill>
              </a14:hiddenFill>
            </a:ext>
          </a:extLst>
        </p:spPr>
      </p:pic>
      <p:pic>
        <p:nvPicPr>
          <p:cNvPr id="2107" name="Picture 59" descr="C:\Users\nmerced\AppData\Local\Temp\msohtmlclip1\01\clip_image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287172"/>
            <a:ext cx="253397" cy="208148"/>
          </a:xfrm>
          <a:prstGeom prst="rect">
            <a:avLst/>
          </a:prstGeom>
          <a:noFill/>
          <a:extLst>
            <a:ext uri="{909E8E84-426E-40DD-AFC4-6F175D3DCCD1}">
              <a14:hiddenFill xmlns:a14="http://schemas.microsoft.com/office/drawing/2010/main">
                <a:solidFill>
                  <a:srgbClr val="FFFFFF"/>
                </a:solidFill>
              </a14:hiddenFill>
            </a:ext>
          </a:extLst>
        </p:spPr>
      </p:pic>
      <p:pic>
        <p:nvPicPr>
          <p:cNvPr id="2108" name="Picture 60" descr="C:\Users\nmerced\AppData\Local\Temp\msohtmlclip1\01\clip_image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287647"/>
            <a:ext cx="253397" cy="217197"/>
          </a:xfrm>
          <a:prstGeom prst="rect">
            <a:avLst/>
          </a:prstGeom>
          <a:noFill/>
          <a:extLst>
            <a:ext uri="{909E8E84-426E-40DD-AFC4-6F175D3DCCD1}">
              <a14:hiddenFill xmlns:a14="http://schemas.microsoft.com/office/drawing/2010/main">
                <a:solidFill>
                  <a:srgbClr val="FFFFFF"/>
                </a:solidFill>
              </a14:hiddenFill>
            </a:ext>
          </a:extLst>
        </p:spPr>
      </p:pic>
      <p:pic>
        <p:nvPicPr>
          <p:cNvPr id="2109" name="Picture 61" descr="C:\Users\nmerced\AppData\Local\Temp\msohtmlclip1\01\clip_image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287172"/>
            <a:ext cx="253397" cy="208148"/>
          </a:xfrm>
          <a:prstGeom prst="rect">
            <a:avLst/>
          </a:prstGeom>
          <a:noFill/>
          <a:extLst>
            <a:ext uri="{909E8E84-426E-40DD-AFC4-6F175D3DCCD1}">
              <a14:hiddenFill xmlns:a14="http://schemas.microsoft.com/office/drawing/2010/main">
                <a:solidFill>
                  <a:srgbClr val="FFFFFF"/>
                </a:solidFill>
              </a14:hiddenFill>
            </a:ext>
          </a:extLst>
        </p:spPr>
      </p:pic>
      <p:pic>
        <p:nvPicPr>
          <p:cNvPr id="2110" name="Picture 62" descr="C:\Users\nmerced\AppData\Local\Temp\msohtmlclip1\01\clip_image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287647"/>
            <a:ext cx="253397" cy="217197"/>
          </a:xfrm>
          <a:prstGeom prst="rect">
            <a:avLst/>
          </a:prstGeom>
          <a:noFill/>
          <a:extLst>
            <a:ext uri="{909E8E84-426E-40DD-AFC4-6F175D3DCCD1}">
              <a14:hiddenFill xmlns:a14="http://schemas.microsoft.com/office/drawing/2010/main">
                <a:solidFill>
                  <a:srgbClr val="FFFFFF"/>
                </a:solidFill>
              </a14:hiddenFill>
            </a:ext>
          </a:extLst>
        </p:spPr>
      </p:pic>
      <p:pic>
        <p:nvPicPr>
          <p:cNvPr id="2111" name="Picture 63" descr="C:\Users\nmerced\AppData\Local\Temp\msohtmlclip1\01\clip_image00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288123"/>
            <a:ext cx="253397" cy="226247"/>
          </a:xfrm>
          <a:prstGeom prst="rect">
            <a:avLst/>
          </a:prstGeom>
          <a:noFill/>
          <a:extLst>
            <a:ext uri="{909E8E84-426E-40DD-AFC4-6F175D3DCCD1}">
              <a14:hiddenFill xmlns:a14="http://schemas.microsoft.com/office/drawing/2010/main">
                <a:solidFill>
                  <a:srgbClr val="FFFFFF"/>
                </a:solidFill>
              </a14:hiddenFill>
            </a:ext>
          </a:extLst>
        </p:spPr>
      </p:pic>
      <p:pic>
        <p:nvPicPr>
          <p:cNvPr id="2112" name="Picture 64" descr="C:\Users\nmerced\AppData\Local\Temp\msohtmlclip1\01\clip_image00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288123"/>
            <a:ext cx="253397" cy="226247"/>
          </a:xfrm>
          <a:prstGeom prst="rect">
            <a:avLst/>
          </a:prstGeom>
          <a:noFill/>
          <a:extLst>
            <a:ext uri="{909E8E84-426E-40DD-AFC4-6F175D3DCCD1}">
              <a14:hiddenFill xmlns:a14="http://schemas.microsoft.com/office/drawing/2010/main">
                <a:solidFill>
                  <a:srgbClr val="FFFFFF"/>
                </a:solidFill>
              </a14:hiddenFill>
            </a:ext>
          </a:extLst>
        </p:spPr>
      </p:pic>
      <p:pic>
        <p:nvPicPr>
          <p:cNvPr id="2113" name="Picture 65" descr="C:\Users\nmerced\AppData\Local\Temp\msohtmlclip1\01\clip_image00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283372"/>
            <a:ext cx="253397" cy="135748"/>
          </a:xfrm>
          <a:prstGeom prst="rect">
            <a:avLst/>
          </a:prstGeom>
          <a:noFill/>
          <a:extLst>
            <a:ext uri="{909E8E84-426E-40DD-AFC4-6F175D3DCCD1}">
              <a14:hiddenFill xmlns:a14="http://schemas.microsoft.com/office/drawing/2010/main">
                <a:solidFill>
                  <a:srgbClr val="FFFFFF"/>
                </a:solidFill>
              </a14:hiddenFill>
            </a:ext>
          </a:extLst>
        </p:spPr>
      </p:pic>
      <p:pic>
        <p:nvPicPr>
          <p:cNvPr id="2114" name="Picture 66" descr="C:\Users\nmerced\AppData\Local\Temp\msohtmlclip1\01\clip_image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287647"/>
            <a:ext cx="253397" cy="217197"/>
          </a:xfrm>
          <a:prstGeom prst="rect">
            <a:avLst/>
          </a:prstGeom>
          <a:noFill/>
          <a:extLst>
            <a:ext uri="{909E8E84-426E-40DD-AFC4-6F175D3DCCD1}">
              <a14:hiddenFill xmlns:a14="http://schemas.microsoft.com/office/drawing/2010/main">
                <a:solidFill>
                  <a:srgbClr val="FFFFFF"/>
                </a:solidFill>
              </a14:hiddenFill>
            </a:ext>
          </a:extLst>
        </p:spPr>
      </p:pic>
      <p:pic>
        <p:nvPicPr>
          <p:cNvPr id="2115" name="Picture 67" descr="C:\Users\nmerced\AppData\Local\Temp\msohtmlclip1\01\clip_image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287172"/>
            <a:ext cx="253397" cy="208148"/>
          </a:xfrm>
          <a:prstGeom prst="rect">
            <a:avLst/>
          </a:prstGeom>
          <a:noFill/>
          <a:extLst>
            <a:ext uri="{909E8E84-426E-40DD-AFC4-6F175D3DCCD1}">
              <a14:hiddenFill xmlns:a14="http://schemas.microsoft.com/office/drawing/2010/main">
                <a:solidFill>
                  <a:srgbClr val="FFFFFF"/>
                </a:solidFill>
              </a14:hiddenFill>
            </a:ext>
          </a:extLst>
        </p:spPr>
      </p:pic>
      <p:pic>
        <p:nvPicPr>
          <p:cNvPr id="2116" name="Picture 68" descr="C:\Users\nmerced\AppData\Local\Temp\msohtmlclip1\01\clip_image0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287172"/>
            <a:ext cx="253397" cy="208148"/>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lip_image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lip_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lip_image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lip_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lip_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lip_image0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667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lip_image0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667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lip_image0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667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lip_image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lip_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clip_image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University of South Florida - A Metropolitan Research 1 University"/>
          <p:cNvPicPr>
            <a:picLocks noRot="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5500" y="80033"/>
            <a:ext cx="2171700" cy="639763"/>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clip_image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clip_image0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lip_image0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clip_image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lip_image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clip_image0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667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lip_image0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66700" cy="238125"/>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clip_image0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667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lip_image0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6700" cy="219075"/>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descr="clip_image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667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61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1923</TotalTime>
  <Words>2018</Words>
  <Application>Microsoft Office PowerPoint</Application>
  <PresentationFormat>On-screen Show (4:3)</PresentationFormat>
  <Paragraphs>518</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 Unicode MS</vt:lpstr>
      <vt:lpstr>Aharoni</vt:lpstr>
      <vt:lpstr>Arial</vt:lpstr>
      <vt:lpstr>Calibri</vt:lpstr>
      <vt:lpstr>Calisto MT</vt:lpstr>
      <vt:lpstr>Century Gothic</vt:lpstr>
      <vt:lpstr>Tahoma</vt:lpstr>
      <vt:lpstr>Times New Roman</vt:lpstr>
      <vt:lpstr>Vapor Trail</vt:lpstr>
      <vt:lpstr>University of South Florida Credit Card Presentation</vt:lpstr>
      <vt:lpstr>Banking, Cash collections and reconciliation training:</vt:lpstr>
      <vt:lpstr>University general ledger accounts:</vt:lpstr>
      <vt:lpstr>Requesting a new credit card merchant</vt:lpstr>
      <vt:lpstr>Change in your Department</vt:lpstr>
      <vt:lpstr>Types of transactions accepted </vt:lpstr>
      <vt:lpstr>WELLS FARGO MERCHANT SERVICES:</vt:lpstr>
      <vt:lpstr>Recording credit card deposits:</vt:lpstr>
      <vt:lpstr>Misclellaneous receipt form : </vt:lpstr>
      <vt:lpstr>Deposits sent to the cashiers thru email</vt:lpstr>
      <vt:lpstr>Add all backup paperwork needed:</vt:lpstr>
      <vt:lpstr>Taking deposit paperwork to the cashier’s office:</vt:lpstr>
      <vt:lpstr>Departments reconciliation :</vt:lpstr>
      <vt:lpstr>Department reconciliation:</vt:lpstr>
      <vt:lpstr>Chargeback recording:</vt:lpstr>
      <vt:lpstr>All corrections and chargebacks posting should be on the same month:</vt:lpstr>
      <vt:lpstr>General accounting reconciliation process:</vt:lpstr>
      <vt:lpstr>Understanding your merchant statements</vt:lpstr>
      <vt:lpstr>Visa, master card and Discover merchant statements:</vt:lpstr>
      <vt:lpstr>PowerPoint Presentation</vt:lpstr>
      <vt:lpstr>PowerPoint Presentation</vt:lpstr>
      <vt:lpstr>PowerPoint Presentation</vt:lpstr>
      <vt:lpstr>PowerPoint Presentation</vt:lpstr>
      <vt:lpstr>PowerPoint Presentation</vt:lpstr>
      <vt:lpstr>PowerPoint Presentation</vt:lpstr>
      <vt:lpstr>How to create a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American Express merchant statements:</vt:lpstr>
      <vt:lpstr>PowerPoint Presentation</vt:lpstr>
      <vt:lpstr>Credit card machine replacement:</vt:lpstr>
      <vt:lpstr>Contact information :</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South Florida Credit Card Presentation</dc:title>
  <dc:creator>Merced, Noemi</dc:creator>
  <cp:lastModifiedBy>Devore, Mark</cp:lastModifiedBy>
  <cp:revision>179</cp:revision>
  <cp:lastPrinted>2016-07-26T13:49:25Z</cp:lastPrinted>
  <dcterms:created xsi:type="dcterms:W3CDTF">2012-06-05T12:16:03Z</dcterms:created>
  <dcterms:modified xsi:type="dcterms:W3CDTF">2018-08-13T15:32:33Z</dcterms:modified>
</cp:coreProperties>
</file>