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350" r:id="rId3"/>
    <p:sldId id="357" r:id="rId4"/>
    <p:sldId id="342" r:id="rId5"/>
    <p:sldId id="356" r:id="rId6"/>
    <p:sldId id="322" r:id="rId7"/>
    <p:sldId id="321" r:id="rId8"/>
    <p:sldId id="352" r:id="rId9"/>
    <p:sldId id="286" r:id="rId10"/>
    <p:sldId id="353" r:id="rId11"/>
    <p:sldId id="354" r:id="rId12"/>
    <p:sldId id="355" r:id="rId13"/>
    <p:sldId id="302" r:id="rId14"/>
    <p:sldId id="335" r:id="rId15"/>
    <p:sldId id="323" r:id="rId16"/>
    <p:sldId id="303" r:id="rId17"/>
    <p:sldId id="344" r:id="rId18"/>
    <p:sldId id="348" r:id="rId19"/>
    <p:sldId id="327" r:id="rId20"/>
    <p:sldId id="328" r:id="rId21"/>
    <p:sldId id="329" r:id="rId22"/>
    <p:sldId id="304" r:id="rId23"/>
    <p:sldId id="351" r:id="rId24"/>
    <p:sldId id="300" r:id="rId25"/>
    <p:sldId id="331" r:id="rId26"/>
    <p:sldId id="312" r:id="rId27"/>
    <p:sldId id="332" r:id="rId28"/>
    <p:sldId id="314" r:id="rId29"/>
    <p:sldId id="318" r:id="rId30"/>
    <p:sldId id="315" r:id="rId31"/>
    <p:sldId id="333" r:id="rId32"/>
    <p:sldId id="316" r:id="rId33"/>
    <p:sldId id="317" r:id="rId34"/>
    <p:sldId id="334" r:id="rId35"/>
    <p:sldId id="338" r:id="rId36"/>
    <p:sldId id="339" r:id="rId37"/>
    <p:sldId id="341" r:id="rId38"/>
    <p:sldId id="267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146E84E-5CB8-4824-AAFD-47165CB013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652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1F4F8B-16B0-4410-ADEF-3A31E67A999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53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4C0D55-1B22-4E3F-A746-2C2B8FA9C94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412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C2BB00-EC5C-4774-9DA1-BE5314CAD5C2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84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835105-A063-40D5-80FE-32133884A63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105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A50382-461B-4ACF-BDC1-3AE1E5787477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04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E3102A-3DFC-4209-979F-ED7465F0BC38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131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97D4C5-9B8F-441E-AC55-552167415F7F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64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9D3246-F564-4FEF-B080-C26DEDE728B0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424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7DB4ED-9DD0-4FD5-BD1D-5E9114261EFA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699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C4B378-AD65-4514-81EC-000837716F25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88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AAF556-DF22-4745-9594-C206CC877296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83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9A6AC5-95F8-47D7-91BA-C6A3F27569EF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482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01A9EE-E028-4726-9559-4FC33D6F6F63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4904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536A53-5596-4E54-B3A8-934803736C94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3567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E67EF6-0B26-42AA-B89C-0E6F27EE3470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354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90B581-DD74-4DCB-85BB-90A0061E8BDA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305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9172AF-2CAA-4026-991C-9102704C98CC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409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6EC10E-04B8-45EA-90B4-F50623C4271E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414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EB1029-D839-423B-BFA5-D95C807CBC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844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8B4AE9-8989-49A6-AB6A-7B8C38716174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7908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91F276-2383-4E76-B6C1-72244B8F49E8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1019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1BBB24-3DA5-4CFD-B908-03FDCE05A76B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15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1F4F8B-16B0-4410-ADEF-3A31E67A9990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500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77BD46-8522-4054-B3C2-3BCC9AE7EC0A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103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CC254D-07DC-4034-9E7A-3E6ADC031C0C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7990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1C0D27-923E-4A1C-ADFE-7B9A194B5032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313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068AA3-320C-4611-AAEB-51BDF2DB465A}" type="slidenum">
              <a:rPr lang="en-US" altLang="en-US" smtClean="0"/>
              <a:pPr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01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C26A4F-406F-4742-A48E-5A618DCFCE38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36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B824B0-1259-4A49-B1B5-B687466D9BC6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724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D6EB71-E71B-42B7-9381-2A7CC3ADDD00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488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3A8C6B-D4EA-4FC6-93AD-919EA64A65FC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630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A35306-5ABE-43F3-8C78-D64DCC925B1B}" type="slidenum">
              <a:rPr lang="en-US" altLang="en-US" smtClean="0"/>
              <a:pPr>
                <a:spcBef>
                  <a:spcPct val="0"/>
                </a:spcBef>
              </a:pPr>
              <a:t>38</a:t>
            </a:fld>
            <a:endParaRPr lang="en-US" alt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7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FC7CAB-A0A3-489E-A180-79BFC68BE97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460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3E1C6D-325B-4992-8E9E-674D6840A8B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7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2E06D7-C946-40C5-B986-E57C8A8D5B0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834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F7CB65-04A9-4BC8-8EB3-EECAE527ABA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53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20B71B-0963-4633-B225-5F1540EE65F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6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7887ED-3ED7-49C9-8597-F366B12F9533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6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17C0-44C1-41C1-AE48-18F82FC5FE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64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DB437-EF7F-4A70-BB45-50A2FA9253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29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89721-3CC6-459E-AA18-676147D9A4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43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828A0-BBC7-4DC0-A3B8-F04B08FC58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92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7307E-EEB3-43CB-9428-3C36902AA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7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621C8-D342-4388-B9BC-B147B1173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41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2FCB4-F54F-4691-B3CE-83A623844E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42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C984E-AF07-4674-B8E7-B02CDC6B4E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3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989B6-35BA-4A24-8B76-BC6AFBBEC1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78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FB73B-FD58-44C9-8848-8F0A49875D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44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B9567-46AD-41FB-A893-6B7C469DE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02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3E0970-B66F-454A-8EFF-8BCFD8B53A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usf.edu/business-finance/treasure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usf.edu/business-finance/resource-management-analysis/ubr/index.asp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usf.edu/business-finance/controller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usf.edu/businessprocesses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www3.research.usf.edu/dsr/desk-manual/glossary.asp#F" TargetMode="External"/><Relationship Id="rId4" Type="http://schemas.openxmlformats.org/officeDocument/2006/relationships/hyperlink" Target="http://www.usf.edu/business-finance/controller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mailto:Electronic-media-disposal@usf.edu" TargetMode="External"/><Relationship Id="rId13" Type="http://schemas.openxmlformats.org/officeDocument/2006/relationships/hyperlink" Target="mailto:usfpurchasing@usf.edu" TargetMode="External"/><Relationship Id="rId3" Type="http://schemas.openxmlformats.org/officeDocument/2006/relationships/image" Target="../media/image3.png"/><Relationship Id="rId7" Type="http://schemas.openxmlformats.org/officeDocument/2006/relationships/hyperlink" Target="mailto:cashiers@usf.edu" TargetMode="External"/><Relationship Id="rId12" Type="http://schemas.openxmlformats.org/officeDocument/2006/relationships/hyperlink" Target="mailto:travelhelp@usf.edu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illingarhelp@usf.edu" TargetMode="External"/><Relationship Id="rId11" Type="http://schemas.openxmlformats.org/officeDocument/2006/relationships/hyperlink" Target="mailto:pcard@usf.edu" TargetMode="External"/><Relationship Id="rId5" Type="http://schemas.openxmlformats.org/officeDocument/2006/relationships/hyperlink" Target="mailto:Asset-help@usf.edu" TargetMode="External"/><Relationship Id="rId10" Type="http://schemas.openxmlformats.org/officeDocument/2006/relationships/hyperlink" Target="mailto:payrollhelpdesk@usf.edu" TargetMode="External"/><Relationship Id="rId4" Type="http://schemas.openxmlformats.org/officeDocument/2006/relationships/hyperlink" Target="mailto:aphelp@usf.edu" TargetMode="External"/><Relationship Id="rId9" Type="http://schemas.openxmlformats.org/officeDocument/2006/relationships/hyperlink" Target="mailto:financemart@usf.edu" TargetMode="External"/><Relationship Id="rId14" Type="http://schemas.openxmlformats.org/officeDocument/2006/relationships/image" Target="../media/image1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listserv.usf.edu/scripts/wa.exe?A0=FAST-LIST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ystem.usf.edu/institutions-and-campuses.asp" TargetMode="External"/><Relationship Id="rId5" Type="http://schemas.openxmlformats.org/officeDocument/2006/relationships/hyperlink" Target="http://system.usf.edu/president/about-president-genshaft.asp" TargetMode="External"/><Relationship Id="rId4" Type="http://schemas.openxmlformats.org/officeDocument/2006/relationships/hyperlink" Target="http://system.usf.edu/board-of-trustee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CC00"/>
                </a:solidFill>
              </a:rPr>
              <a:t>Welcome To the</a:t>
            </a:r>
            <a:br>
              <a:rPr lang="en-US" sz="3600" b="1" dirty="0" smtClean="0">
                <a:solidFill>
                  <a:srgbClr val="FFCC00"/>
                </a:solidFill>
              </a:rPr>
            </a:br>
            <a:r>
              <a:rPr lang="en-US" sz="3600" b="1" dirty="0" smtClean="0">
                <a:solidFill>
                  <a:srgbClr val="FFCC00"/>
                </a:solidFill>
              </a:rPr>
              <a:t>USF Financial System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dirty="0" smtClean="0">
              <a:solidFill>
                <a:srgbClr val="FF66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</p:txBody>
      </p:sp>
      <p:pic>
        <p:nvPicPr>
          <p:cNvPr id="3076" name="Picture 5" descr="top_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C:\Documents and Settings\jmorton\Local Settings\Temporary Internet Files\Content.IE5\1HJPP37X\MPj043935600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365760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last update </a:t>
            </a:r>
            <a:r>
              <a:rPr lang="en-US" dirty="0" smtClean="0"/>
              <a:t>04</a:t>
            </a:r>
            <a:r>
              <a:rPr lang="en-US" dirty="0" smtClean="0"/>
              <a:t>/26/2019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CC00"/>
                </a:solidFill>
              </a:rPr>
              <a:t>DSOs and Component Units</a:t>
            </a:r>
            <a:endParaRPr lang="en-US" sz="3200" b="1" dirty="0" smtClean="0">
              <a:solidFill>
                <a:srgbClr val="FFCC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200" dirty="0" smtClean="0"/>
              <a:t>USF Foundation (DSO and CU)</a:t>
            </a:r>
          </a:p>
          <a:p>
            <a:r>
              <a:rPr lang="en-US" altLang="en-US" sz="1800" dirty="0" smtClean="0"/>
              <a:t>The legal conduit for the raising, acceptance, investment, and distribution of all private gifts made to USF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200" dirty="0" smtClean="0"/>
              <a:t>USF Research Foundation (DSO and CU)</a:t>
            </a:r>
          </a:p>
          <a:p>
            <a:r>
              <a:rPr lang="en-US" altLang="en-US" sz="1800" dirty="0" smtClean="0"/>
              <a:t>Supports technology research as a catalyst for economic development and advocates the development and construction of facilities for high technology companies and related support functions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200" dirty="0" err="1" smtClean="0"/>
              <a:t>Yuengling</a:t>
            </a:r>
            <a:r>
              <a:rPr lang="en-US" altLang="en-US" sz="2200" dirty="0" smtClean="0"/>
              <a:t> Center (formerly Sun Dome) (DSO and CU)</a:t>
            </a:r>
          </a:p>
          <a:p>
            <a:r>
              <a:rPr lang="en-US" altLang="en-US" sz="1800" dirty="0" smtClean="0"/>
              <a:t>Organized to operate and administer certain facilities located on the campus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 eaLnBrk="1" hangingPunct="1">
              <a:buFontTx/>
              <a:buNone/>
            </a:pPr>
            <a:endParaRPr lang="en-US" altLang="en-US" sz="3600" dirty="0" smtClean="0"/>
          </a:p>
        </p:txBody>
      </p:sp>
      <p:pic>
        <p:nvPicPr>
          <p:cNvPr id="21508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CC00"/>
                </a:solidFill>
              </a:rPr>
              <a:t>DSOs and Component Units</a:t>
            </a:r>
            <a:endParaRPr lang="en-US" sz="3200" b="1" dirty="0" smtClean="0">
              <a:solidFill>
                <a:srgbClr val="FFCC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UMSA (DSO and CU)</a:t>
            </a:r>
          </a:p>
          <a:p>
            <a:r>
              <a:rPr lang="en-US" altLang="en-US" sz="1800" dirty="0" smtClean="0"/>
              <a:t>University Medical Service Assn. operates exclusively for scientific and educational purposes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MSSC (DSO and CU)</a:t>
            </a:r>
          </a:p>
          <a:p>
            <a:r>
              <a:rPr lang="en-US" altLang="en-US" sz="1800" dirty="0" smtClean="0"/>
              <a:t>Medical Services Support Corporation provides non-physician personnel and services in support of the operation of the facilities utilized by the University’s College of Medicine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HPCC (DSO and CU)</a:t>
            </a:r>
          </a:p>
          <a:p>
            <a:r>
              <a:rPr lang="en-US" altLang="en-US" sz="1800" dirty="0" smtClean="0"/>
              <a:t>Committed to sponsoring quality activities/events to meet the needs of USF faculty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 eaLnBrk="1" hangingPunct="1">
              <a:buFontTx/>
              <a:buNone/>
            </a:pPr>
            <a:endParaRPr lang="en-US" altLang="en-US" sz="3600" dirty="0" smtClean="0"/>
          </a:p>
        </p:txBody>
      </p:sp>
      <p:pic>
        <p:nvPicPr>
          <p:cNvPr id="23556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CC00"/>
                </a:solidFill>
              </a:rPr>
              <a:t>DSOs and Component Units</a:t>
            </a:r>
            <a:endParaRPr lang="en-US" sz="3200" b="1" dirty="0" smtClean="0">
              <a:solidFill>
                <a:srgbClr val="FFCC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772400" cy="44196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USF Financing Corporation (DSO and CU)	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University's financing </a:t>
            </a:r>
            <a:r>
              <a:rPr lang="en-US" sz="2000" dirty="0" smtClean="0"/>
              <a:t>arm </a:t>
            </a:r>
            <a:r>
              <a:rPr lang="en-US" sz="2000" dirty="0"/>
              <a:t>is expected to provide attractive long-term financing for the University's major capital projects.</a:t>
            </a:r>
            <a:endParaRPr lang="en-US" altLang="en-US" sz="2000" dirty="0" smtClean="0"/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USF Property Corporation (CU only)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Organized to support the Finance Corporation by assisting in acquiring and constructing facilities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USF Alumni Association (DSO and CU)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Seeks to maintain and enhance a mutually beneficial, lifelong relationship between the University and alumni</a:t>
            </a:r>
          </a:p>
          <a:p>
            <a:pPr>
              <a:buFontTx/>
              <a:buNone/>
            </a:pPr>
            <a:endParaRPr lang="en-US" altLang="en-US" sz="1200" dirty="0" smtClean="0"/>
          </a:p>
          <a:p>
            <a:pPr eaLnBrk="1" hangingPunct="1">
              <a:buFontTx/>
              <a:buNone/>
            </a:pPr>
            <a:r>
              <a:rPr lang="en-US" altLang="en-US" sz="1800" dirty="0" smtClean="0"/>
              <a:t>Find more information about DSOs view the </a:t>
            </a:r>
            <a:r>
              <a:rPr lang="en-US" altLang="en-US" sz="1800" dirty="0" smtClean="0">
                <a:hlinkClick r:id="rId4"/>
              </a:rPr>
              <a:t>USF Treasurer’s </a:t>
            </a:r>
            <a:r>
              <a:rPr lang="en-US" altLang="en-US" sz="1800" dirty="0" smtClean="0"/>
              <a:t>web site</a:t>
            </a:r>
          </a:p>
        </p:txBody>
      </p:sp>
      <p:pic>
        <p:nvPicPr>
          <p:cNvPr id="25604" name="Picture 4" descr="top_ban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Public Purpose Funds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State funding  (E&amp;G aka General Revenue)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This is a budget allocation from the state of Florida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E&amp;G funds are supported by taxes, fees, and other state revenue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It includes the “lottery” funds (Educational Enhancement Trust Fund)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Not cash but spending authority allocated for one fiscal year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May be carried over to a subsequent year (Carry-forward funds)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Auxiliary funds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Generated by sales from authorized business activities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Taxability concerns about relation to the USF mission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Actual cash balances that roll forward year to year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Requires EBA (Educational Business Activity) approval </a:t>
            </a:r>
            <a:endParaRPr lang="en-US" altLang="en-US" sz="2400" dirty="0" smtClean="0"/>
          </a:p>
        </p:txBody>
      </p:sp>
      <p:pic>
        <p:nvPicPr>
          <p:cNvPr id="27652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Special Purpose Funds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Sponsored Research/Grant funding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Federal, state, or private sources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Allocated by a sponsoring agency to USF with a PI (project investigator) identified with a specific line item budget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RIA (Research Initiative funds)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Includes F&amp;A recovery, new faculty start-up funds, USF internal research awards, and residual amounts of fixed-price contracts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Student Fee Trust Fund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Paid by students and used exclusively for student support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Local fees such as Tech fees and Green fees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Fees charged to students to fund these specific programs</a:t>
            </a:r>
          </a:p>
        </p:txBody>
      </p:sp>
      <p:pic>
        <p:nvPicPr>
          <p:cNvPr id="29700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Not USF Money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Student Financial Aid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May be received from federal, state, or private sources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May involve a transfer from the USF Foundation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Agency funds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For example sales tax collected from commercial sales of services to customers outside USF</a:t>
            </a:r>
            <a:endParaRPr lang="en-US" altLang="en-US" sz="2000" dirty="0" smtClean="0"/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Convenience funds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Reimbursement received from a DSO or other organization (such as Moffitt) in acknowledgement of effort expended by USF staff in support of the USF College of Medicine clinics</a:t>
            </a:r>
          </a:p>
        </p:txBody>
      </p:sp>
      <p:pic>
        <p:nvPicPr>
          <p:cNvPr id="31748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Other Funding Sources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Other funding sources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PECO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Public Education Capital Outlay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For building construction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Bonding of buildings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Our DSO, the Finance Corp.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Concession Funds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Revenue collected from vending machines and other coin operated campus services</a:t>
            </a:r>
          </a:p>
        </p:txBody>
      </p:sp>
      <p:pic>
        <p:nvPicPr>
          <p:cNvPr id="33796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Resource Management and Analysis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dirty="0" smtClean="0"/>
              <a:t>Resource Management and Analysis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en-US" altLang="en-US" sz="2800" dirty="0" smtClean="0"/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University Budgets &amp; Reporting releases, manages, and reports budget activity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dirty="0" smtClean="0">
                <a:hlinkClick r:id="rId4"/>
              </a:rPr>
              <a:t>RMA</a:t>
            </a:r>
            <a:r>
              <a:rPr lang="en-US" altLang="en-US" sz="2400" dirty="0" smtClean="0"/>
              <a:t> Web site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http://www.usf.edu/business-finance/resource-management-analysis/ubr/index.aspx</a:t>
            </a:r>
          </a:p>
          <a:p>
            <a:pPr lvl="2" eaLnBrk="1" hangingPunct="1">
              <a:buFontTx/>
              <a:buBlip>
                <a:blip r:embed="rId3"/>
              </a:buBlip>
            </a:pPr>
            <a:endParaRPr lang="en-US" altLang="en-US" sz="2000" dirty="0" smtClean="0"/>
          </a:p>
        </p:txBody>
      </p:sp>
      <p:pic>
        <p:nvPicPr>
          <p:cNvPr id="35844" name="Picture 4" descr="top_ban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Resource Management and Analysis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The web site provides guidance on: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The operating budget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The operating budget process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A funding commitment training guide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Budget transfer procedure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400" smtClean="0"/>
              <a:t>Budget account mapping (</a:t>
            </a:r>
            <a:r>
              <a:rPr lang="en-US" altLang="en-US" sz="2000" smtClean="0"/>
              <a:t>linkage between budget codes and general ledger account codes for both expense and revenue)</a:t>
            </a:r>
          </a:p>
        </p:txBody>
      </p:sp>
      <p:pic>
        <p:nvPicPr>
          <p:cNvPr id="37892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How We Use the Budget Module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In FAST the Commitment Control module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Expenses are budgeted for all funding sources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800" smtClean="0"/>
              <a:t>Budget is reserved whenever a requisition or a purchase order is created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800" smtClean="0"/>
              <a:t>Budget is consumed whenever a vendor invoice is paid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800" smtClean="0"/>
              <a:t>Budget is consumed whenever a purchase is made with a USF P-card (procurement card)</a:t>
            </a:r>
            <a:endParaRPr lang="en-US" altLang="en-US" sz="2000" smtClean="0"/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Budget is released to individual chart field strings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Colleges and departments are accountable for their budgets</a:t>
            </a:r>
          </a:p>
        </p:txBody>
      </p:sp>
      <p:pic>
        <p:nvPicPr>
          <p:cNvPr id="39940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USF System 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sz="2000" dirty="0"/>
              <a:t>The University of South Florida is a large, public 4-year university offering undergraduate, graduate, specialist and doctoral level degrees. The USF System includes three, separately accredited institutions: USF; </a:t>
            </a:r>
            <a:r>
              <a:rPr lang="en-US" sz="2000" dirty="0" smtClean="0"/>
              <a:t>USF St. Petersburg; </a:t>
            </a:r>
            <a:r>
              <a:rPr lang="en-US" sz="2000" dirty="0"/>
              <a:t>and </a:t>
            </a:r>
            <a:r>
              <a:rPr lang="en-US" sz="2000" dirty="0" smtClean="0"/>
              <a:t>USF Sarasota-Manatee. </a:t>
            </a: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USF System has an annual </a:t>
            </a:r>
            <a:r>
              <a:rPr lang="en-US" sz="2000" dirty="0" smtClean="0"/>
              <a:t>budget of nearly </a:t>
            </a:r>
            <a:r>
              <a:rPr lang="en-US" sz="2000" dirty="0"/>
              <a:t>$</a:t>
            </a:r>
            <a:r>
              <a:rPr lang="en-US" sz="2000" dirty="0" smtClean="0"/>
              <a:t>1.8 billion.</a:t>
            </a:r>
          </a:p>
          <a:p>
            <a:pPr eaLnBrk="1" hangingPunct="1">
              <a:buBlip>
                <a:blip r:embed="rId3"/>
              </a:buBlip>
            </a:pPr>
            <a:r>
              <a:rPr lang="en-US" altLang="en-US" sz="2000" dirty="0"/>
              <a:t>USF includes the main campus in Tampa, </a:t>
            </a:r>
            <a:r>
              <a:rPr lang="en-US" altLang="en-US" sz="2000" dirty="0" smtClean="0"/>
              <a:t>the </a:t>
            </a:r>
            <a:r>
              <a:rPr lang="en-US" altLang="en-US" sz="2000" dirty="0"/>
              <a:t>College of Marine Science in St. Petersburg, and </a:t>
            </a:r>
            <a:r>
              <a:rPr lang="en-US" altLang="en-US" sz="2000" dirty="0" smtClean="0"/>
              <a:t>USF Health. 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The USF mission is to deliver competitive undergraduate, graduate, and professional programs, to generate knowledge, foster intellectual development, and ensure student success in a global environment.</a:t>
            </a:r>
          </a:p>
        </p:txBody>
      </p:sp>
      <p:pic>
        <p:nvPicPr>
          <p:cNvPr id="5124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RSA – Your Available Budget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RSA – Residual Spending Authority</a:t>
            </a:r>
          </a:p>
          <a:p>
            <a:pPr eaLnBrk="1" hangingPunct="1">
              <a:buFontTx/>
              <a:buBlip>
                <a:blip r:embed="rId3"/>
              </a:buBlip>
            </a:pPr>
            <a:endParaRPr lang="en-US" altLang="en-US" sz="2800" smtClean="0"/>
          </a:p>
          <a:p>
            <a:pPr eaLnBrk="1" hangingPunct="1">
              <a:buFontTx/>
              <a:buBlip>
                <a:blip r:embed="rId3"/>
              </a:buBlip>
            </a:pPr>
            <a:endParaRPr lang="en-US" altLang="en-US" sz="2800" smtClean="0"/>
          </a:p>
        </p:txBody>
      </p:sp>
      <p:pic>
        <p:nvPicPr>
          <p:cNvPr id="41988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76600"/>
            <a:ext cx="5597525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Commitment Control and Revenue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The module is also used to track revenue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Auxiliaries have revenue targets for the fiscal year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“Revenue Budget” is released to individual revenue chart field strings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Periodically actual generated revenue is compared to the revenue budget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It will not limit revenue</a:t>
            </a:r>
          </a:p>
          <a:p>
            <a:pPr lvl="1" eaLnBrk="1" hangingPunct="1">
              <a:buFontTx/>
              <a:buBlip>
                <a:blip r:embed="rId3"/>
              </a:buBlip>
            </a:pPr>
            <a:endParaRPr lang="en-US" altLang="en-US" sz="2000" smtClean="0"/>
          </a:p>
        </p:txBody>
      </p:sp>
      <p:pic>
        <p:nvPicPr>
          <p:cNvPr id="44036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Primary Data Systems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Three primary financial data systems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OASIS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smtClean="0"/>
              <a:t>All student activity; financial and academic (Banner software)</a:t>
            </a:r>
          </a:p>
          <a:p>
            <a:pPr lvl="1" eaLnBrk="1" hangingPunct="1">
              <a:buFontTx/>
              <a:buBlip>
                <a:blip r:embed="rId3"/>
              </a:buBlip>
            </a:pPr>
            <a:endParaRPr lang="en-US" altLang="en-US" sz="2000" smtClean="0"/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GEMS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smtClean="0"/>
              <a:t>All human resource activity; financial and employment related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smtClean="0"/>
              <a:t>PeopleSoft software</a:t>
            </a:r>
          </a:p>
          <a:p>
            <a:pPr lvl="1" eaLnBrk="1" hangingPunct="1">
              <a:buFontTx/>
              <a:buBlip>
                <a:blip r:embed="rId3"/>
              </a:buBlip>
            </a:pPr>
            <a:endParaRPr lang="en-US" altLang="en-US" sz="2000" smtClean="0"/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FAST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smtClean="0"/>
              <a:t>The actual financial accounting system for USF (PeopleSoft software)</a:t>
            </a:r>
          </a:p>
        </p:txBody>
      </p:sp>
      <p:pic>
        <p:nvPicPr>
          <p:cNvPr id="46084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Subsidiary Systems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Subsidiary systems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TAS (IT telecommunications application)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FACNET (Physical Plant management application)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Supporting and Reporting systems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TouchNet (web based bank card payment processing)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IFIS (space management application)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BDMS (document imaging application)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Data Warehouse (data collection from multiple applications)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Finance Mart (the official financial reporting application)</a:t>
            </a:r>
          </a:p>
        </p:txBody>
      </p:sp>
      <p:pic>
        <p:nvPicPr>
          <p:cNvPr id="48132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The Data Flow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</p:txBody>
      </p:sp>
      <p:pic>
        <p:nvPicPr>
          <p:cNvPr id="50180" name="Picture 4" descr="top_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447800"/>
            <a:ext cx="5286375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Systems Require Security Roles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For FAST complete the security access form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Find it on the UCO web site; </a:t>
            </a:r>
            <a:r>
              <a:rPr lang="en-US" altLang="en-US" sz="2000" dirty="0" smtClean="0">
                <a:hlinkClick r:id="rId4"/>
              </a:rPr>
              <a:t>www.usf.edu/business-finance/controller</a:t>
            </a:r>
            <a:r>
              <a:rPr lang="en-US" altLang="en-US" sz="2000" dirty="0" smtClean="0"/>
              <a:t> 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Email to FAST Security (appears as BUSFIN FAST Security in Outlook) for review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 smtClean="0"/>
          </a:p>
        </p:txBody>
      </p:sp>
      <p:pic>
        <p:nvPicPr>
          <p:cNvPr id="52228" name="Picture 4" descr="top_ban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FAST Security is Role Based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You job duties drive what access you are granted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We must avoid business conflicts; we must observe proper separation of duties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Access is granted by specific roles with levels of access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View only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Add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Update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The request must be signed by your Accountable Officer</a:t>
            </a:r>
          </a:p>
        </p:txBody>
      </p:sp>
      <p:pic>
        <p:nvPicPr>
          <p:cNvPr id="54276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More Security Details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A few tips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If you change jobs within USF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On your last day in a position, your FAST ID will be automatically locked preventing use of the system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Submit a FAST security update request to unlock your ID with new appropriate security roles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If you leave USF employment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On your last day, your FAST ID will be automatically locked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Access to Finance Mart is open to all USF employees (you must have a USF employee ID); use your NetID to log in</a:t>
            </a:r>
          </a:p>
        </p:txBody>
      </p:sp>
      <p:pic>
        <p:nvPicPr>
          <p:cNvPr id="56324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Workflow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Notification system for two modules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Purchasing workflow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Travel workflow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Purchasing workflow assignments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Send the form by email (Excel spreadsheet format)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Controller’s office reviews and approves; IT updates workflow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Workflow is assigned based on chart fields</a:t>
            </a:r>
            <a:endParaRPr lang="en-US" altLang="en-US" sz="2000" dirty="0" smtClean="0"/>
          </a:p>
        </p:txBody>
      </p:sp>
      <p:pic>
        <p:nvPicPr>
          <p:cNvPr id="58372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Workflow – Know Your Chart Fields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Hierarchy of chart fields for workflow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Project ID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Initiative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Fund ID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Operating Unit/Department ID combination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Choose carefully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Don’t ask for assignments to general use chart fields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Like Fund 10000 or the initiative DEPTMENT</a:t>
            </a:r>
          </a:p>
        </p:txBody>
      </p:sp>
      <p:pic>
        <p:nvPicPr>
          <p:cNvPr id="60420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CC00"/>
                </a:solidFill>
              </a:rPr>
              <a:t>USF System Operating Budget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835" y="1602249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3600" b="1" dirty="0" smtClean="0">
              <a:solidFill>
                <a:srgbClr val="FF66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</p:txBody>
      </p:sp>
      <p:pic>
        <p:nvPicPr>
          <p:cNvPr id="3076" name="Picture 5" descr="top_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8632"/>
            <a:ext cx="9144000" cy="6640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1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Purchasing Workflow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Choose the correct role for assignment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Accountable Officer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Accountable Officer Designee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Requisition Approver (needs USF_PO_REQAPPR security)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Requisition Manager (needs USF_PO_REQAPPR security)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12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How to submit the request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Email Excel spreadsheet to FAST Security (find in Outlook) </a:t>
            </a:r>
          </a:p>
        </p:txBody>
      </p:sp>
      <p:pic>
        <p:nvPicPr>
          <p:cNvPr id="62468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Travel Workflow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Anyone who participates in the travel process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Needs FAST access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Needs travel module workflow role assignment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dirty="0" smtClean="0"/>
              <a:t>How to submit the request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Travel workflow is requested on page 3 of the FAST Access form 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Email the form to FAST Security (In Outlook)</a:t>
            </a:r>
          </a:p>
        </p:txBody>
      </p:sp>
      <p:pic>
        <p:nvPicPr>
          <p:cNvPr id="64516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Accountable Officers - Accountability?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Accountable officers are assigned to: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 specific project ID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 specific Initiative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 specific fund code (usually an auxiliary fund)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 specific combination of Operating Unit and Department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There can be </a:t>
            </a:r>
            <a:r>
              <a:rPr lang="en-US" altLang="en-US" sz="2800" u="sng" smtClean="0"/>
              <a:t>only one </a:t>
            </a:r>
            <a:r>
              <a:rPr lang="en-US" altLang="en-US" sz="2800" smtClean="0"/>
              <a:t>accountable officer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For a specific project, initiative, fund code, or combination of operating unit/department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But every project, initiative, fund code, or operating unit/department must have an accountable officer</a:t>
            </a:r>
          </a:p>
        </p:txBody>
      </p:sp>
      <p:pic>
        <p:nvPicPr>
          <p:cNvPr id="66564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What Does The AO Do 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Some of the primary fiduciary responsibilities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80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Ensure purchases are made from valid, authorized funds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Ensure that revenue is received and deposited timely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Ensure that staff have the appropriate training necessary to create transactions in FAST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Account for all USF equipment and assets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Identify any fraudulent activity; notify authorities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Review and approve system security requests and workflow requests</a:t>
            </a:r>
          </a:p>
        </p:txBody>
      </p:sp>
      <p:pic>
        <p:nvPicPr>
          <p:cNvPr id="68612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Online Business Processes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800" smtClean="0"/>
              <a:t>Our on-line guide to business process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The address is </a:t>
            </a:r>
            <a:r>
              <a:rPr lang="en-US" altLang="en-US" sz="2000" smtClean="0">
                <a:hlinkClick r:id="rId4"/>
              </a:rPr>
              <a:t>www.usf.edu/businessprocesses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Allows for keyword search or category search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You may pose questions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smtClean="0"/>
              <a:t>Look for information on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Accounting practices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HR-payroll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Purchasing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Research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The USF Foundation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1600" smtClean="0"/>
              <a:t>And many other subject areas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1600" smtClean="0"/>
          </a:p>
        </p:txBody>
      </p:sp>
      <p:pic>
        <p:nvPicPr>
          <p:cNvPr id="70660" name="Picture 4" descr="top_ban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Resources in University Controller’s Office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en-US" altLang="en-US" sz="2800" dirty="0" smtClean="0"/>
              <a:t>University Controller’s Office (UCO)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en-US" altLang="en-US" sz="2000" dirty="0" smtClean="0"/>
              <a:t>The address is </a:t>
            </a:r>
            <a:r>
              <a:rPr lang="en-US" altLang="en-US" sz="2000" dirty="0" smtClean="0">
                <a:hlinkClick r:id="rId4"/>
              </a:rPr>
              <a:t>http://www.usf.edu/business-finance/controller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endParaRPr lang="en-US" altLang="en-US" sz="2000" dirty="0" smtClean="0"/>
          </a:p>
          <a:p>
            <a:pPr lvl="2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en-US" altLang="en-US" sz="1600" dirty="0" smtClean="0"/>
              <a:t>Accounts Payable, Accounting Services, Asset Management, Payroll , Purchasing, Student Financial Services, Tax Advisory Services, Training  and Travel</a:t>
            </a:r>
          </a:p>
          <a:p>
            <a:pPr marL="914400" lvl="2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  <a:defRPr/>
            </a:pPr>
            <a:r>
              <a:rPr lang="en-US" altLang="en-US" sz="2000" dirty="0" smtClean="0"/>
              <a:t>A great glossary of research related activities and acronyms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600" dirty="0" smtClean="0">
                <a:hlinkClick r:id="rId5"/>
              </a:rPr>
              <a:t>http://www3.research.usf.edu/dsr/desk-manual/glossary.asp#F</a:t>
            </a:r>
            <a:endParaRPr lang="en-US" altLang="en-US" sz="1600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 smtClean="0"/>
          </a:p>
        </p:txBody>
      </p:sp>
      <p:pic>
        <p:nvPicPr>
          <p:cNvPr id="72708" name="Picture 4" descr="top_bann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Help Is Available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4"/>
              </a:rPr>
              <a:t>aphelp@usf.edu</a:t>
            </a:r>
            <a:r>
              <a:rPr lang="en-US" altLang="en-US" sz="2200" dirty="0"/>
              <a:t>	</a:t>
            </a:r>
            <a:r>
              <a:rPr lang="en-US" altLang="en-US" sz="2200" dirty="0" smtClean="0"/>
              <a:t>		accounts payable help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5"/>
              </a:rPr>
              <a:t>Asset-help@usf.edu</a:t>
            </a:r>
            <a:r>
              <a:rPr lang="en-US" altLang="en-US" sz="2200" dirty="0"/>
              <a:t>	</a:t>
            </a:r>
            <a:r>
              <a:rPr lang="en-US" altLang="en-US" sz="2200" dirty="0" smtClean="0"/>
              <a:t>	asset management help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6"/>
              </a:rPr>
              <a:t>billingarhelp@usf.edu</a:t>
            </a:r>
            <a:r>
              <a:rPr lang="en-US" altLang="en-US" sz="2200" dirty="0"/>
              <a:t>	</a:t>
            </a:r>
            <a:r>
              <a:rPr lang="en-US" altLang="en-US" sz="2200" dirty="0" smtClean="0"/>
              <a:t>	billing and AR help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7"/>
              </a:rPr>
              <a:t>cashiers@usf.edu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			cash office help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8"/>
              </a:rPr>
              <a:t>Electronic-media-disposal@usf.edu</a:t>
            </a:r>
            <a:r>
              <a:rPr lang="en-US" altLang="en-US" sz="2200" dirty="0" smtClean="0"/>
              <a:t>	electronic media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9"/>
              </a:rPr>
              <a:t>financemart@usf.edu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		finance mart questions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10"/>
              </a:rPr>
              <a:t>payrollhelpdesk@usf.edu</a:t>
            </a:r>
            <a:r>
              <a:rPr lang="en-US" altLang="en-US" sz="2200" dirty="0"/>
              <a:t>	</a:t>
            </a:r>
            <a:r>
              <a:rPr lang="en-US" altLang="en-US" sz="2200" dirty="0" smtClean="0"/>
              <a:t>	payroll questions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11"/>
              </a:rPr>
              <a:t>pcard@usf.edu</a:t>
            </a:r>
            <a:r>
              <a:rPr lang="en-US" altLang="en-US" sz="2200" dirty="0" smtClean="0"/>
              <a:t>			</a:t>
            </a:r>
            <a:r>
              <a:rPr lang="en-US" altLang="en-US" sz="2200" dirty="0" err="1" smtClean="0"/>
              <a:t>Pcard</a:t>
            </a:r>
            <a:r>
              <a:rPr lang="en-US" altLang="en-US" sz="2200" dirty="0" smtClean="0"/>
              <a:t> questions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12"/>
              </a:rPr>
              <a:t>travelhelp@usf.edu</a:t>
            </a:r>
            <a:r>
              <a:rPr lang="en-US" altLang="en-US" sz="2200" dirty="0" smtClean="0"/>
              <a:t>		travel questions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200" dirty="0" smtClean="0">
                <a:hlinkClick r:id="rId13"/>
              </a:rPr>
              <a:t>usfpurchasing@usf.edu</a:t>
            </a:r>
            <a:r>
              <a:rPr lang="en-US" altLang="en-US" sz="2200" dirty="0" smtClean="0"/>
              <a:t>		purchasing help</a:t>
            </a:r>
          </a:p>
        </p:txBody>
      </p:sp>
      <p:pic>
        <p:nvPicPr>
          <p:cNvPr id="74756" name="Picture 4" descr="top_bann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More Resources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400" dirty="0" smtClean="0"/>
              <a:t>Join the FAST list </a:t>
            </a:r>
            <a:r>
              <a:rPr lang="en-US" altLang="en-US" sz="2400" dirty="0" err="1" smtClean="0"/>
              <a:t>serv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Visit </a:t>
            </a:r>
            <a:r>
              <a:rPr lang="en-US" sz="2000" u="sng" dirty="0">
                <a:hlinkClick r:id="rId4"/>
              </a:rPr>
              <a:t>http://listserv.usf.edu/scripts/wa.exe?A0=FAST-LIST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to </a:t>
            </a:r>
            <a:r>
              <a:rPr lang="en-US" altLang="en-US" sz="2000" dirty="0" smtClean="0"/>
              <a:t>subscribe; click </a:t>
            </a:r>
            <a:r>
              <a:rPr lang="en-US" altLang="en-US" sz="2000" smtClean="0"/>
              <a:t>Get Password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400" dirty="0" smtClean="0"/>
              <a:t>Join the Travel list </a:t>
            </a:r>
            <a:r>
              <a:rPr lang="en-US" altLang="en-US" sz="2400" dirty="0" err="1" smtClean="0"/>
              <a:t>serv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Look on the travel home page to subscribe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1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400" dirty="0" smtClean="0"/>
              <a:t>Join the Payroll list </a:t>
            </a:r>
            <a:r>
              <a:rPr lang="en-US" altLang="en-US" sz="2400" dirty="0" err="1" smtClean="0"/>
              <a:t>serv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000" dirty="0" smtClean="0"/>
              <a:t>Look on the Payroll Overview page to subscribe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1800" dirty="0" smtClean="0"/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altLang="en-US" sz="2400" dirty="0" smtClean="0"/>
              <a:t>Join the Purchasing list </a:t>
            </a:r>
            <a:r>
              <a:rPr lang="en-US" altLang="en-US" sz="2400" dirty="0" err="1" smtClean="0"/>
              <a:t>serv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endParaRPr lang="en-US" altLang="en-US" sz="2000" dirty="0" smtClean="0"/>
          </a:p>
        </p:txBody>
      </p:sp>
      <p:pic>
        <p:nvPicPr>
          <p:cNvPr id="78852" name="Picture 4" descr="top_bann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Enough Already!  On With The Show!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z="2400" smtClean="0"/>
          </a:p>
          <a:p>
            <a:pPr algn="ctr"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80900" name="Picture 4" descr="PE0183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124200"/>
            <a:ext cx="2744788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1" name="Picture 5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USF Governance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The USF System operates within the </a:t>
            </a:r>
            <a:r>
              <a:rPr lang="en-US" altLang="en-US" sz="2000" dirty="0" smtClean="0">
                <a:hlinkClick r:id="rId4" action="ppaction://hlinkfile"/>
              </a:rPr>
              <a:t>USF Board of Trustees</a:t>
            </a:r>
            <a:r>
              <a:rPr lang="en-US" altLang="en-US" sz="2000" dirty="0" smtClean="0"/>
              <a:t> governance structure</a:t>
            </a:r>
          </a:p>
          <a:p>
            <a:pPr eaLnBrk="1" hangingPunct="1">
              <a:buFontTx/>
              <a:buNone/>
            </a:pPr>
            <a:endParaRPr lang="en-US" altLang="en-US" sz="2000" dirty="0" smtClean="0"/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The USF BOT appoints the </a:t>
            </a:r>
            <a:r>
              <a:rPr lang="en-US" altLang="en-US" sz="2000" dirty="0" smtClean="0">
                <a:hlinkClick r:id="rId5" action="ppaction://hlinkfile"/>
              </a:rPr>
              <a:t>USF System President</a:t>
            </a:r>
            <a:r>
              <a:rPr lang="en-US" altLang="en-US" sz="2000" dirty="0" smtClean="0"/>
              <a:t>, who in turn appoints the Regional Chancellors of the member </a:t>
            </a:r>
            <a:r>
              <a:rPr lang="en-US" altLang="en-US" sz="2000" dirty="0" smtClean="0">
                <a:hlinkClick r:id="rId6" action="ppaction://hlinkfile"/>
              </a:rPr>
              <a:t>institutions</a:t>
            </a:r>
            <a:endParaRPr lang="en-US" altLang="en-US" sz="2000" dirty="0" smtClean="0"/>
          </a:p>
          <a:p>
            <a:pPr eaLnBrk="1" hangingPunct="1">
              <a:buFontTx/>
              <a:buNone/>
            </a:pPr>
            <a:endParaRPr lang="en-US" altLang="en-US" sz="2000" dirty="0" smtClean="0"/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USF has many governance organizations that advise the President on matters of interest including the Administrative Advisory Council, the Faculty Senate, and the Staff Senate</a:t>
            </a:r>
          </a:p>
        </p:txBody>
      </p:sp>
      <p:pic>
        <p:nvPicPr>
          <p:cNvPr id="11268" name="Picture 4" descr="top_bann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Code of Conduct for Financial Functions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Supporting the constitution and laws of the State of Florida there is a USF Code of Conduct for Financial Functions. Find the document on the UCO web site under About UCO/Training and Resources/Business Training and also on the USF Business Processes web site.</a:t>
            </a:r>
          </a:p>
          <a:p>
            <a:pPr marL="0" indent="0" eaLnBrk="1" hangingPunct="1">
              <a:buNone/>
            </a:pPr>
            <a:endParaRPr lang="en-US" altLang="en-US" sz="2000" dirty="0" smtClean="0"/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There is also a separate statement of Fund Accountability and Signature Authorization supported by a Code of Ethics for the USF Foundation. </a:t>
            </a:r>
          </a:p>
        </p:txBody>
      </p:sp>
      <p:pic>
        <p:nvPicPr>
          <p:cNvPr id="9220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02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How is USF Similar to the Private World?</a:t>
            </a:r>
            <a:br>
              <a:rPr lang="en-US" sz="3200" b="1" dirty="0" smtClean="0">
                <a:solidFill>
                  <a:srgbClr val="FFCC00"/>
                </a:solidFill>
              </a:rPr>
            </a:br>
            <a:endParaRPr lang="en-US" sz="3200" b="1" dirty="0" smtClean="0">
              <a:solidFill>
                <a:srgbClr val="FFCC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800" smtClean="0"/>
              <a:t>Similarities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Need to control expenditures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Need to be concerned about cash balances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Need to adhere to accounting principles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Are held accountable for our operations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smtClean="0"/>
              <a:t>Are audited</a:t>
            </a:r>
          </a:p>
          <a:p>
            <a:pPr lvl="1" eaLnBrk="1" hangingPunct="1">
              <a:buFontTx/>
              <a:buNone/>
            </a:pPr>
            <a:endParaRPr lang="en-US" altLang="en-US" sz="2400" smtClean="0"/>
          </a:p>
          <a:p>
            <a:pPr eaLnBrk="1" hangingPunct="1">
              <a:buFontTx/>
              <a:buNone/>
            </a:pPr>
            <a:endParaRPr lang="en-US" altLang="en-US" sz="3600" smtClean="0"/>
          </a:p>
        </p:txBody>
      </p:sp>
      <p:pic>
        <p:nvPicPr>
          <p:cNvPr id="13316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How is USF Different From Private Business?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dirty="0" smtClean="0"/>
              <a:t>Private Business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Emphasis on profit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Company relies on sales and investments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Responsible to shareholders</a:t>
            </a:r>
          </a:p>
          <a:p>
            <a:pPr lvl="1" eaLnBrk="1" hangingPunct="1">
              <a:buFontTx/>
              <a:buBlip>
                <a:blip r:embed="rId3"/>
              </a:buBlip>
            </a:pPr>
            <a:endParaRPr lang="en-US" altLang="en-US" sz="2000" dirty="0"/>
          </a:p>
          <a:p>
            <a:pPr lvl="1" eaLnBrk="1" hangingPunct="1">
              <a:buFontTx/>
              <a:buBlip>
                <a:blip r:embed="rId3"/>
              </a:buBlip>
            </a:pPr>
            <a:endParaRPr lang="en-US" altLang="en-US" sz="2000" dirty="0" smtClean="0"/>
          </a:p>
          <a:p>
            <a:pPr lvl="1" eaLnBrk="1" hangingPunct="1">
              <a:buFontTx/>
              <a:buBlip>
                <a:blip r:embed="rId3"/>
              </a:buBlip>
            </a:pPr>
            <a:endParaRPr lang="en-US" altLang="en-US" sz="2000" dirty="0"/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Company may have subsidiaries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		</a:t>
            </a:r>
          </a:p>
          <a:p>
            <a:pPr eaLnBrk="1" hangingPunct="1">
              <a:buFontTx/>
              <a:buNone/>
            </a:pPr>
            <a:endParaRPr lang="en-US" altLang="en-US" sz="3600" dirty="0" smtClean="0"/>
          </a:p>
        </p:txBody>
      </p:sp>
      <p:sp>
        <p:nvSpPr>
          <p:cNvPr id="15364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dirty="0" smtClean="0"/>
              <a:t>USF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Emphasis on accountability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USF relies on a variety of external funding sources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Responsible to multiple organizations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Board of Trustees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State of Florida</a:t>
            </a:r>
          </a:p>
          <a:p>
            <a:pPr lvl="2" eaLnBrk="1" hangingPunct="1">
              <a:buFontTx/>
              <a:buBlip>
                <a:blip r:embed="rId3"/>
              </a:buBlip>
            </a:pPr>
            <a:r>
              <a:rPr lang="en-US" altLang="en-US" sz="1600" dirty="0" smtClean="0"/>
              <a:t>Research sponsors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DSO, component units, auxiliaries, sponsored research</a:t>
            </a:r>
          </a:p>
          <a:p>
            <a:endParaRPr lang="en-US" altLang="en-US" dirty="0" smtClean="0"/>
          </a:p>
        </p:txBody>
      </p:sp>
      <p:pic>
        <p:nvPicPr>
          <p:cNvPr id="15365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CC00"/>
                </a:solidFill>
              </a:rPr>
              <a:t>DSOs and Component Units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DSO  -  Direct Support Organizations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Separate not-for-profit corporations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Provide supplemental resources from private gifts and bequests and valuable educational support services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en-US" altLang="en-US" sz="2400" dirty="0" smtClean="0"/>
              <a:t>Component Units (CU)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sz="2000" dirty="0" smtClean="0"/>
              <a:t>Any organization for which the nature and significance of their relationship to USF System is such that exclusion would cause the USF System financial statement to be misleading or incomplete	</a:t>
            </a:r>
          </a:p>
          <a:p>
            <a:pPr eaLnBrk="1" hangingPunct="1">
              <a:buFontTx/>
              <a:buNone/>
            </a:pPr>
            <a:endParaRPr lang="en-US" altLang="en-US" sz="3600" dirty="0" smtClean="0"/>
          </a:p>
        </p:txBody>
      </p:sp>
      <p:pic>
        <p:nvPicPr>
          <p:cNvPr id="17412" name="Picture 4" descr="top_ban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CC00"/>
                </a:solidFill>
              </a:rPr>
              <a:t>DSOs and Component Units</a:t>
            </a:r>
            <a:endParaRPr lang="en-US" sz="3200" b="1" dirty="0" smtClean="0">
              <a:solidFill>
                <a:srgbClr val="FFCC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4114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mtClean="0"/>
              <a:t>		</a:t>
            </a:r>
          </a:p>
          <a:p>
            <a:pPr eaLnBrk="1" hangingPunct="1">
              <a:buFontTx/>
              <a:buNone/>
            </a:pPr>
            <a:endParaRPr lang="en-US" altLang="en-US" sz="3600" smtClean="0"/>
          </a:p>
        </p:txBody>
      </p:sp>
      <p:pic>
        <p:nvPicPr>
          <p:cNvPr id="19460" name="Picture 4" descr="top_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2933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800600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1794</Words>
  <Application>Microsoft Office PowerPoint</Application>
  <PresentationFormat>On-screen Show (4:3)</PresentationFormat>
  <Paragraphs>353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Arial</vt:lpstr>
      <vt:lpstr>Default Design</vt:lpstr>
      <vt:lpstr>Welcome To the USF Financial System</vt:lpstr>
      <vt:lpstr>USF System Overview</vt:lpstr>
      <vt:lpstr>USF System Operating Budget</vt:lpstr>
      <vt:lpstr>USF Governance</vt:lpstr>
      <vt:lpstr>Code of Conduct for Financial Functions</vt:lpstr>
      <vt:lpstr>How is USF Similar to the Private World? </vt:lpstr>
      <vt:lpstr>How is USF Different From Private Business?</vt:lpstr>
      <vt:lpstr>DSOs and Component Units</vt:lpstr>
      <vt:lpstr>DSOs and Component Units</vt:lpstr>
      <vt:lpstr>DSOs and Component Units</vt:lpstr>
      <vt:lpstr>DSOs and Component Units</vt:lpstr>
      <vt:lpstr>DSOs and Component Units</vt:lpstr>
      <vt:lpstr>Public Purpose Funds</vt:lpstr>
      <vt:lpstr>Special Purpose Funds</vt:lpstr>
      <vt:lpstr>Not USF Money</vt:lpstr>
      <vt:lpstr>Other Funding Sources</vt:lpstr>
      <vt:lpstr>Resource Management and Analysis</vt:lpstr>
      <vt:lpstr>Resource Management and Analysis</vt:lpstr>
      <vt:lpstr>How We Use the Budget Module</vt:lpstr>
      <vt:lpstr>RSA – Your Available Budget</vt:lpstr>
      <vt:lpstr>Commitment Control and Revenue</vt:lpstr>
      <vt:lpstr>Primary Data Systems</vt:lpstr>
      <vt:lpstr>Subsidiary Systems</vt:lpstr>
      <vt:lpstr>The Data Flow</vt:lpstr>
      <vt:lpstr>Systems Require Security Roles</vt:lpstr>
      <vt:lpstr>FAST Security is Role Based</vt:lpstr>
      <vt:lpstr>More Security Details</vt:lpstr>
      <vt:lpstr>Workflow</vt:lpstr>
      <vt:lpstr>Workflow – Know Your Chart Fields</vt:lpstr>
      <vt:lpstr>Purchasing Workflow</vt:lpstr>
      <vt:lpstr>Travel Workflow</vt:lpstr>
      <vt:lpstr>Accountable Officers - Accountability?</vt:lpstr>
      <vt:lpstr>What Does The AO Do ?</vt:lpstr>
      <vt:lpstr>Online Business Processes</vt:lpstr>
      <vt:lpstr>Resources in University Controller’s Office</vt:lpstr>
      <vt:lpstr>Help Is Available</vt:lpstr>
      <vt:lpstr>More Resources</vt:lpstr>
      <vt:lpstr>Enough Already!  On With The Show!</vt:lpstr>
    </vt:vector>
  </TitlesOfParts>
  <Company>USF-IT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Making Cents of Accounting</dc:title>
  <dc:creator>uco</dc:creator>
  <cp:lastModifiedBy>Devore, Mark</cp:lastModifiedBy>
  <cp:revision>385</cp:revision>
  <dcterms:created xsi:type="dcterms:W3CDTF">2008-01-17T12:49:05Z</dcterms:created>
  <dcterms:modified xsi:type="dcterms:W3CDTF">2019-04-26T12:15:33Z</dcterms:modified>
</cp:coreProperties>
</file>