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12192000" cy="6858000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CB9C"/>
    <a:srgbClr val="EFE8CE"/>
    <a:srgbClr val="0D6C4E"/>
    <a:srgbClr val="A0CE5F"/>
    <a:srgbClr val="DCD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34163-1C69-4792-9E12-4282B566B75D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38435"/>
            <a:ext cx="5608320" cy="36320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317"/>
            <a:ext cx="3037840" cy="463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317"/>
            <a:ext cx="3037840" cy="463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5A36D-7330-433B-AB5E-8AE7542C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4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3475-E977-4D9F-ABF3-A7DB721E0114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5BC2-F470-4785-BDF6-6BA40AC34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9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3475-E977-4D9F-ABF3-A7DB721E0114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5BC2-F470-4785-BDF6-6BA40AC34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9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3475-E977-4D9F-ABF3-A7DB721E0114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5BC2-F470-4785-BDF6-6BA40AC34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8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3475-E977-4D9F-ABF3-A7DB721E0114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5BC2-F470-4785-BDF6-6BA40AC34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1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3475-E977-4D9F-ABF3-A7DB721E0114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5BC2-F470-4785-BDF6-6BA40AC34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0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3475-E977-4D9F-ABF3-A7DB721E0114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5BC2-F470-4785-BDF6-6BA40AC34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8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3475-E977-4D9F-ABF3-A7DB721E0114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5BC2-F470-4785-BDF6-6BA40AC34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3475-E977-4D9F-ABF3-A7DB721E0114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5BC2-F470-4785-BDF6-6BA40AC34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6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3475-E977-4D9F-ABF3-A7DB721E0114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5BC2-F470-4785-BDF6-6BA40AC34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4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3475-E977-4D9F-ABF3-A7DB721E0114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5BC2-F470-4785-BDF6-6BA40AC34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7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3475-E977-4D9F-ABF3-A7DB721E0114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5BC2-F470-4785-BDF6-6BA40AC34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C3475-E977-4D9F-ABF3-A7DB721E0114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C5BC2-F470-4785-BDF6-6BA40AC34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2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usf.edu/business-finance/controller/documents/travelmanual.do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936EA7-3FB8-4475-9393-A73E6FB6D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73" y="98516"/>
            <a:ext cx="11178048" cy="1103413"/>
          </a:xfrm>
          <a:prstGeom prst="rect">
            <a:avLst/>
          </a:prstGeom>
        </p:spPr>
      </p:pic>
      <p:pic>
        <p:nvPicPr>
          <p:cNvPr id="3" name="Picture 2" descr="A large city&#10;&#10;Description automatically generated">
            <a:extLst>
              <a:ext uri="{FF2B5EF4-FFF2-40B4-BE49-F238E27FC236}">
                <a16:creationId xmlns:a16="http://schemas.microsoft.com/office/drawing/2014/main" id="{60333CE8-A8CB-4AA0-A9C8-01EA0756F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201929"/>
            <a:ext cx="12090400" cy="57343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E820E8-D76E-4F42-A486-32DA8B95B1B8}"/>
              </a:ext>
            </a:extLst>
          </p:cNvPr>
          <p:cNvSpPr txBox="1"/>
          <p:nvPr/>
        </p:nvSpPr>
        <p:spPr>
          <a:xfrm>
            <a:off x="575259" y="1201929"/>
            <a:ext cx="329134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venir Next LT Pro"/>
              </a:rPr>
              <a:t>Archivum</a:t>
            </a:r>
            <a:r>
              <a:rPr lang="en-US" sz="1600" dirty="0">
                <a:latin typeface="Avenir Next LT Pro"/>
              </a:rPr>
              <a:t> Travel Request (TR) approval prior to travel.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/>
              </a:rPr>
              <a:t>Travel over 30 consecutive business days requires signed/documented preapproval from the President prior to TR.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/>
              </a:rPr>
              <a:t>Airfare comps at the time of booking are required based on fare thresholds and/or personal elements.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/>
              </a:rPr>
              <a:t>Reimbursement of a Flat </a:t>
            </a:r>
            <a:r>
              <a:rPr lang="en-US" sz="1600">
                <a:latin typeface="Avenir Next LT Pro"/>
              </a:rPr>
              <a:t>Amount should </a:t>
            </a:r>
            <a:r>
              <a:rPr lang="en-US" sz="1600" dirty="0">
                <a:latin typeface="Avenir Next LT Pro"/>
              </a:rPr>
              <a:t>be agreed to by the traveler/dept head in writing at the time of TR prior to Travel. </a:t>
            </a:r>
            <a:r>
              <a:rPr lang="en-US" sz="1600" dirty="0" err="1">
                <a:latin typeface="Avenir Next LT Pro"/>
              </a:rPr>
              <a:t>Pg</a:t>
            </a:r>
            <a:r>
              <a:rPr lang="en-US" sz="1600" dirty="0">
                <a:latin typeface="Avenir Next LT Pro"/>
              </a:rPr>
              <a:t> 14 Travel Manual (TM)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83222D-FA38-4516-8718-C7E7D89368DE}"/>
              </a:ext>
            </a:extLst>
          </p:cNvPr>
          <p:cNvSpPr txBox="1"/>
          <p:nvPr/>
        </p:nvSpPr>
        <p:spPr>
          <a:xfrm>
            <a:off x="4366280" y="1201929"/>
            <a:ext cx="35204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/>
              </a:rPr>
              <a:t>Submit receipts to Travel Coordinator.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/>
              </a:rPr>
              <a:t>Complete Expense Report (ER) in </a:t>
            </a:r>
            <a:r>
              <a:rPr lang="en-US" sz="1600" dirty="0" err="1">
                <a:latin typeface="Avenir Next LT Pro" panose="020B0504020202020204"/>
              </a:rPr>
              <a:t>Archivum</a:t>
            </a:r>
            <a:r>
              <a:rPr lang="en-US" sz="1600" dirty="0">
                <a:latin typeface="Avenir Next LT Pro" panose="020B0504020202020204"/>
              </a:rPr>
              <a:t> within 30 days of travel end date. </a:t>
            </a:r>
            <a:r>
              <a:rPr lang="en-US" sz="1600" dirty="0" err="1">
                <a:latin typeface="Avenir Next LT Pro" panose="020B0504020202020204"/>
              </a:rPr>
              <a:t>Pg</a:t>
            </a:r>
            <a:r>
              <a:rPr lang="en-US" sz="1600" dirty="0">
                <a:latin typeface="Avenir Next LT Pro" panose="020B0504020202020204"/>
              </a:rPr>
              <a:t> 10 TM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/>
              </a:rPr>
              <a:t>ER’s not fully approved in departmental workflow: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/>
              </a:rPr>
              <a:t>over 60 days from the travel end date require a signed timeliness approval document by the dean or director. Pg 10 TM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/>
              </a:rPr>
              <a:t>over six (6) months from the last date of travel require signed approval by appropriate vice president. Pg 10 TM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venir Next LT Pro" panose="020B0504020202020204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E4C7A9-F92A-442A-8FE4-E36A3A4BE268}"/>
              </a:ext>
            </a:extLst>
          </p:cNvPr>
          <p:cNvSpPr txBox="1"/>
          <p:nvPr/>
        </p:nvSpPr>
        <p:spPr>
          <a:xfrm>
            <a:off x="8530044" y="1206758"/>
            <a:ext cx="335715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venir Next LT Pro" panose="020B0504020202020204"/>
              </a:rPr>
              <a:t>PCard</a:t>
            </a:r>
            <a:r>
              <a:rPr lang="en-US" sz="1600" dirty="0">
                <a:latin typeface="Avenir Next LT Pro" panose="020B0504020202020204"/>
              </a:rPr>
              <a:t>: Tax free in the state of Florida.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/>
              </a:rPr>
              <a:t>Tips can not exceed 18%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/>
              </a:rPr>
              <a:t>Mileage rate: $0.445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 pitchFamily="34" charset="0"/>
              </a:rPr>
              <a:t>Personal vehicle mileage claims only in excess of regular commute to official USF headquarters.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Avenir Next LT Pro" panose="020B0504020202020204"/>
              </a:rPr>
              <a:t>Mileage-only ER’s may be submitted quarterly.</a:t>
            </a:r>
            <a:endParaRPr lang="en-US" sz="1600" dirty="0">
              <a:latin typeface="Avenir Next LT Pro" panose="020B05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/>
              </a:rPr>
              <a:t>Airport parking: Economy/Long-term parking only.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C60596-069F-4C12-998E-135B1918F2CF}"/>
              </a:ext>
            </a:extLst>
          </p:cNvPr>
          <p:cNvSpPr txBox="1"/>
          <p:nvPr/>
        </p:nvSpPr>
        <p:spPr>
          <a:xfrm>
            <a:off x="8530045" y="5699342"/>
            <a:ext cx="3031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linkClick r:id="rId4"/>
              </a:rPr>
              <a:t>Travel Manual</a:t>
            </a:r>
            <a:endParaRPr lang="en-US" sz="32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07DFA8-1BFA-444E-80EB-4B6A69AE66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4" y="93687"/>
            <a:ext cx="11180952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47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actory, building, water, photo&#10;&#10;Description automatically generated">
            <a:extLst>
              <a:ext uri="{FF2B5EF4-FFF2-40B4-BE49-F238E27FC236}">
                <a16:creationId xmlns:a16="http://schemas.microsoft.com/office/drawing/2014/main" id="{B587CE9D-D468-4F5B-96E1-16D7977C6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50EA4C-2377-433B-B070-46BBC18E4873}"/>
              </a:ext>
            </a:extLst>
          </p:cNvPr>
          <p:cNvSpPr txBox="1"/>
          <p:nvPr/>
        </p:nvSpPr>
        <p:spPr>
          <a:xfrm>
            <a:off x="736600" y="5310213"/>
            <a:ext cx="30434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u="sng" dirty="0">
                <a:latin typeface="Avenir Next LT Pro" panose="020B0504020202020204"/>
              </a:rPr>
              <a:t>Unallowable Airfare Expenses</a:t>
            </a:r>
            <a:endParaRPr lang="en-US" sz="1500" dirty="0">
              <a:latin typeface="Avenir Next LT Pro" panose="020B05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venir Next LT Pro" panose="020B0504020202020204"/>
              </a:rPr>
              <a:t>Personal expenses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venir Next LT Pro" panose="020B0504020202020204"/>
              </a:rPr>
              <a:t>First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venir Next LT Pro" panose="020B0504020202020204"/>
              </a:rPr>
              <a:t>Travel Insurance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61F55F-EE2D-4BE2-A0B8-8DC2D114DF37}"/>
              </a:ext>
            </a:extLst>
          </p:cNvPr>
          <p:cNvSpPr txBox="1"/>
          <p:nvPr/>
        </p:nvSpPr>
        <p:spPr>
          <a:xfrm>
            <a:off x="4783758" y="5310213"/>
            <a:ext cx="34446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>
                <a:latin typeface="Avenir Next LT Pro" panose="020B0504020202020204"/>
              </a:rPr>
              <a:t>Unallowable Rental Car Expenses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venir Next LT Pro" panose="020B0504020202020204"/>
              </a:rPr>
              <a:t>Luxury/Premium class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venir Next LT Pro" panose="020B0504020202020204"/>
              </a:rPr>
              <a:t>Fuel Service Option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venir Next LT Pro" panose="020B0504020202020204"/>
              </a:rPr>
              <a:t>Accident Insurance (unless associated with Foreign Travel)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venir Next LT Pro" panose="020B0504020202020204"/>
              </a:rPr>
              <a:t>Roadside Assistance Plan</a:t>
            </a:r>
            <a:endParaRPr lang="en-US" sz="1500" b="1" u="sng" dirty="0">
              <a:latin typeface="Avenir Next LT Pro" panose="020B05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20569C-DC0F-40F5-962A-FA1D4389A97C}"/>
              </a:ext>
            </a:extLst>
          </p:cNvPr>
          <p:cNvSpPr txBox="1"/>
          <p:nvPr/>
        </p:nvSpPr>
        <p:spPr>
          <a:xfrm>
            <a:off x="9013785" y="5310213"/>
            <a:ext cx="310201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>
                <a:latin typeface="Avenir Next LT Pro" panose="020B0504020202020204"/>
              </a:rPr>
              <a:t>Unallowable Lodging Expenses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venir Next LT Pro" panose="020B0504020202020204"/>
              </a:rPr>
              <a:t>Lodging w/in 50 miles of campus HQ.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venir Next LT Pro" panose="020B0504020202020204"/>
              </a:rPr>
              <a:t>Room Service, Laundry, Early/Late Check-in/out fees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3E4162-7A0F-471E-9E47-816210304DEF}"/>
              </a:ext>
            </a:extLst>
          </p:cNvPr>
          <p:cNvSpPr txBox="1"/>
          <p:nvPr/>
        </p:nvSpPr>
        <p:spPr>
          <a:xfrm>
            <a:off x="736600" y="58847"/>
            <a:ext cx="33953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</a:rPr>
              <a:t>Include Airfare comps </a:t>
            </a:r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</a:rPr>
              <a:t>at the time of booking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</a:rPr>
              <a:t> for Airfare exceeding: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</a:rPr>
              <a:t>$750 for North America (including Puerto Rico and US Virgin Islands.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</a:rPr>
              <a:t>International flights $1,500 (excluding Canada &amp; Mexico)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</a:rPr>
              <a:t>Airfare comps at the time of booking with personal element.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</a:rPr>
              <a:t>Maximum reimbursement of 2 checked bags.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</a:rPr>
              <a:t>*Economy/Coach allowable.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</a:rPr>
              <a:t>*Business class allowed with 1 flight segment lasting 8 hours. *See Airline Class Guide.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</a:rPr>
              <a:t>Include cancellation/change approval document for related charges.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</a:rPr>
              <a:t>Pg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</a:rPr>
              <a:t> 17 TM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</a:rPr>
              <a:t>Provide itemized receipt.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8ECD59-7B51-4207-9E99-190F75AB5F6B}"/>
              </a:ext>
            </a:extLst>
          </p:cNvPr>
          <p:cNvSpPr txBox="1"/>
          <p:nvPr/>
        </p:nvSpPr>
        <p:spPr>
          <a:xfrm>
            <a:off x="4868576" y="0"/>
            <a:ext cx="35696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venir Next LT Pro" panose="020B0504020202020204" pitchFamily="34" charset="0"/>
              </a:rPr>
              <a:t>Rental cars for official business are required to use the State of Florida contract with Avis Budget Group (ABG). Contract #’s: Avis: A113400 Budget: T417600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venir Next LT Pro" panose="020B0504020202020204" pitchFamily="34" charset="0"/>
              </a:rPr>
              <a:t>Outside the U.S. – use a reputable vendor.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venir Next LT Pro" panose="020B0504020202020204" pitchFamily="34" charset="0"/>
              </a:rPr>
              <a:t>Allowable rental class: Compact/Economy. Business justification selection required in </a:t>
            </a:r>
            <a:r>
              <a:rPr lang="en-US" sz="1500" dirty="0" err="1">
                <a:latin typeface="Avenir Next LT Pro" panose="020B0504020202020204" pitchFamily="34" charset="0"/>
              </a:rPr>
              <a:t>Archivum</a:t>
            </a:r>
            <a:r>
              <a:rPr lang="en-US" sz="1500" dirty="0">
                <a:latin typeface="Avenir Next LT Pro" panose="020B0504020202020204" pitchFamily="34" charset="0"/>
              </a:rPr>
              <a:t> for all other classes.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venir Next LT Pro" panose="020B0504020202020204" pitchFamily="34" charset="0"/>
              </a:rPr>
              <a:t>It is the Traveler’s responsibility to ensure contract terms are applied.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venir Next LT Pro" panose="020B0504020202020204" pitchFamily="34" charset="0"/>
              </a:rPr>
              <a:t>Insurance coverage included in state contract business rentals.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venir Next LT Pro" panose="020B0504020202020204" pitchFamily="34" charset="0"/>
              </a:rPr>
              <a:t>Avis Budget Roadside Assistance: 800-354-2847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venir Next LT Pro" panose="020B0504020202020204" pitchFamily="34" charset="0"/>
              </a:rPr>
              <a:t>In the event of an accident, business use renters should supply responding law enforcement with the ABG self insurance card located in the glovebox.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venir Next LT Pro" panose="020B0504020202020204" pitchFamily="34" charset="0"/>
              </a:rPr>
              <a:t>Provide itemized receipt.</a:t>
            </a:r>
          </a:p>
          <a:p>
            <a:endParaRPr lang="en-US" sz="1500" dirty="0">
              <a:latin typeface="Avenir Next LT Pro" panose="020B05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B9C09D-D56C-4AEF-90A0-F88DDDB4294F}"/>
              </a:ext>
            </a:extLst>
          </p:cNvPr>
          <p:cNvSpPr txBox="1"/>
          <p:nvPr/>
        </p:nvSpPr>
        <p:spPr>
          <a:xfrm>
            <a:off x="9089986" y="46073"/>
            <a:ext cx="294961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venir Next LT Pro" panose="020B0504020202020204" pitchFamily="34" charset="0"/>
              </a:rPr>
              <a:t>Exceeding Domestic lodging cost of $250/night incl. taxes and fees, requires business justification selection in </a:t>
            </a:r>
            <a:r>
              <a:rPr lang="en-US" sz="1500" dirty="0" err="1">
                <a:latin typeface="Avenir Next LT Pro" panose="020B0504020202020204" pitchFamily="34" charset="0"/>
              </a:rPr>
              <a:t>Archivum</a:t>
            </a:r>
            <a:r>
              <a:rPr lang="en-US" sz="1500" dirty="0">
                <a:latin typeface="Avenir Next LT Pro" panose="020B05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venir Next LT Pro" panose="020B0504020202020204" pitchFamily="34" charset="0"/>
              </a:rPr>
              <a:t>Must include itemized zero balance receipt.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venir Next LT Pro" panose="020B0504020202020204" pitchFamily="34" charset="0"/>
              </a:rPr>
              <a:t>Maximum allowable foreign lodging rates are determined by the U.S. Dept of State; exceeding requires business justification selection in </a:t>
            </a:r>
            <a:r>
              <a:rPr lang="en-US" sz="1500" dirty="0" err="1">
                <a:latin typeface="Avenir Next LT Pro" panose="020B0504020202020204" pitchFamily="34" charset="0"/>
              </a:rPr>
              <a:t>Archivum</a:t>
            </a:r>
            <a:r>
              <a:rPr lang="en-US" sz="1500" dirty="0">
                <a:latin typeface="Avenir Next LT Pro" panose="020B05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venir Next LT Pro" panose="020B0504020202020204" pitchFamily="34" charset="0"/>
              </a:rPr>
              <a:t>Flat per diem ($80) may be claimed in lieu of actual lodging &amp; meal allowance on both foreign/domestic travel.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venir Next LT Pro" panose="020B0504020202020204" pitchFamily="34" charset="0"/>
              </a:rPr>
              <a:t>Valet parking only allowable when no self parking is available.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43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574</Words>
  <Application>Microsoft Office PowerPoint</Application>
  <PresentationFormat>Widescreen</PresentationFormat>
  <Paragraphs>50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Avenir Next LT Pro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Lashley, Erin</dc:creator>
  <cp:lastModifiedBy>Sheraine Araujo</cp:lastModifiedBy>
  <cp:revision>82</cp:revision>
  <cp:lastPrinted>2020-05-19T16:10:53Z</cp:lastPrinted>
  <dcterms:created xsi:type="dcterms:W3CDTF">2020-05-18T20:09:27Z</dcterms:created>
  <dcterms:modified xsi:type="dcterms:W3CDTF">2022-07-25T12:46:27Z</dcterms:modified>
</cp:coreProperties>
</file>