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60" r:id="rId4"/>
    <p:sldId id="259" r:id="rId5"/>
    <p:sldId id="268" r:id="rId6"/>
    <p:sldId id="264" r:id="rId7"/>
    <p:sldId id="265" r:id="rId8"/>
    <p:sldId id="274" r:id="rId9"/>
    <p:sldId id="279" r:id="rId10"/>
    <p:sldId id="275" r:id="rId11"/>
    <p:sldId id="278" r:id="rId12"/>
    <p:sldId id="281" r:id="rId13"/>
    <p:sldId id="258" r:id="rId14"/>
    <p:sldId id="272" r:id="rId15"/>
    <p:sldId id="261" r:id="rId16"/>
    <p:sldId id="269" r:id="rId17"/>
    <p:sldId id="267" r:id="rId18"/>
    <p:sldId id="273" r:id="rId19"/>
    <p:sldId id="271" r:id="rId20"/>
    <p:sldId id="277" r:id="rId21"/>
    <p:sldId id="276" r:id="rId22"/>
    <p:sldId id="270" r:id="rId23"/>
    <p:sldId id="28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9" autoAdjust="0"/>
    <p:restoredTop sz="86418" autoAdjust="0"/>
  </p:normalViewPr>
  <p:slideViewPr>
    <p:cSldViewPr snapToGrid="0">
      <p:cViewPr varScale="1">
        <p:scale>
          <a:sx n="96" d="100"/>
          <a:sy n="96" d="100"/>
        </p:scale>
        <p:origin x="354" y="96"/>
      </p:cViewPr>
      <p:guideLst/>
    </p:cSldViewPr>
  </p:slideViewPr>
  <p:outlineViewPr>
    <p:cViewPr>
      <p:scale>
        <a:sx n="33" d="100"/>
        <a:sy n="33" d="100"/>
      </p:scale>
      <p:origin x="0" y="-2514"/>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drkri\Documents\assessment\Alumni%20&amp;%20Principal%20Surveys\Alumni%20Survey%20Report%202020-2024.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drkri\Documents\assessment\Alumni%20&amp;%20Principal%20Surveys\Principal%20Survey%20Report%202020-2024.xls"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oleObject" Target="file:///C:\Users\drkri\Documents\assessment\Advanced%20Programs%20Completer%20and%20Employer\Advanced%20Alumni%20Spring%202020-2024.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rgbClr val="002060"/>
                </a:solidFill>
                <a:latin typeface="Cambria" panose="02040503050406030204" pitchFamily="18" charset="0"/>
                <a:ea typeface="Cambria" panose="02040503050406030204" pitchFamily="18" charset="0"/>
                <a:cs typeface="+mn-cs"/>
              </a:defRPr>
            </a:pPr>
            <a:r>
              <a:rPr lang="en-US" sz="2000" b="1" dirty="0">
                <a:solidFill>
                  <a:srgbClr val="002060"/>
                </a:solidFill>
                <a:latin typeface="Cambria" panose="02040503050406030204" pitchFamily="18" charset="0"/>
                <a:ea typeface="Cambria" panose="02040503050406030204" pitchFamily="18" charset="0"/>
              </a:rPr>
              <a:t>Initial Teacher Preparation Programs</a:t>
            </a:r>
          </a:p>
          <a:p>
            <a:pPr>
              <a:defRPr sz="2000">
                <a:solidFill>
                  <a:srgbClr val="002060"/>
                </a:solidFill>
                <a:latin typeface="Cambria" panose="02040503050406030204" pitchFamily="18" charset="0"/>
                <a:ea typeface="Cambria" panose="02040503050406030204" pitchFamily="18" charset="0"/>
              </a:defRPr>
            </a:pPr>
            <a:r>
              <a:rPr lang="en-US" sz="2000" b="1" dirty="0">
                <a:solidFill>
                  <a:srgbClr val="002060"/>
                </a:solidFill>
                <a:latin typeface="Cambria" panose="02040503050406030204" pitchFamily="18" charset="0"/>
                <a:ea typeface="Cambria" panose="02040503050406030204" pitchFamily="18" charset="0"/>
              </a:rPr>
              <a:t>InTASC Domains</a:t>
            </a:r>
          </a:p>
        </c:rich>
      </c:tx>
      <c:overlay val="0"/>
      <c:spPr>
        <a:noFill/>
        <a:ln>
          <a:noFill/>
        </a:ln>
        <a:effectLst/>
      </c:spPr>
      <c:txPr>
        <a:bodyPr rot="0" spcFirstLastPara="1" vertOverflow="ellipsis" vert="horz" wrap="square" anchor="ctr" anchorCtr="1"/>
        <a:lstStyle/>
        <a:p>
          <a:pPr>
            <a:defRPr sz="2000" b="0" i="0" u="none" strike="noStrike" kern="1200" spc="0" baseline="0">
              <a:solidFill>
                <a:srgbClr val="002060"/>
              </a:solidFill>
              <a:latin typeface="Cambria" panose="02040503050406030204" pitchFamily="18" charset="0"/>
              <a:ea typeface="Cambria" panose="02040503050406030204" pitchFamily="18" charset="0"/>
              <a:cs typeface="+mn-cs"/>
            </a:defRPr>
          </a:pPr>
          <a:endParaRPr lang="en-US"/>
        </a:p>
      </c:txPr>
    </c:title>
    <c:autoTitleDeleted val="0"/>
    <c:plotArea>
      <c:layout/>
      <c:barChart>
        <c:barDir val="col"/>
        <c:grouping val="clustered"/>
        <c:varyColors val="0"/>
        <c:ser>
          <c:idx val="0"/>
          <c:order val="0"/>
          <c:tx>
            <c:strRef>
              <c:f>means!$H$38</c:f>
              <c:strCache>
                <c:ptCount val="1"/>
                <c:pt idx="0">
                  <c:v>Alumni</c:v>
                </c:pt>
              </c:strCache>
            </c:strRef>
          </c:tx>
          <c:spPr>
            <a:solidFill>
              <a:schemeClr val="accent1"/>
            </a:solidFill>
            <a:ln>
              <a:noFill/>
            </a:ln>
            <a:effectLst/>
          </c:spPr>
          <c:invertIfNegative val="0"/>
          <c:cat>
            <c:strRef>
              <c:f>means!$G$39:$G$42</c:f>
              <c:strCache>
                <c:ptCount val="4"/>
                <c:pt idx="0">
                  <c:v>Domain 1:  The Learner &amp; Learning</c:v>
                </c:pt>
                <c:pt idx="1">
                  <c:v>Domain 2:  Content Knowledge</c:v>
                </c:pt>
                <c:pt idx="2">
                  <c:v>Domain 3:  Instructional Practice</c:v>
                </c:pt>
                <c:pt idx="3">
                  <c:v>Domain 4:  Professional Responsibility</c:v>
                </c:pt>
              </c:strCache>
            </c:strRef>
          </c:cat>
          <c:val>
            <c:numRef>
              <c:f>means!$H$39:$H$42</c:f>
              <c:numCache>
                <c:formatCode>0.0</c:formatCode>
                <c:ptCount val="4"/>
                <c:pt idx="0">
                  <c:v>4.4698795000000002</c:v>
                </c:pt>
                <c:pt idx="1">
                  <c:v>4.4277107999999998</c:v>
                </c:pt>
                <c:pt idx="2">
                  <c:v>4.3746988</c:v>
                </c:pt>
                <c:pt idx="3">
                  <c:v>4.4156627000000004</c:v>
                </c:pt>
              </c:numCache>
            </c:numRef>
          </c:val>
          <c:extLst>
            <c:ext xmlns:c16="http://schemas.microsoft.com/office/drawing/2014/chart" uri="{C3380CC4-5D6E-409C-BE32-E72D297353CC}">
              <c16:uniqueId val="{00000000-5CAE-438C-AB6F-63EB96A68D66}"/>
            </c:ext>
          </c:extLst>
        </c:ser>
        <c:ser>
          <c:idx val="1"/>
          <c:order val="1"/>
          <c:tx>
            <c:strRef>
              <c:f>means!$I$38</c:f>
              <c:strCache>
                <c:ptCount val="1"/>
                <c:pt idx="0">
                  <c:v>Principal</c:v>
                </c:pt>
              </c:strCache>
            </c:strRef>
          </c:tx>
          <c:spPr>
            <a:solidFill>
              <a:schemeClr val="accent2"/>
            </a:solidFill>
            <a:ln>
              <a:noFill/>
            </a:ln>
            <a:effectLst/>
          </c:spPr>
          <c:invertIfNegative val="0"/>
          <c:cat>
            <c:strRef>
              <c:f>means!$G$39:$G$42</c:f>
              <c:strCache>
                <c:ptCount val="4"/>
                <c:pt idx="0">
                  <c:v>Domain 1:  The Learner &amp; Learning</c:v>
                </c:pt>
                <c:pt idx="1">
                  <c:v>Domain 2:  Content Knowledge</c:v>
                </c:pt>
                <c:pt idx="2">
                  <c:v>Domain 3:  Instructional Practice</c:v>
                </c:pt>
                <c:pt idx="3">
                  <c:v>Domain 4:  Professional Responsibility</c:v>
                </c:pt>
              </c:strCache>
            </c:strRef>
          </c:cat>
          <c:val>
            <c:numRef>
              <c:f>means!$I$39:$I$42</c:f>
              <c:numCache>
                <c:formatCode>#,##0.0</c:formatCode>
                <c:ptCount val="4"/>
                <c:pt idx="0">
                  <c:v>4.1565573999999996</c:v>
                </c:pt>
                <c:pt idx="1">
                  <c:v>4.1508196999999996</c:v>
                </c:pt>
                <c:pt idx="2">
                  <c:v>4.1067213000000002</c:v>
                </c:pt>
                <c:pt idx="3">
                  <c:v>4.1721310999999996</c:v>
                </c:pt>
              </c:numCache>
            </c:numRef>
          </c:val>
          <c:extLst>
            <c:ext xmlns:c16="http://schemas.microsoft.com/office/drawing/2014/chart" uri="{C3380CC4-5D6E-409C-BE32-E72D297353CC}">
              <c16:uniqueId val="{00000001-5CAE-438C-AB6F-63EB96A68D66}"/>
            </c:ext>
          </c:extLst>
        </c:ser>
        <c:dLbls>
          <c:showLegendKey val="0"/>
          <c:showVal val="0"/>
          <c:showCatName val="0"/>
          <c:showSerName val="0"/>
          <c:showPercent val="0"/>
          <c:showBubbleSize val="0"/>
        </c:dLbls>
        <c:gapWidth val="219"/>
        <c:overlap val="-27"/>
        <c:axId val="1090128816"/>
        <c:axId val="1"/>
      </c:barChart>
      <c:catAx>
        <c:axId val="1090128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002060"/>
                </a:solidFill>
                <a:latin typeface="Cambria" panose="02040503050406030204" pitchFamily="18" charset="0"/>
                <a:ea typeface="Cambria" panose="02040503050406030204" pitchFamily="18" charset="0"/>
                <a:cs typeface="+mn-cs"/>
              </a:defRPr>
            </a:pPr>
            <a:endParaRPr lang="en-US"/>
          </a:p>
        </c:txPr>
        <c:crossAx val="1"/>
        <c:crossesAt val="1"/>
        <c:auto val="1"/>
        <c:lblAlgn val="ctr"/>
        <c:lblOffset val="100"/>
        <c:noMultiLvlLbl val="0"/>
      </c:catAx>
      <c:valAx>
        <c:axId val="1"/>
        <c:scaling>
          <c:orientation val="minMax"/>
          <c:max val="5"/>
          <c:min val="1"/>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2060"/>
                </a:solidFill>
                <a:latin typeface="Cambria" panose="02040503050406030204" pitchFamily="18" charset="0"/>
                <a:ea typeface="+mn-ea"/>
                <a:cs typeface="+mn-cs"/>
              </a:defRPr>
            </a:pPr>
            <a:endParaRPr lang="en-US"/>
          </a:p>
        </c:txPr>
        <c:crossAx val="1090128816"/>
        <c:crosses val="autoZero"/>
        <c:crossBetween val="between"/>
        <c:maj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rgbClr val="002060"/>
              </a:solidFill>
              <a:latin typeface="Cambria" panose="02040503050406030204" pitchFamily="18" charset="0"/>
              <a:ea typeface="Cambria" panose="02040503050406030204" pitchFamily="18" charset="0"/>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dirty="0">
                <a:solidFill>
                  <a:srgbClr val="002060"/>
                </a:solidFill>
                <a:latin typeface="Cambria" panose="02040503050406030204" pitchFamily="18" charset="0"/>
                <a:ea typeface="Cambria" panose="02040503050406030204" pitchFamily="18" charset="0"/>
              </a:rPr>
              <a:t>Initial Teacher Preparation Principal Survey</a:t>
            </a:r>
          </a:p>
          <a:p>
            <a:pPr>
              <a:defRPr sz="1600"/>
            </a:pPr>
            <a:endParaRPr lang="en-US" sz="1600" b="1" dirty="0">
              <a:solidFill>
                <a:srgbClr val="002060"/>
              </a:solidFill>
              <a:latin typeface="Cambria" panose="02040503050406030204" pitchFamily="18" charset="0"/>
              <a:ea typeface="Cambria" panose="02040503050406030204" pitchFamily="18" charset="0"/>
            </a:endParaRPr>
          </a:p>
          <a:p>
            <a:pPr>
              <a:defRPr sz="1600"/>
            </a:pPr>
            <a:r>
              <a:rPr lang="en-US" sz="1600" b="1" dirty="0">
                <a:solidFill>
                  <a:srgbClr val="002060"/>
                </a:solidFill>
                <a:latin typeface="Cambria" panose="02040503050406030204" pitchFamily="18" charset="0"/>
                <a:ea typeface="Cambria" panose="02040503050406030204" pitchFamily="18" charset="0"/>
              </a:rPr>
              <a:t>The Educator Preparation Program (EPP) that prepared this teacher is responsive to district needs</a:t>
            </a:r>
          </a:p>
          <a:p>
            <a:pPr>
              <a:defRPr sz="1600"/>
            </a:pPr>
            <a:r>
              <a:rPr lang="en-US" sz="1600" b="1" dirty="0">
                <a:solidFill>
                  <a:srgbClr val="002060"/>
                </a:solidFill>
                <a:latin typeface="Cambria" panose="02040503050406030204" pitchFamily="18" charset="0"/>
                <a:ea typeface="Cambria" panose="02040503050406030204" pitchFamily="18" charset="0"/>
              </a:rPr>
              <a:t>Percent</a:t>
            </a:r>
            <a:r>
              <a:rPr lang="en-US" sz="1600" b="1" baseline="0" dirty="0">
                <a:solidFill>
                  <a:srgbClr val="002060"/>
                </a:solidFill>
                <a:latin typeface="Cambria" panose="02040503050406030204" pitchFamily="18" charset="0"/>
                <a:ea typeface="Cambria" panose="02040503050406030204" pitchFamily="18" charset="0"/>
              </a:rPr>
              <a:t> of respondents reporting agree or strongly agree</a:t>
            </a:r>
            <a:endParaRPr lang="en-US" sz="1600" b="1" dirty="0">
              <a:solidFill>
                <a:srgbClr val="002060"/>
              </a:solidFill>
              <a:latin typeface="Cambria" panose="02040503050406030204" pitchFamily="18" charset="0"/>
              <a:ea typeface="Cambria" panose="02040503050406030204" pitchFamily="18" charset="0"/>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freqs!$B$43</c:f>
              <c:strCache>
                <c:ptCount val="1"/>
                <c:pt idx="0">
                  <c:v>The Educator Preparation Program (EPP) that prepared this teacher is responsive to district needs.</c:v>
                </c:pt>
              </c:strCache>
            </c:strRef>
          </c:tx>
          <c:spPr>
            <a:solidFill>
              <a:schemeClr val="accent1"/>
            </a:solidFill>
            <a:ln>
              <a:noFill/>
            </a:ln>
            <a:effectLst/>
          </c:spPr>
          <c:invertIfNegative val="0"/>
          <c:cat>
            <c:numRef>
              <c:f>freqs!$C$42:$G$42</c:f>
              <c:numCache>
                <c:formatCode>0</c:formatCode>
                <c:ptCount val="5"/>
                <c:pt idx="0" formatCode="General">
                  <c:v>2020</c:v>
                </c:pt>
                <c:pt idx="1">
                  <c:v>2021</c:v>
                </c:pt>
                <c:pt idx="2">
                  <c:v>2022</c:v>
                </c:pt>
                <c:pt idx="3">
                  <c:v>2023</c:v>
                </c:pt>
                <c:pt idx="4" formatCode="General">
                  <c:v>2024</c:v>
                </c:pt>
              </c:numCache>
            </c:numRef>
          </c:cat>
          <c:val>
            <c:numRef>
              <c:f>freqs!$C$43:$G$43</c:f>
              <c:numCache>
                <c:formatCode>0%</c:formatCode>
                <c:ptCount val="5"/>
                <c:pt idx="0">
                  <c:v>0.86821705426356588</c:v>
                </c:pt>
                <c:pt idx="1">
                  <c:v>0.90804597701149425</c:v>
                </c:pt>
                <c:pt idx="2">
                  <c:v>0.8936170212765957</c:v>
                </c:pt>
                <c:pt idx="3">
                  <c:v>0.89542483660130723</c:v>
                </c:pt>
                <c:pt idx="4">
                  <c:v>0.88888888888888884</c:v>
                </c:pt>
              </c:numCache>
            </c:numRef>
          </c:val>
          <c:extLst>
            <c:ext xmlns:c16="http://schemas.microsoft.com/office/drawing/2014/chart" uri="{C3380CC4-5D6E-409C-BE32-E72D297353CC}">
              <c16:uniqueId val="{00000000-D3C0-406F-8FAB-4F5409024F0C}"/>
            </c:ext>
          </c:extLst>
        </c:ser>
        <c:dLbls>
          <c:showLegendKey val="0"/>
          <c:showVal val="0"/>
          <c:showCatName val="0"/>
          <c:showSerName val="0"/>
          <c:showPercent val="0"/>
          <c:showBubbleSize val="0"/>
        </c:dLbls>
        <c:gapWidth val="219"/>
        <c:overlap val="-27"/>
        <c:axId val="617598208"/>
        <c:axId val="617601568"/>
      </c:barChart>
      <c:catAx>
        <c:axId val="617598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002060"/>
                </a:solidFill>
                <a:latin typeface="Cambria" panose="02040503050406030204" pitchFamily="18" charset="0"/>
                <a:ea typeface="Cambria" panose="02040503050406030204" pitchFamily="18" charset="0"/>
                <a:cs typeface="+mn-cs"/>
              </a:defRPr>
            </a:pPr>
            <a:endParaRPr lang="en-US"/>
          </a:p>
        </c:txPr>
        <c:crossAx val="617601568"/>
        <c:crosses val="autoZero"/>
        <c:auto val="1"/>
        <c:lblAlgn val="ctr"/>
        <c:lblOffset val="100"/>
        <c:noMultiLvlLbl val="0"/>
      </c:catAx>
      <c:valAx>
        <c:axId val="617601568"/>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2060"/>
                </a:solidFill>
                <a:latin typeface="Cambria" panose="02040503050406030204" pitchFamily="18" charset="0"/>
                <a:ea typeface="Cambria" panose="02040503050406030204" pitchFamily="18" charset="0"/>
                <a:cs typeface="+mn-cs"/>
              </a:defRPr>
            </a:pPr>
            <a:endParaRPr lang="en-US"/>
          </a:p>
        </c:txPr>
        <c:crossAx val="617598208"/>
        <c:crosses val="autoZero"/>
        <c:crossBetween val="between"/>
        <c:majorUnit val="0.1"/>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Cambria" panose="02040503050406030204" pitchFamily="18" charset="0"/>
                <a:ea typeface="Cambria" panose="02040503050406030204" pitchFamily="18" charset="0"/>
                <a:cs typeface="+mn-cs"/>
              </a:defRPr>
            </a:pPr>
            <a:r>
              <a:rPr lang="en-US" sz="1800" b="0" i="0" baseline="0" dirty="0">
                <a:solidFill>
                  <a:srgbClr val="002060"/>
                </a:solidFill>
                <a:effectLst/>
                <a:latin typeface="Cambria" panose="02040503050406030204" pitchFamily="18" charset="0"/>
                <a:ea typeface="Cambria" panose="02040503050406030204" pitchFamily="18" charset="0"/>
              </a:rPr>
              <a:t>Advanced Graduate Programs</a:t>
            </a:r>
            <a:endParaRPr lang="en-US" dirty="0">
              <a:solidFill>
                <a:srgbClr val="002060"/>
              </a:solidFill>
              <a:effectLst/>
              <a:latin typeface="Cambria" panose="02040503050406030204" pitchFamily="18" charset="0"/>
              <a:ea typeface="Cambria" panose="02040503050406030204" pitchFamily="18" charset="0"/>
            </a:endParaRPr>
          </a:p>
          <a:p>
            <a:pPr>
              <a:defRPr sz="1400" b="0" i="0" u="none" strike="noStrike" kern="1200" spc="0" baseline="0">
                <a:solidFill>
                  <a:schemeClr val="tx1">
                    <a:lumMod val="65000"/>
                    <a:lumOff val="35000"/>
                  </a:schemeClr>
                </a:solidFill>
                <a:latin typeface="Cambria" panose="02040503050406030204" pitchFamily="18" charset="0"/>
                <a:ea typeface="Cambria" panose="02040503050406030204" pitchFamily="18" charset="0"/>
                <a:cs typeface="+mn-cs"/>
              </a:defRPr>
            </a:pPr>
            <a:r>
              <a:rPr lang="en-US" sz="1800" b="0" i="0" baseline="0" dirty="0">
                <a:solidFill>
                  <a:srgbClr val="002060"/>
                </a:solidFill>
                <a:effectLst/>
                <a:latin typeface="Cambria" panose="02040503050406030204" pitchFamily="18" charset="0"/>
                <a:ea typeface="Cambria" panose="02040503050406030204" pitchFamily="18" charset="0"/>
              </a:rPr>
              <a:t>CAEP Advanced Standards</a:t>
            </a:r>
            <a:endParaRPr lang="en-US" dirty="0">
              <a:solidFill>
                <a:srgbClr val="002060"/>
              </a:solidFill>
              <a:effectLst/>
              <a:latin typeface="Cambria" panose="02040503050406030204" pitchFamily="18" charset="0"/>
              <a:ea typeface="Cambria" panose="02040503050406030204" pitchFamily="18" charset="0"/>
            </a:endParaRPr>
          </a:p>
        </c:rich>
      </c:tx>
      <c:overlay val="0"/>
      <c:spPr>
        <a:noFill/>
        <a:ln w="25400">
          <a:noFill/>
        </a:ln>
      </c:spPr>
    </c:title>
    <c:autoTitleDeleted val="0"/>
    <c:plotArea>
      <c:layout/>
      <c:barChart>
        <c:barDir val="col"/>
        <c:grouping val="clustered"/>
        <c:varyColors val="0"/>
        <c:ser>
          <c:idx val="0"/>
          <c:order val="0"/>
          <c:tx>
            <c:strRef>
              <c:f>descriptives!$B$33</c:f>
              <c:strCache>
                <c:ptCount val="1"/>
                <c:pt idx="0">
                  <c:v>Alumni</c:v>
                </c:pt>
              </c:strCache>
            </c:strRef>
          </c:tx>
          <c:spPr>
            <a:solidFill>
              <a:srgbClr val="4F81BD"/>
            </a:solidFill>
            <a:ln w="25400">
              <a:noFill/>
            </a:ln>
          </c:spPr>
          <c:invertIfNegative val="0"/>
          <c:cat>
            <c:strRef>
              <c:f>descriptives!$A$34:$A$39</c:f>
              <c:strCache>
                <c:ptCount val="6"/>
                <c:pt idx="0">
                  <c:v>Domain 1: Applications of data literacy</c:v>
                </c:pt>
                <c:pt idx="1">
                  <c:v>Domain 2: Understanding research</c:v>
                </c:pt>
                <c:pt idx="2">
                  <c:v>Domain 3: Data analysis for supportive environments</c:v>
                </c:pt>
                <c:pt idx="3">
                  <c:v>Domain 4: Collaboration</c:v>
                </c:pt>
                <c:pt idx="4">
                  <c:v>Domain 5: Applications of technology</c:v>
                </c:pt>
                <c:pt idx="5">
                  <c:v>Domain 6: Ethics</c:v>
                </c:pt>
              </c:strCache>
            </c:strRef>
          </c:cat>
          <c:val>
            <c:numRef>
              <c:f>descriptives!$B$34:$B$39</c:f>
              <c:numCache>
                <c:formatCode>0.0</c:formatCode>
                <c:ptCount val="6"/>
                <c:pt idx="0">
                  <c:v>4.3635713999999997</c:v>
                </c:pt>
                <c:pt idx="1">
                  <c:v>3.9099099000000002</c:v>
                </c:pt>
                <c:pt idx="2">
                  <c:v>4.3513514000000004</c:v>
                </c:pt>
                <c:pt idx="3">
                  <c:v>4.3918919000000001</c:v>
                </c:pt>
                <c:pt idx="4">
                  <c:v>4.3513514000000004</c:v>
                </c:pt>
                <c:pt idx="5">
                  <c:v>4.6081080999999999</c:v>
                </c:pt>
              </c:numCache>
            </c:numRef>
          </c:val>
          <c:extLst>
            <c:ext xmlns:c16="http://schemas.microsoft.com/office/drawing/2014/chart" uri="{C3380CC4-5D6E-409C-BE32-E72D297353CC}">
              <c16:uniqueId val="{00000000-7F56-437A-8D9D-631E42809F6C}"/>
            </c:ext>
          </c:extLst>
        </c:ser>
        <c:ser>
          <c:idx val="1"/>
          <c:order val="1"/>
          <c:tx>
            <c:strRef>
              <c:f>descriptives!$C$33</c:f>
              <c:strCache>
                <c:ptCount val="1"/>
                <c:pt idx="0">
                  <c:v>Employer</c:v>
                </c:pt>
              </c:strCache>
            </c:strRef>
          </c:tx>
          <c:spPr>
            <a:solidFill>
              <a:srgbClr val="C0504D"/>
            </a:solidFill>
            <a:ln w="25400">
              <a:noFill/>
            </a:ln>
          </c:spPr>
          <c:invertIfNegative val="0"/>
          <c:cat>
            <c:strRef>
              <c:f>descriptives!$A$34:$A$39</c:f>
              <c:strCache>
                <c:ptCount val="6"/>
                <c:pt idx="0">
                  <c:v>Domain 1: Applications of data literacy</c:v>
                </c:pt>
                <c:pt idx="1">
                  <c:v>Domain 2: Understanding research</c:v>
                </c:pt>
                <c:pt idx="2">
                  <c:v>Domain 3: Data analysis for supportive environments</c:v>
                </c:pt>
                <c:pt idx="3">
                  <c:v>Domain 4: Collaboration</c:v>
                </c:pt>
                <c:pt idx="4">
                  <c:v>Domain 5: Applications of technology</c:v>
                </c:pt>
                <c:pt idx="5">
                  <c:v>Domain 6: Ethics</c:v>
                </c:pt>
              </c:strCache>
            </c:strRef>
          </c:cat>
          <c:val>
            <c:numRef>
              <c:f>descriptives!$C$34:$C$39</c:f>
              <c:numCache>
                <c:formatCode>0.0</c:formatCode>
                <c:ptCount val="6"/>
                <c:pt idx="0">
                  <c:v>4.1719577000000001</c:v>
                </c:pt>
                <c:pt idx="1">
                  <c:v>3.9803921999999998</c:v>
                </c:pt>
                <c:pt idx="2">
                  <c:v>4.3765432000000004</c:v>
                </c:pt>
                <c:pt idx="3">
                  <c:v>4.1666667000000004</c:v>
                </c:pt>
                <c:pt idx="4">
                  <c:v>4.4259259000000002</c:v>
                </c:pt>
                <c:pt idx="5">
                  <c:v>4.4722222</c:v>
                </c:pt>
              </c:numCache>
            </c:numRef>
          </c:val>
          <c:extLst>
            <c:ext xmlns:c16="http://schemas.microsoft.com/office/drawing/2014/chart" uri="{C3380CC4-5D6E-409C-BE32-E72D297353CC}">
              <c16:uniqueId val="{00000001-7F56-437A-8D9D-631E42809F6C}"/>
            </c:ext>
          </c:extLst>
        </c:ser>
        <c:dLbls>
          <c:showLegendKey val="0"/>
          <c:showVal val="0"/>
          <c:showCatName val="0"/>
          <c:showSerName val="0"/>
          <c:showPercent val="0"/>
          <c:showBubbleSize val="0"/>
        </c:dLbls>
        <c:gapWidth val="219"/>
        <c:overlap val="-27"/>
        <c:axId val="485146735"/>
        <c:axId val="1"/>
      </c:barChart>
      <c:catAx>
        <c:axId val="4851467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002060"/>
                </a:solidFill>
                <a:latin typeface="Cambria" panose="02040503050406030204" pitchFamily="18" charset="0"/>
                <a:ea typeface="Cambria" panose="02040503050406030204" pitchFamily="18" charset="0"/>
                <a:cs typeface="+mn-cs"/>
              </a:defRPr>
            </a:pPr>
            <a:endParaRPr lang="en-US"/>
          </a:p>
        </c:txPr>
        <c:crossAx val="1"/>
        <c:crosses val="autoZero"/>
        <c:auto val="1"/>
        <c:lblAlgn val="ctr"/>
        <c:lblOffset val="100"/>
        <c:noMultiLvlLbl val="0"/>
      </c:catAx>
      <c:valAx>
        <c:axId val="1"/>
        <c:scaling>
          <c:orientation val="minMax"/>
          <c:min val="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ln w="9525">
            <a:noFill/>
          </a:ln>
        </c:spPr>
        <c:txPr>
          <a:bodyPr rot="-60000000" spcFirstLastPara="1" vertOverflow="ellipsis" vert="horz" wrap="square" anchor="ctr" anchorCtr="1"/>
          <a:lstStyle/>
          <a:p>
            <a:pPr>
              <a:defRPr sz="1200" b="0" i="0" u="none" strike="noStrike" kern="1200" baseline="0">
                <a:solidFill>
                  <a:srgbClr val="002060"/>
                </a:solidFill>
                <a:latin typeface="Cambria" panose="02040503050406030204" pitchFamily="18" charset="0"/>
                <a:ea typeface="Cambria" panose="02040503050406030204" pitchFamily="18" charset="0"/>
                <a:cs typeface="+mn-cs"/>
              </a:defRPr>
            </a:pPr>
            <a:endParaRPr lang="en-US"/>
          </a:p>
        </c:txPr>
        <c:crossAx val="485146735"/>
        <c:crosses val="autoZero"/>
        <c:crossBetween val="between"/>
        <c:majorUnit val="1"/>
      </c:valAx>
      <c:spPr>
        <a:noFill/>
        <a:ln w="25400">
          <a:noFill/>
        </a:ln>
      </c:spPr>
    </c:plotArea>
    <c:legend>
      <c:legendPos val="b"/>
      <c:overlay val="0"/>
      <c:spPr>
        <a:noFill/>
        <a:ln w="25400">
          <a:noFill/>
        </a:ln>
      </c:spPr>
      <c:txPr>
        <a:bodyPr rot="0" spcFirstLastPara="1" vertOverflow="ellipsis" vert="horz" wrap="square" anchor="ctr" anchorCtr="1"/>
        <a:lstStyle/>
        <a:p>
          <a:pPr>
            <a:defRPr sz="900" b="0" i="0" u="none" strike="noStrike" kern="1200" baseline="0">
              <a:solidFill>
                <a:srgbClr val="002060"/>
              </a:solidFill>
              <a:latin typeface="Cambria" panose="02040503050406030204" pitchFamily="18" charset="0"/>
              <a:ea typeface="Cambria" panose="02040503050406030204" pitchFamily="18" charset="0"/>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29E857-EDA3-4D82-92E0-67BCD2AC846A}" type="doc">
      <dgm:prSet loTypeId="urn:microsoft.com/office/officeart/2005/8/layout/vList2" loCatId="list" qsTypeId="urn:microsoft.com/office/officeart/2005/8/quickstyle/simple1" qsCatId="simple" csTypeId="urn:microsoft.com/office/officeart/2005/8/colors/accent6_2" csCatId="accent6" phldr="1"/>
      <dgm:spPr/>
      <dgm:t>
        <a:bodyPr/>
        <a:lstStyle/>
        <a:p>
          <a:endParaRPr lang="en-US"/>
        </a:p>
      </dgm:t>
    </dgm:pt>
    <dgm:pt modelId="{A67D5F79-DD61-4BDD-9279-33CBEDD4E4CD}">
      <dgm:prSet/>
      <dgm:spPr/>
      <dgm:t>
        <a:bodyPr/>
        <a:lstStyle/>
        <a:p>
          <a:r>
            <a:rPr lang="en-US" dirty="0">
              <a:latin typeface="Cambria" panose="02040503050406030204" pitchFamily="18" charset="0"/>
              <a:ea typeface="Cambria" panose="02040503050406030204" pitchFamily="18" charset="0"/>
            </a:rPr>
            <a:t>These surveys were designed to capture the perspectives of our alumni and their school principals.  </a:t>
          </a:r>
        </a:p>
      </dgm:t>
    </dgm:pt>
    <dgm:pt modelId="{5CE776CE-B663-41D0-AF17-AB9CBA497635}" type="parTrans" cxnId="{B9B0EFB8-9714-490F-9F1E-22E4F69EADFD}">
      <dgm:prSet/>
      <dgm:spPr/>
      <dgm:t>
        <a:bodyPr/>
        <a:lstStyle/>
        <a:p>
          <a:endParaRPr lang="en-US"/>
        </a:p>
      </dgm:t>
    </dgm:pt>
    <dgm:pt modelId="{93303CF3-62D0-4EDE-989D-574375D6130A}" type="sibTrans" cxnId="{B9B0EFB8-9714-490F-9F1E-22E4F69EADFD}">
      <dgm:prSet/>
      <dgm:spPr/>
      <dgm:t>
        <a:bodyPr/>
        <a:lstStyle/>
        <a:p>
          <a:endParaRPr lang="en-US"/>
        </a:p>
      </dgm:t>
    </dgm:pt>
    <dgm:pt modelId="{FE2D867F-8DD8-4428-8F2F-9F5A2B0194EF}">
      <dgm:prSet/>
      <dgm:spPr/>
      <dgm:t>
        <a:bodyPr/>
        <a:lstStyle/>
        <a:p>
          <a:r>
            <a:rPr lang="en-US" dirty="0">
              <a:latin typeface="Cambria" panose="02040503050406030204" pitchFamily="18" charset="0"/>
              <a:ea typeface="Cambria" panose="02040503050406030204" pitchFamily="18" charset="0"/>
            </a:rPr>
            <a:t>The surveys contain items employing a 5-point Likert scale (with 1=</a:t>
          </a:r>
          <a:r>
            <a:rPr lang="en-US" i="1" dirty="0">
              <a:latin typeface="Cambria" panose="02040503050406030204" pitchFamily="18" charset="0"/>
              <a:ea typeface="Cambria" panose="02040503050406030204" pitchFamily="18" charset="0"/>
            </a:rPr>
            <a:t>Strongly disagree</a:t>
          </a:r>
          <a:r>
            <a:rPr lang="en-US" dirty="0">
              <a:latin typeface="Cambria" panose="02040503050406030204" pitchFamily="18" charset="0"/>
              <a:ea typeface="Cambria" panose="02040503050406030204" pitchFamily="18" charset="0"/>
            </a:rPr>
            <a:t>, 2=</a:t>
          </a:r>
          <a:r>
            <a:rPr lang="en-US" i="1" dirty="0">
              <a:latin typeface="Cambria" panose="02040503050406030204" pitchFamily="18" charset="0"/>
              <a:ea typeface="Cambria" panose="02040503050406030204" pitchFamily="18" charset="0"/>
            </a:rPr>
            <a:t>Disagree</a:t>
          </a:r>
          <a:r>
            <a:rPr lang="en-US" dirty="0">
              <a:latin typeface="Cambria" panose="02040503050406030204" pitchFamily="18" charset="0"/>
              <a:ea typeface="Cambria" panose="02040503050406030204" pitchFamily="18" charset="0"/>
            </a:rPr>
            <a:t>, 3=</a:t>
          </a:r>
          <a:r>
            <a:rPr lang="en-US" i="1" dirty="0">
              <a:latin typeface="Cambria" panose="02040503050406030204" pitchFamily="18" charset="0"/>
              <a:ea typeface="Cambria" panose="02040503050406030204" pitchFamily="18" charset="0"/>
            </a:rPr>
            <a:t>Neither agree nor disagree</a:t>
          </a:r>
          <a:r>
            <a:rPr lang="en-US" dirty="0">
              <a:latin typeface="Cambria" panose="02040503050406030204" pitchFamily="18" charset="0"/>
              <a:ea typeface="Cambria" panose="02040503050406030204" pitchFamily="18" charset="0"/>
            </a:rPr>
            <a:t>, 4=</a:t>
          </a:r>
          <a:r>
            <a:rPr lang="en-US" i="1" dirty="0">
              <a:latin typeface="Cambria" panose="02040503050406030204" pitchFamily="18" charset="0"/>
              <a:ea typeface="Cambria" panose="02040503050406030204" pitchFamily="18" charset="0"/>
            </a:rPr>
            <a:t>Agree</a:t>
          </a:r>
          <a:r>
            <a:rPr lang="en-US" dirty="0">
              <a:latin typeface="Cambria" panose="02040503050406030204" pitchFamily="18" charset="0"/>
              <a:ea typeface="Cambria" panose="02040503050406030204" pitchFamily="18" charset="0"/>
            </a:rPr>
            <a:t>, and 5=</a:t>
          </a:r>
          <a:r>
            <a:rPr lang="en-US" i="1" dirty="0">
              <a:latin typeface="Cambria" panose="02040503050406030204" pitchFamily="18" charset="0"/>
              <a:ea typeface="Cambria" panose="02040503050406030204" pitchFamily="18" charset="0"/>
            </a:rPr>
            <a:t>Strongly agree</a:t>
          </a:r>
          <a:r>
            <a:rPr lang="en-US" dirty="0">
              <a:latin typeface="Cambria" panose="02040503050406030204" pitchFamily="18" charset="0"/>
              <a:ea typeface="Cambria" panose="02040503050406030204" pitchFamily="18" charset="0"/>
            </a:rPr>
            <a:t>).  </a:t>
          </a:r>
        </a:p>
      </dgm:t>
    </dgm:pt>
    <dgm:pt modelId="{70BE6340-C97E-434C-8A5B-827F04E6562D}" type="parTrans" cxnId="{F19F9906-538D-49E7-9587-F9A9A46D3FD1}">
      <dgm:prSet/>
      <dgm:spPr/>
      <dgm:t>
        <a:bodyPr/>
        <a:lstStyle/>
        <a:p>
          <a:endParaRPr lang="en-US"/>
        </a:p>
      </dgm:t>
    </dgm:pt>
    <dgm:pt modelId="{C2D6BE6E-6F59-4113-8EEE-3C3ED2A4B7BD}" type="sibTrans" cxnId="{F19F9906-538D-49E7-9587-F9A9A46D3FD1}">
      <dgm:prSet/>
      <dgm:spPr/>
      <dgm:t>
        <a:bodyPr/>
        <a:lstStyle/>
        <a:p>
          <a:endParaRPr lang="en-US"/>
        </a:p>
      </dgm:t>
    </dgm:pt>
    <dgm:pt modelId="{49D6AA8F-8660-4491-A45F-9A3F5CD08ECF}">
      <dgm:prSet/>
      <dgm:spPr/>
      <dgm:t>
        <a:bodyPr/>
        <a:lstStyle/>
        <a:p>
          <a:r>
            <a:rPr lang="en-US" dirty="0">
              <a:latin typeface="Cambria" panose="02040503050406030204" pitchFamily="18" charset="0"/>
              <a:ea typeface="Cambria" panose="02040503050406030204" pitchFamily="18" charset="0"/>
            </a:rPr>
            <a:t>These surveys are parallel in nature and are administered annually.  The data are provided to program faculty alongside other important data points in order to triangulate the results and examine trends across time.</a:t>
          </a:r>
        </a:p>
      </dgm:t>
    </dgm:pt>
    <dgm:pt modelId="{822EA9CD-3D49-4BF3-8564-17ECC7CD787D}" type="parTrans" cxnId="{785CB166-6D06-411D-A0B5-25530CBBE5B5}">
      <dgm:prSet/>
      <dgm:spPr/>
      <dgm:t>
        <a:bodyPr/>
        <a:lstStyle/>
        <a:p>
          <a:endParaRPr lang="en-US"/>
        </a:p>
      </dgm:t>
    </dgm:pt>
    <dgm:pt modelId="{CDBBB26C-B433-45CC-ABB2-6E13DC3537AF}" type="sibTrans" cxnId="{785CB166-6D06-411D-A0B5-25530CBBE5B5}">
      <dgm:prSet/>
      <dgm:spPr/>
      <dgm:t>
        <a:bodyPr/>
        <a:lstStyle/>
        <a:p>
          <a:endParaRPr lang="en-US"/>
        </a:p>
      </dgm:t>
    </dgm:pt>
    <dgm:pt modelId="{5B09E977-5E82-4AC6-B2B3-607D4FB1AE13}" type="pres">
      <dgm:prSet presAssocID="{A129E857-EDA3-4D82-92E0-67BCD2AC846A}" presName="linear" presStyleCnt="0">
        <dgm:presLayoutVars>
          <dgm:animLvl val="lvl"/>
          <dgm:resizeHandles val="exact"/>
        </dgm:presLayoutVars>
      </dgm:prSet>
      <dgm:spPr/>
    </dgm:pt>
    <dgm:pt modelId="{5EB5438E-55B1-4B8A-A0BA-0451EA89070A}" type="pres">
      <dgm:prSet presAssocID="{A67D5F79-DD61-4BDD-9279-33CBEDD4E4CD}" presName="parentText" presStyleLbl="node1" presStyleIdx="0" presStyleCnt="3">
        <dgm:presLayoutVars>
          <dgm:chMax val="0"/>
          <dgm:bulletEnabled val="1"/>
        </dgm:presLayoutVars>
      </dgm:prSet>
      <dgm:spPr/>
    </dgm:pt>
    <dgm:pt modelId="{CF27550B-FA4A-47C6-850C-60C5C33CEE36}" type="pres">
      <dgm:prSet presAssocID="{93303CF3-62D0-4EDE-989D-574375D6130A}" presName="spacer" presStyleCnt="0"/>
      <dgm:spPr/>
    </dgm:pt>
    <dgm:pt modelId="{25BBB7A7-34CA-4270-98A1-3691CDBFAD42}" type="pres">
      <dgm:prSet presAssocID="{FE2D867F-8DD8-4428-8F2F-9F5A2B0194EF}" presName="parentText" presStyleLbl="node1" presStyleIdx="1" presStyleCnt="3">
        <dgm:presLayoutVars>
          <dgm:chMax val="0"/>
          <dgm:bulletEnabled val="1"/>
        </dgm:presLayoutVars>
      </dgm:prSet>
      <dgm:spPr/>
    </dgm:pt>
    <dgm:pt modelId="{59EA6D86-66AD-48B5-B19A-001D91793F1C}" type="pres">
      <dgm:prSet presAssocID="{C2D6BE6E-6F59-4113-8EEE-3C3ED2A4B7BD}" presName="spacer" presStyleCnt="0"/>
      <dgm:spPr/>
    </dgm:pt>
    <dgm:pt modelId="{9D9332D5-7A97-46D8-ACAE-5D53E41240D3}" type="pres">
      <dgm:prSet presAssocID="{49D6AA8F-8660-4491-A45F-9A3F5CD08ECF}" presName="parentText" presStyleLbl="node1" presStyleIdx="2" presStyleCnt="3">
        <dgm:presLayoutVars>
          <dgm:chMax val="0"/>
          <dgm:bulletEnabled val="1"/>
        </dgm:presLayoutVars>
      </dgm:prSet>
      <dgm:spPr/>
    </dgm:pt>
  </dgm:ptLst>
  <dgm:cxnLst>
    <dgm:cxn modelId="{F19F9906-538D-49E7-9587-F9A9A46D3FD1}" srcId="{A129E857-EDA3-4D82-92E0-67BCD2AC846A}" destId="{FE2D867F-8DD8-4428-8F2F-9F5A2B0194EF}" srcOrd="1" destOrd="0" parTransId="{70BE6340-C97E-434C-8A5B-827F04E6562D}" sibTransId="{C2D6BE6E-6F59-4113-8EEE-3C3ED2A4B7BD}"/>
    <dgm:cxn modelId="{50C03F0C-F506-4F94-B415-C3AC589FC8B3}" type="presOf" srcId="{A67D5F79-DD61-4BDD-9279-33CBEDD4E4CD}" destId="{5EB5438E-55B1-4B8A-A0BA-0451EA89070A}" srcOrd="0" destOrd="0" presId="urn:microsoft.com/office/officeart/2005/8/layout/vList2"/>
    <dgm:cxn modelId="{785CB166-6D06-411D-A0B5-25530CBBE5B5}" srcId="{A129E857-EDA3-4D82-92E0-67BCD2AC846A}" destId="{49D6AA8F-8660-4491-A45F-9A3F5CD08ECF}" srcOrd="2" destOrd="0" parTransId="{822EA9CD-3D49-4BF3-8564-17ECC7CD787D}" sibTransId="{CDBBB26C-B433-45CC-ABB2-6E13DC3537AF}"/>
    <dgm:cxn modelId="{F6FC9872-5621-4C47-B5FE-82025224896D}" type="presOf" srcId="{A129E857-EDA3-4D82-92E0-67BCD2AC846A}" destId="{5B09E977-5E82-4AC6-B2B3-607D4FB1AE13}" srcOrd="0" destOrd="0" presId="urn:microsoft.com/office/officeart/2005/8/layout/vList2"/>
    <dgm:cxn modelId="{16272097-2281-4EC9-BC1A-D91B3C1C30B1}" type="presOf" srcId="{49D6AA8F-8660-4491-A45F-9A3F5CD08ECF}" destId="{9D9332D5-7A97-46D8-ACAE-5D53E41240D3}" srcOrd="0" destOrd="0" presId="urn:microsoft.com/office/officeart/2005/8/layout/vList2"/>
    <dgm:cxn modelId="{806E4AB0-1F23-4806-98C3-ED2234D3B8FD}" type="presOf" srcId="{FE2D867F-8DD8-4428-8F2F-9F5A2B0194EF}" destId="{25BBB7A7-34CA-4270-98A1-3691CDBFAD42}" srcOrd="0" destOrd="0" presId="urn:microsoft.com/office/officeart/2005/8/layout/vList2"/>
    <dgm:cxn modelId="{B9B0EFB8-9714-490F-9F1E-22E4F69EADFD}" srcId="{A129E857-EDA3-4D82-92E0-67BCD2AC846A}" destId="{A67D5F79-DD61-4BDD-9279-33CBEDD4E4CD}" srcOrd="0" destOrd="0" parTransId="{5CE776CE-B663-41D0-AF17-AB9CBA497635}" sibTransId="{93303CF3-62D0-4EDE-989D-574375D6130A}"/>
    <dgm:cxn modelId="{8F589226-CDE3-4C53-8ECB-0CA9E7B77EFD}" type="presParOf" srcId="{5B09E977-5E82-4AC6-B2B3-607D4FB1AE13}" destId="{5EB5438E-55B1-4B8A-A0BA-0451EA89070A}" srcOrd="0" destOrd="0" presId="urn:microsoft.com/office/officeart/2005/8/layout/vList2"/>
    <dgm:cxn modelId="{EA0ADEBE-4C3E-45DD-BF67-4ADD4CC56AB3}" type="presParOf" srcId="{5B09E977-5E82-4AC6-B2B3-607D4FB1AE13}" destId="{CF27550B-FA4A-47C6-850C-60C5C33CEE36}" srcOrd="1" destOrd="0" presId="urn:microsoft.com/office/officeart/2005/8/layout/vList2"/>
    <dgm:cxn modelId="{49D4120E-CC62-4A43-8BF8-B7550466E5DB}" type="presParOf" srcId="{5B09E977-5E82-4AC6-B2B3-607D4FB1AE13}" destId="{25BBB7A7-34CA-4270-98A1-3691CDBFAD42}" srcOrd="2" destOrd="0" presId="urn:microsoft.com/office/officeart/2005/8/layout/vList2"/>
    <dgm:cxn modelId="{DC0A3B56-B4B5-4568-89B0-3DBB32897810}" type="presParOf" srcId="{5B09E977-5E82-4AC6-B2B3-607D4FB1AE13}" destId="{59EA6D86-66AD-48B5-B19A-001D91793F1C}" srcOrd="3" destOrd="0" presId="urn:microsoft.com/office/officeart/2005/8/layout/vList2"/>
    <dgm:cxn modelId="{92376D6A-D386-45B7-AAB8-D4AC3A621920}" type="presParOf" srcId="{5B09E977-5E82-4AC6-B2B3-607D4FB1AE13}" destId="{9D9332D5-7A97-46D8-ACAE-5D53E41240D3}"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224E82-3CB8-4AE0-9746-CC4DAE9BBBF5}"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2197D452-D902-45D5-97DA-1877FB141414}">
      <dgm:prSet custT="1"/>
      <dgm:spPr>
        <a:solidFill>
          <a:schemeClr val="accent1">
            <a:lumMod val="60000"/>
            <a:lumOff val="40000"/>
          </a:schemeClr>
        </a:solidFill>
      </dgm:spPr>
      <dgm:t>
        <a:bodyPr/>
        <a:lstStyle/>
        <a:p>
          <a:r>
            <a:rPr lang="en-US" sz="1800" dirty="0">
              <a:latin typeface="Cambria" panose="02040503050406030204" pitchFamily="18" charset="0"/>
              <a:ea typeface="Cambria" panose="02040503050406030204" pitchFamily="18" charset="0"/>
            </a:rPr>
            <a:t>What our principals say: A sample of responses</a:t>
          </a:r>
        </a:p>
      </dgm:t>
    </dgm:pt>
    <dgm:pt modelId="{6050A3F7-137A-4EED-A35F-73EA350C5727}" type="parTrans" cxnId="{6A56F671-5B96-49A5-99C1-56D40DB8106F}">
      <dgm:prSet/>
      <dgm:spPr/>
      <dgm:t>
        <a:bodyPr/>
        <a:lstStyle/>
        <a:p>
          <a:endParaRPr lang="en-US"/>
        </a:p>
      </dgm:t>
    </dgm:pt>
    <dgm:pt modelId="{5A0A57F6-9D1D-4676-B1C7-8FE1FD46CC0A}" type="sibTrans" cxnId="{6A56F671-5B96-49A5-99C1-56D40DB8106F}">
      <dgm:prSet/>
      <dgm:spPr/>
      <dgm:t>
        <a:bodyPr/>
        <a:lstStyle/>
        <a:p>
          <a:endParaRPr lang="en-US"/>
        </a:p>
      </dgm:t>
    </dgm:pt>
    <dgm:pt modelId="{F919F9D5-1EBF-4AC2-93EE-ECCD83573288}">
      <dgm:prSet/>
      <dgm:spPr/>
      <dgm:t>
        <a:bodyPr/>
        <a:lstStyle/>
        <a:p>
          <a:endParaRPr lang="en-US" sz="1300" dirty="0">
            <a:latin typeface="Cambria" panose="02040503050406030204" pitchFamily="18" charset="0"/>
            <a:ea typeface="Cambria" panose="02040503050406030204" pitchFamily="18" charset="0"/>
          </a:endParaRPr>
        </a:p>
      </dgm:t>
    </dgm:pt>
    <dgm:pt modelId="{D3A14F7F-278D-475E-A1E6-C1F1FD655ADD}" type="parTrans" cxnId="{B9CFCE98-0066-4604-81B1-D6BD9F5E66C4}">
      <dgm:prSet/>
      <dgm:spPr/>
      <dgm:t>
        <a:bodyPr/>
        <a:lstStyle/>
        <a:p>
          <a:endParaRPr lang="en-US"/>
        </a:p>
      </dgm:t>
    </dgm:pt>
    <dgm:pt modelId="{DF184851-FFB2-4C29-BEC9-BFF22B29D9CE}" type="sibTrans" cxnId="{B9CFCE98-0066-4604-81B1-D6BD9F5E66C4}">
      <dgm:prSet/>
      <dgm:spPr/>
      <dgm:t>
        <a:bodyPr/>
        <a:lstStyle/>
        <a:p>
          <a:endParaRPr lang="en-US"/>
        </a:p>
      </dgm:t>
    </dgm:pt>
    <dgm:pt modelId="{513330B2-A186-43C1-82ED-616AB291FC88}" type="pres">
      <dgm:prSet presAssocID="{ED224E82-3CB8-4AE0-9746-CC4DAE9BBBF5}" presName="linear" presStyleCnt="0">
        <dgm:presLayoutVars>
          <dgm:animLvl val="lvl"/>
          <dgm:resizeHandles val="exact"/>
        </dgm:presLayoutVars>
      </dgm:prSet>
      <dgm:spPr/>
    </dgm:pt>
    <dgm:pt modelId="{5F60EBFE-528A-4381-BFF2-720912A492AA}" type="pres">
      <dgm:prSet presAssocID="{2197D452-D902-45D5-97DA-1877FB141414}" presName="parentText" presStyleLbl="node1" presStyleIdx="0" presStyleCnt="1" custLinFactY="-24260" custLinFactNeighborX="61" custLinFactNeighborY="-100000">
        <dgm:presLayoutVars>
          <dgm:chMax val="0"/>
          <dgm:bulletEnabled val="1"/>
        </dgm:presLayoutVars>
      </dgm:prSet>
      <dgm:spPr/>
    </dgm:pt>
    <dgm:pt modelId="{C5740B8B-C3FE-435D-8389-8D687FDA9D39}" type="pres">
      <dgm:prSet presAssocID="{2197D452-D902-45D5-97DA-1877FB141414}" presName="childText" presStyleLbl="revTx" presStyleIdx="0" presStyleCnt="1" custScaleY="115846">
        <dgm:presLayoutVars>
          <dgm:bulletEnabled val="1"/>
        </dgm:presLayoutVars>
      </dgm:prSet>
      <dgm:spPr/>
    </dgm:pt>
  </dgm:ptLst>
  <dgm:cxnLst>
    <dgm:cxn modelId="{6F75886B-7598-45A5-9C83-0C136B719846}" type="presOf" srcId="{F919F9D5-1EBF-4AC2-93EE-ECCD83573288}" destId="{C5740B8B-C3FE-435D-8389-8D687FDA9D39}" srcOrd="0" destOrd="0" presId="urn:microsoft.com/office/officeart/2005/8/layout/vList2"/>
    <dgm:cxn modelId="{6A56F671-5B96-49A5-99C1-56D40DB8106F}" srcId="{ED224E82-3CB8-4AE0-9746-CC4DAE9BBBF5}" destId="{2197D452-D902-45D5-97DA-1877FB141414}" srcOrd="0" destOrd="0" parTransId="{6050A3F7-137A-4EED-A35F-73EA350C5727}" sibTransId="{5A0A57F6-9D1D-4676-B1C7-8FE1FD46CC0A}"/>
    <dgm:cxn modelId="{9C67F67E-6F19-4674-81CF-8999E5C64379}" type="presOf" srcId="{ED224E82-3CB8-4AE0-9746-CC4DAE9BBBF5}" destId="{513330B2-A186-43C1-82ED-616AB291FC88}" srcOrd="0" destOrd="0" presId="urn:microsoft.com/office/officeart/2005/8/layout/vList2"/>
    <dgm:cxn modelId="{B9CFCE98-0066-4604-81B1-D6BD9F5E66C4}" srcId="{2197D452-D902-45D5-97DA-1877FB141414}" destId="{F919F9D5-1EBF-4AC2-93EE-ECCD83573288}" srcOrd="0" destOrd="0" parTransId="{D3A14F7F-278D-475E-A1E6-C1F1FD655ADD}" sibTransId="{DF184851-FFB2-4C29-BEC9-BFF22B29D9CE}"/>
    <dgm:cxn modelId="{5C28F7B2-A285-417C-B4D3-A552A0FE8613}" type="presOf" srcId="{2197D452-D902-45D5-97DA-1877FB141414}" destId="{5F60EBFE-528A-4381-BFF2-720912A492AA}" srcOrd="0" destOrd="0" presId="urn:microsoft.com/office/officeart/2005/8/layout/vList2"/>
    <dgm:cxn modelId="{817E9157-4AFC-4991-87CF-A0695FEBFE01}" type="presParOf" srcId="{513330B2-A186-43C1-82ED-616AB291FC88}" destId="{5F60EBFE-528A-4381-BFF2-720912A492AA}" srcOrd="0" destOrd="0" presId="urn:microsoft.com/office/officeart/2005/8/layout/vList2"/>
    <dgm:cxn modelId="{BCA5857F-4674-473F-B22D-B3952E40D5EC}" type="presParOf" srcId="{513330B2-A186-43C1-82ED-616AB291FC88}" destId="{C5740B8B-C3FE-435D-8389-8D687FDA9D39}"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3717BFC-18CE-4AFC-B935-B21ED1B5847C}" type="doc">
      <dgm:prSet loTypeId="urn:microsoft.com/office/officeart/2005/8/layout/vList2" loCatId="list" qsTypeId="urn:microsoft.com/office/officeart/2005/8/quickstyle/simple1" qsCatId="simple" csTypeId="urn:microsoft.com/office/officeart/2005/8/colors/accent1_4" csCatId="accent1" phldr="1"/>
      <dgm:spPr/>
      <dgm:t>
        <a:bodyPr/>
        <a:lstStyle/>
        <a:p>
          <a:endParaRPr lang="en-US"/>
        </a:p>
      </dgm:t>
    </dgm:pt>
    <dgm:pt modelId="{A97E70F9-3466-42F7-B112-E9C52C49EEC4}" type="pres">
      <dgm:prSet presAssocID="{13717BFC-18CE-4AFC-B935-B21ED1B5847C}" presName="linear" presStyleCnt="0">
        <dgm:presLayoutVars>
          <dgm:animLvl val="lvl"/>
          <dgm:resizeHandles val="exact"/>
        </dgm:presLayoutVars>
      </dgm:prSet>
      <dgm:spPr/>
    </dgm:pt>
  </dgm:ptLst>
  <dgm:cxnLst>
    <dgm:cxn modelId="{51432B26-0415-4C45-AC1C-1B348393F253}" type="presOf" srcId="{13717BFC-18CE-4AFC-B935-B21ED1B5847C}" destId="{A97E70F9-3466-42F7-B112-E9C52C49EEC4}"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3717BFC-18CE-4AFC-B935-B21ED1B5847C}"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FA449854-AEF3-483C-92C7-3738FA3475FC}">
      <dgm:prSet custT="1"/>
      <dgm:spPr/>
      <dgm:t>
        <a:bodyPr/>
        <a:lstStyle/>
        <a:p>
          <a:r>
            <a:rPr lang="en-US" sz="1800" dirty="0">
              <a:latin typeface="Cambria" panose="02040503050406030204" pitchFamily="18" charset="0"/>
              <a:ea typeface="Cambria" panose="02040503050406030204" pitchFamily="18" charset="0"/>
            </a:rPr>
            <a:t>What our employers say: A sample of responses</a:t>
          </a:r>
        </a:p>
      </dgm:t>
    </dgm:pt>
    <dgm:pt modelId="{2BF3DADE-CC87-4FA5-B84C-A7423FD17BD8}" type="parTrans" cxnId="{0AF61754-8602-4A6D-8D81-F4D0A569E836}">
      <dgm:prSet/>
      <dgm:spPr/>
      <dgm:t>
        <a:bodyPr/>
        <a:lstStyle/>
        <a:p>
          <a:endParaRPr lang="en-US"/>
        </a:p>
      </dgm:t>
    </dgm:pt>
    <dgm:pt modelId="{A03A5485-7550-492A-8110-6A3203DB3420}" type="sibTrans" cxnId="{0AF61754-8602-4A6D-8D81-F4D0A569E836}">
      <dgm:prSet/>
      <dgm:spPr/>
      <dgm:t>
        <a:bodyPr/>
        <a:lstStyle/>
        <a:p>
          <a:endParaRPr lang="en-US"/>
        </a:p>
      </dgm:t>
    </dgm:pt>
    <dgm:pt modelId="{BBAB7873-56C4-4998-AF44-0E9F24C850FD}">
      <dgm:prSet custT="1"/>
      <dgm:spPr/>
      <dgm:t>
        <a:bodyPr/>
        <a:lstStyle/>
        <a:p>
          <a:r>
            <a:rPr lang="en-US" sz="1400" b="0" i="1" dirty="0">
              <a:solidFill>
                <a:srgbClr val="002060"/>
              </a:solidFill>
              <a:latin typeface="Cambria" panose="02040503050406030204" pitchFamily="18" charset="0"/>
              <a:ea typeface="Cambria" panose="02040503050406030204" pitchFamily="18" charset="0"/>
            </a:rPr>
            <a:t>She has become an excellent Assistant Principal for Hillsborough County Public Schools. She will make an outstanding principal.</a:t>
          </a:r>
          <a:r>
            <a:rPr lang="en-US" sz="1400" i="1" dirty="0">
              <a:solidFill>
                <a:srgbClr val="002060"/>
              </a:solidFill>
              <a:latin typeface="Cambria" panose="02040503050406030204" pitchFamily="18" charset="0"/>
              <a:ea typeface="Cambria" panose="02040503050406030204" pitchFamily="18" charset="0"/>
            </a:rPr>
            <a:t> </a:t>
          </a:r>
          <a:endParaRPr lang="en-US" sz="1400" dirty="0">
            <a:solidFill>
              <a:srgbClr val="002060"/>
            </a:solidFill>
            <a:latin typeface="Cambria" panose="02040503050406030204" pitchFamily="18" charset="0"/>
            <a:ea typeface="Cambria" panose="02040503050406030204" pitchFamily="18" charset="0"/>
          </a:endParaRPr>
        </a:p>
      </dgm:t>
    </dgm:pt>
    <dgm:pt modelId="{9006B0B2-3702-4F9F-9595-CCF76F0302D9}" type="parTrans" cxnId="{524E7A50-EEA2-453C-B881-A3FC0C577505}">
      <dgm:prSet/>
      <dgm:spPr/>
      <dgm:t>
        <a:bodyPr/>
        <a:lstStyle/>
        <a:p>
          <a:endParaRPr lang="en-US"/>
        </a:p>
      </dgm:t>
    </dgm:pt>
    <dgm:pt modelId="{280797D8-E6DA-4A64-9148-CEB434277019}" type="sibTrans" cxnId="{524E7A50-EEA2-453C-B881-A3FC0C577505}">
      <dgm:prSet/>
      <dgm:spPr/>
      <dgm:t>
        <a:bodyPr/>
        <a:lstStyle/>
        <a:p>
          <a:endParaRPr lang="en-US"/>
        </a:p>
      </dgm:t>
    </dgm:pt>
    <dgm:pt modelId="{722E3A8A-1231-41A4-B87F-1CD3C87C3BAB}">
      <dgm:prSet custT="1"/>
      <dgm:spPr/>
      <dgm:t>
        <a:bodyPr/>
        <a:lstStyle/>
        <a:p>
          <a:r>
            <a:rPr lang="en-US" sz="1400" b="0" i="1" dirty="0">
              <a:solidFill>
                <a:srgbClr val="002060"/>
              </a:solidFill>
              <a:latin typeface="Cambria" panose="02040503050406030204" pitchFamily="18" charset="0"/>
              <a:ea typeface="Cambria" panose="02040503050406030204" pitchFamily="18" charset="0"/>
            </a:rPr>
            <a:t>Communication is her strength. She does an amazing job working with teachers and plays a key role in the academic success of our students.</a:t>
          </a:r>
          <a:r>
            <a:rPr lang="en-US" sz="1400" i="1" dirty="0">
              <a:solidFill>
                <a:srgbClr val="002060"/>
              </a:solidFill>
              <a:latin typeface="Cambria" panose="02040503050406030204" pitchFamily="18" charset="0"/>
              <a:ea typeface="Cambria" panose="02040503050406030204" pitchFamily="18" charset="0"/>
            </a:rPr>
            <a:t> </a:t>
          </a:r>
          <a:endParaRPr lang="en-US" sz="1400" dirty="0">
            <a:solidFill>
              <a:srgbClr val="002060"/>
            </a:solidFill>
            <a:latin typeface="Cambria" panose="02040503050406030204" pitchFamily="18" charset="0"/>
            <a:ea typeface="Cambria" panose="02040503050406030204" pitchFamily="18" charset="0"/>
          </a:endParaRPr>
        </a:p>
      </dgm:t>
    </dgm:pt>
    <dgm:pt modelId="{7D95C3CD-5F01-49A0-8C6D-DD799E73B95F}" type="parTrans" cxnId="{CA72ABB3-DBA7-47DD-9ABE-A6DA99B99F54}">
      <dgm:prSet/>
      <dgm:spPr/>
      <dgm:t>
        <a:bodyPr/>
        <a:lstStyle/>
        <a:p>
          <a:endParaRPr lang="en-US"/>
        </a:p>
      </dgm:t>
    </dgm:pt>
    <dgm:pt modelId="{40B0FB74-044D-4DDF-BC1A-5C2176E7C820}" type="sibTrans" cxnId="{CA72ABB3-DBA7-47DD-9ABE-A6DA99B99F54}">
      <dgm:prSet/>
      <dgm:spPr/>
      <dgm:t>
        <a:bodyPr/>
        <a:lstStyle/>
        <a:p>
          <a:endParaRPr lang="en-US"/>
        </a:p>
      </dgm:t>
    </dgm:pt>
    <dgm:pt modelId="{6F578F96-74A7-4993-8A7A-0C7C4592B477}">
      <dgm:prSet custT="1"/>
      <dgm:spPr/>
      <dgm:t>
        <a:bodyPr/>
        <a:lstStyle/>
        <a:p>
          <a:r>
            <a:rPr lang="en-US" sz="1400" b="0" i="1" dirty="0">
              <a:solidFill>
                <a:srgbClr val="002060"/>
              </a:solidFill>
              <a:latin typeface="Cambria" panose="02040503050406030204" pitchFamily="18" charset="0"/>
              <a:ea typeface="Cambria" panose="02040503050406030204" pitchFamily="18" charset="0"/>
            </a:rPr>
            <a:t>She is a reflective thinker and a better action planner.</a:t>
          </a:r>
          <a:r>
            <a:rPr lang="en-US" sz="1400" i="1" dirty="0">
              <a:solidFill>
                <a:srgbClr val="002060"/>
              </a:solidFill>
              <a:latin typeface="Cambria" panose="02040503050406030204" pitchFamily="18" charset="0"/>
              <a:ea typeface="Cambria" panose="02040503050406030204" pitchFamily="18" charset="0"/>
            </a:rPr>
            <a:t> </a:t>
          </a:r>
          <a:endParaRPr lang="en-US" sz="1400" dirty="0">
            <a:solidFill>
              <a:srgbClr val="002060"/>
            </a:solidFill>
            <a:latin typeface="Cambria" panose="02040503050406030204" pitchFamily="18" charset="0"/>
            <a:ea typeface="Cambria" panose="02040503050406030204" pitchFamily="18" charset="0"/>
          </a:endParaRPr>
        </a:p>
      </dgm:t>
    </dgm:pt>
    <dgm:pt modelId="{FFBD29A0-8171-4EA2-A4CA-6224DF902500}" type="parTrans" cxnId="{84FEA488-14CA-4F39-877D-F43EF102C36A}">
      <dgm:prSet/>
      <dgm:spPr/>
      <dgm:t>
        <a:bodyPr/>
        <a:lstStyle/>
        <a:p>
          <a:endParaRPr lang="en-US"/>
        </a:p>
      </dgm:t>
    </dgm:pt>
    <dgm:pt modelId="{5A567D06-E3F8-4939-90F8-94C39C478832}" type="sibTrans" cxnId="{84FEA488-14CA-4F39-877D-F43EF102C36A}">
      <dgm:prSet/>
      <dgm:spPr/>
      <dgm:t>
        <a:bodyPr/>
        <a:lstStyle/>
        <a:p>
          <a:endParaRPr lang="en-US"/>
        </a:p>
      </dgm:t>
    </dgm:pt>
    <dgm:pt modelId="{007A23E1-84AC-4787-B5CC-314CCF6F2F2A}">
      <dgm:prSet custT="1"/>
      <dgm:spPr/>
      <dgm:t>
        <a:bodyPr/>
        <a:lstStyle/>
        <a:p>
          <a:endParaRPr lang="en-US" sz="1400" dirty="0">
            <a:solidFill>
              <a:srgbClr val="002060"/>
            </a:solidFill>
            <a:latin typeface="Cambria" panose="02040503050406030204" pitchFamily="18" charset="0"/>
            <a:ea typeface="Cambria" panose="02040503050406030204" pitchFamily="18" charset="0"/>
          </a:endParaRPr>
        </a:p>
      </dgm:t>
    </dgm:pt>
    <dgm:pt modelId="{D4BE38A6-45E4-42F4-B995-1BBEB7DA9BD1}" type="parTrans" cxnId="{126D153B-1F28-4E52-9F39-946045BDC8E7}">
      <dgm:prSet/>
      <dgm:spPr/>
      <dgm:t>
        <a:bodyPr/>
        <a:lstStyle/>
        <a:p>
          <a:endParaRPr lang="en-US"/>
        </a:p>
      </dgm:t>
    </dgm:pt>
    <dgm:pt modelId="{95634CFB-0039-46EC-81D3-F4D967350406}" type="sibTrans" cxnId="{126D153B-1F28-4E52-9F39-946045BDC8E7}">
      <dgm:prSet/>
      <dgm:spPr/>
      <dgm:t>
        <a:bodyPr/>
        <a:lstStyle/>
        <a:p>
          <a:endParaRPr lang="en-US"/>
        </a:p>
      </dgm:t>
    </dgm:pt>
    <dgm:pt modelId="{79551E1D-1ADD-4AAF-9E50-900993F3CECA}">
      <dgm:prSet custT="1"/>
      <dgm:spPr/>
      <dgm:t>
        <a:bodyPr/>
        <a:lstStyle/>
        <a:p>
          <a:endParaRPr lang="en-US" sz="1400" dirty="0">
            <a:solidFill>
              <a:srgbClr val="002060"/>
            </a:solidFill>
            <a:latin typeface="Cambria" panose="02040503050406030204" pitchFamily="18" charset="0"/>
            <a:ea typeface="Cambria" panose="02040503050406030204" pitchFamily="18" charset="0"/>
          </a:endParaRPr>
        </a:p>
      </dgm:t>
    </dgm:pt>
    <dgm:pt modelId="{51D2D4D3-8044-402C-9616-BAD904A7C59C}" type="parTrans" cxnId="{C0C7D6BD-6772-4068-862D-4BE2EDD87131}">
      <dgm:prSet/>
      <dgm:spPr/>
      <dgm:t>
        <a:bodyPr/>
        <a:lstStyle/>
        <a:p>
          <a:endParaRPr lang="en-US"/>
        </a:p>
      </dgm:t>
    </dgm:pt>
    <dgm:pt modelId="{F546D43A-FD88-45A3-82E0-A2C4DBE90CCE}" type="sibTrans" cxnId="{C0C7D6BD-6772-4068-862D-4BE2EDD87131}">
      <dgm:prSet/>
      <dgm:spPr/>
      <dgm:t>
        <a:bodyPr/>
        <a:lstStyle/>
        <a:p>
          <a:endParaRPr lang="en-US"/>
        </a:p>
      </dgm:t>
    </dgm:pt>
    <dgm:pt modelId="{20A68750-9249-451F-B7FA-2D6526F619FE}">
      <dgm:prSet custT="1"/>
      <dgm:spPr/>
      <dgm:t>
        <a:bodyPr/>
        <a:lstStyle/>
        <a:p>
          <a:endParaRPr lang="en-US" sz="1400" dirty="0">
            <a:solidFill>
              <a:srgbClr val="002060"/>
            </a:solidFill>
            <a:latin typeface="Cambria" panose="02040503050406030204" pitchFamily="18" charset="0"/>
            <a:ea typeface="Cambria" panose="02040503050406030204" pitchFamily="18" charset="0"/>
          </a:endParaRPr>
        </a:p>
      </dgm:t>
    </dgm:pt>
    <dgm:pt modelId="{6AF3983E-CFEE-402E-ADED-2F7B43B62BFF}" type="parTrans" cxnId="{CBB784E8-DE95-40EE-82C4-46398E5FC881}">
      <dgm:prSet/>
      <dgm:spPr/>
      <dgm:t>
        <a:bodyPr/>
        <a:lstStyle/>
        <a:p>
          <a:endParaRPr lang="en-US"/>
        </a:p>
      </dgm:t>
    </dgm:pt>
    <dgm:pt modelId="{651A97DA-B10B-4013-9884-4C5D51FA1DC3}" type="sibTrans" cxnId="{CBB784E8-DE95-40EE-82C4-46398E5FC881}">
      <dgm:prSet/>
      <dgm:spPr/>
      <dgm:t>
        <a:bodyPr/>
        <a:lstStyle/>
        <a:p>
          <a:endParaRPr lang="en-US"/>
        </a:p>
      </dgm:t>
    </dgm:pt>
    <dgm:pt modelId="{5FC7CB1A-FB97-4B92-8E81-B1033B2DD7CB}">
      <dgm:prSet custT="1"/>
      <dgm:spPr/>
      <dgm:t>
        <a:bodyPr/>
        <a:lstStyle/>
        <a:p>
          <a:endParaRPr lang="en-US" sz="1400" dirty="0">
            <a:solidFill>
              <a:srgbClr val="002060"/>
            </a:solidFill>
            <a:latin typeface="Cambria" panose="02040503050406030204" pitchFamily="18" charset="0"/>
            <a:ea typeface="Cambria" panose="02040503050406030204" pitchFamily="18" charset="0"/>
          </a:endParaRPr>
        </a:p>
      </dgm:t>
    </dgm:pt>
    <dgm:pt modelId="{2D5C8E58-3D16-41BF-97ED-9A06727E7D90}" type="parTrans" cxnId="{F43CEAE8-F52D-4B81-95F4-AC7F83724A25}">
      <dgm:prSet/>
      <dgm:spPr/>
      <dgm:t>
        <a:bodyPr/>
        <a:lstStyle/>
        <a:p>
          <a:endParaRPr lang="en-US"/>
        </a:p>
      </dgm:t>
    </dgm:pt>
    <dgm:pt modelId="{6FCFBBFD-EA04-454D-AA0B-4E32CF09A1B9}" type="sibTrans" cxnId="{F43CEAE8-F52D-4B81-95F4-AC7F83724A25}">
      <dgm:prSet/>
      <dgm:spPr/>
      <dgm:t>
        <a:bodyPr/>
        <a:lstStyle/>
        <a:p>
          <a:endParaRPr lang="en-US"/>
        </a:p>
      </dgm:t>
    </dgm:pt>
    <dgm:pt modelId="{A97E70F9-3466-42F7-B112-E9C52C49EEC4}" type="pres">
      <dgm:prSet presAssocID="{13717BFC-18CE-4AFC-B935-B21ED1B5847C}" presName="linear" presStyleCnt="0">
        <dgm:presLayoutVars>
          <dgm:animLvl val="lvl"/>
          <dgm:resizeHandles val="exact"/>
        </dgm:presLayoutVars>
      </dgm:prSet>
      <dgm:spPr/>
    </dgm:pt>
    <dgm:pt modelId="{40B6EFC1-7546-4EB5-8AA8-FD7C8E9B8FCD}" type="pres">
      <dgm:prSet presAssocID="{FA449854-AEF3-483C-92C7-3738FA3475FC}" presName="parentText" presStyleLbl="node1" presStyleIdx="0" presStyleCnt="1" custScaleY="47734" custLinFactNeighborX="180" custLinFactNeighborY="-56191">
        <dgm:presLayoutVars>
          <dgm:chMax val="0"/>
          <dgm:bulletEnabled val="1"/>
        </dgm:presLayoutVars>
      </dgm:prSet>
      <dgm:spPr/>
    </dgm:pt>
    <dgm:pt modelId="{2BA16DA7-8D24-43D2-8991-2DA243F2F216}" type="pres">
      <dgm:prSet presAssocID="{FA449854-AEF3-483C-92C7-3738FA3475FC}" presName="childText" presStyleLbl="revTx" presStyleIdx="0" presStyleCnt="1" custScaleY="201506" custLinFactNeighborX="61" custLinFactNeighborY="43515">
        <dgm:presLayoutVars>
          <dgm:bulletEnabled val="1"/>
        </dgm:presLayoutVars>
      </dgm:prSet>
      <dgm:spPr/>
    </dgm:pt>
  </dgm:ptLst>
  <dgm:cxnLst>
    <dgm:cxn modelId="{930E9E07-2BB6-413B-8B9F-B9C4042F1B45}" type="presOf" srcId="{6F578F96-74A7-4993-8A7A-0C7C4592B477}" destId="{2BA16DA7-8D24-43D2-8991-2DA243F2F216}" srcOrd="0" destOrd="6" presId="urn:microsoft.com/office/officeart/2005/8/layout/vList2"/>
    <dgm:cxn modelId="{D0D81311-2BA7-4B67-B227-62A940D160B7}" type="presOf" srcId="{FA449854-AEF3-483C-92C7-3738FA3475FC}" destId="{40B6EFC1-7546-4EB5-8AA8-FD7C8E9B8FCD}" srcOrd="0" destOrd="0" presId="urn:microsoft.com/office/officeart/2005/8/layout/vList2"/>
    <dgm:cxn modelId="{51432B26-0415-4C45-AC1C-1B348393F253}" type="presOf" srcId="{13717BFC-18CE-4AFC-B935-B21ED1B5847C}" destId="{A97E70F9-3466-42F7-B112-E9C52C49EEC4}" srcOrd="0" destOrd="0" presId="urn:microsoft.com/office/officeart/2005/8/layout/vList2"/>
    <dgm:cxn modelId="{E42C5A36-E7BC-43B1-9870-A402C64F163C}" type="presOf" srcId="{5FC7CB1A-FB97-4B92-8E81-B1033B2DD7CB}" destId="{2BA16DA7-8D24-43D2-8991-2DA243F2F216}" srcOrd="0" destOrd="1" presId="urn:microsoft.com/office/officeart/2005/8/layout/vList2"/>
    <dgm:cxn modelId="{A7DF1A39-EC7C-4D57-AC62-C5A4651060EC}" type="presOf" srcId="{722E3A8A-1231-41A4-B87F-1CD3C87C3BAB}" destId="{2BA16DA7-8D24-43D2-8991-2DA243F2F216}" srcOrd="0" destOrd="4" presId="urn:microsoft.com/office/officeart/2005/8/layout/vList2"/>
    <dgm:cxn modelId="{126D153B-1F28-4E52-9F39-946045BDC8E7}" srcId="{FA449854-AEF3-483C-92C7-3738FA3475FC}" destId="{007A23E1-84AC-4787-B5CC-314CCF6F2F2A}" srcOrd="3" destOrd="0" parTransId="{D4BE38A6-45E4-42F4-B995-1BBEB7DA9BD1}" sibTransId="{95634CFB-0039-46EC-81D3-F4D967350406}"/>
    <dgm:cxn modelId="{524E7A50-EEA2-453C-B881-A3FC0C577505}" srcId="{FA449854-AEF3-483C-92C7-3738FA3475FC}" destId="{BBAB7873-56C4-4998-AF44-0E9F24C850FD}" srcOrd="2" destOrd="0" parTransId="{9006B0B2-3702-4F9F-9595-CCF76F0302D9}" sibTransId="{280797D8-E6DA-4A64-9148-CEB434277019}"/>
    <dgm:cxn modelId="{0AF61754-8602-4A6D-8D81-F4D0A569E836}" srcId="{13717BFC-18CE-4AFC-B935-B21ED1B5847C}" destId="{FA449854-AEF3-483C-92C7-3738FA3475FC}" srcOrd="0" destOrd="0" parTransId="{2BF3DADE-CC87-4FA5-B84C-A7423FD17BD8}" sibTransId="{A03A5485-7550-492A-8110-6A3203DB3420}"/>
    <dgm:cxn modelId="{CEF97576-814D-4B1D-8C2D-F601E15ADE1A}" type="presOf" srcId="{20A68750-9249-451F-B7FA-2D6526F619FE}" destId="{2BA16DA7-8D24-43D2-8991-2DA243F2F216}" srcOrd="0" destOrd="0" presId="urn:microsoft.com/office/officeart/2005/8/layout/vList2"/>
    <dgm:cxn modelId="{84FEA488-14CA-4F39-877D-F43EF102C36A}" srcId="{FA449854-AEF3-483C-92C7-3738FA3475FC}" destId="{6F578F96-74A7-4993-8A7A-0C7C4592B477}" srcOrd="6" destOrd="0" parTransId="{FFBD29A0-8171-4EA2-A4CA-6224DF902500}" sibTransId="{5A567D06-E3F8-4939-90F8-94C39C478832}"/>
    <dgm:cxn modelId="{DFE9258D-8CFC-4981-AA5E-2B62BF9A5996}" type="presOf" srcId="{007A23E1-84AC-4787-B5CC-314CCF6F2F2A}" destId="{2BA16DA7-8D24-43D2-8991-2DA243F2F216}" srcOrd="0" destOrd="3" presId="urn:microsoft.com/office/officeart/2005/8/layout/vList2"/>
    <dgm:cxn modelId="{CB1DA6AB-6961-4C6B-99A3-5A4489E9790C}" type="presOf" srcId="{79551E1D-1ADD-4AAF-9E50-900993F3CECA}" destId="{2BA16DA7-8D24-43D2-8991-2DA243F2F216}" srcOrd="0" destOrd="5" presId="urn:microsoft.com/office/officeart/2005/8/layout/vList2"/>
    <dgm:cxn modelId="{CA72ABB3-DBA7-47DD-9ABE-A6DA99B99F54}" srcId="{FA449854-AEF3-483C-92C7-3738FA3475FC}" destId="{722E3A8A-1231-41A4-B87F-1CD3C87C3BAB}" srcOrd="4" destOrd="0" parTransId="{7D95C3CD-5F01-49A0-8C6D-DD799E73B95F}" sibTransId="{40B0FB74-044D-4DDF-BC1A-5C2176E7C820}"/>
    <dgm:cxn modelId="{788A43B7-F377-43A9-ABFF-A38001267F07}" type="presOf" srcId="{BBAB7873-56C4-4998-AF44-0E9F24C850FD}" destId="{2BA16DA7-8D24-43D2-8991-2DA243F2F216}" srcOrd="0" destOrd="2" presId="urn:microsoft.com/office/officeart/2005/8/layout/vList2"/>
    <dgm:cxn modelId="{C0C7D6BD-6772-4068-862D-4BE2EDD87131}" srcId="{FA449854-AEF3-483C-92C7-3738FA3475FC}" destId="{79551E1D-1ADD-4AAF-9E50-900993F3CECA}" srcOrd="5" destOrd="0" parTransId="{51D2D4D3-8044-402C-9616-BAD904A7C59C}" sibTransId="{F546D43A-FD88-45A3-82E0-A2C4DBE90CCE}"/>
    <dgm:cxn modelId="{CBB784E8-DE95-40EE-82C4-46398E5FC881}" srcId="{FA449854-AEF3-483C-92C7-3738FA3475FC}" destId="{20A68750-9249-451F-B7FA-2D6526F619FE}" srcOrd="0" destOrd="0" parTransId="{6AF3983E-CFEE-402E-ADED-2F7B43B62BFF}" sibTransId="{651A97DA-B10B-4013-9884-4C5D51FA1DC3}"/>
    <dgm:cxn modelId="{F43CEAE8-F52D-4B81-95F4-AC7F83724A25}" srcId="{FA449854-AEF3-483C-92C7-3738FA3475FC}" destId="{5FC7CB1A-FB97-4B92-8E81-B1033B2DD7CB}" srcOrd="1" destOrd="0" parTransId="{2D5C8E58-3D16-41BF-97ED-9A06727E7D90}" sibTransId="{6FCFBBFD-EA04-454D-AA0B-4E32CF09A1B9}"/>
    <dgm:cxn modelId="{87A62DB9-9325-43AD-BE7F-A8E8AAB3A8FB}" type="presParOf" srcId="{A97E70F9-3466-42F7-B112-E9C52C49EEC4}" destId="{40B6EFC1-7546-4EB5-8AA8-FD7C8E9B8FCD}" srcOrd="0" destOrd="0" presId="urn:microsoft.com/office/officeart/2005/8/layout/vList2"/>
    <dgm:cxn modelId="{633AAED4-6078-4142-AFF9-F87485A44830}" type="presParOf" srcId="{A97E70F9-3466-42F7-B112-E9C52C49EEC4}" destId="{2BA16DA7-8D24-43D2-8991-2DA243F2F216}"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B5438E-55B1-4B8A-A0BA-0451EA89070A}">
      <dsp:nvSpPr>
        <dsp:cNvPr id="0" name=""/>
        <dsp:cNvSpPr/>
      </dsp:nvSpPr>
      <dsp:spPr>
        <a:xfrm>
          <a:off x="0" y="245995"/>
          <a:ext cx="4977578" cy="1020299"/>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latin typeface="Cambria" panose="02040503050406030204" pitchFamily="18" charset="0"/>
              <a:ea typeface="Cambria" panose="02040503050406030204" pitchFamily="18" charset="0"/>
            </a:rPr>
            <a:t>These surveys were designed to capture the perspectives of our alumni and their school principals.  </a:t>
          </a:r>
        </a:p>
      </dsp:txBody>
      <dsp:txXfrm>
        <a:off x="49807" y="295802"/>
        <a:ext cx="4877964" cy="920685"/>
      </dsp:txXfrm>
    </dsp:sp>
    <dsp:sp modelId="{25BBB7A7-34CA-4270-98A1-3691CDBFAD42}">
      <dsp:nvSpPr>
        <dsp:cNvPr id="0" name=""/>
        <dsp:cNvSpPr/>
      </dsp:nvSpPr>
      <dsp:spPr>
        <a:xfrm>
          <a:off x="0" y="1309494"/>
          <a:ext cx="4977578" cy="1020299"/>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latin typeface="Cambria" panose="02040503050406030204" pitchFamily="18" charset="0"/>
              <a:ea typeface="Cambria" panose="02040503050406030204" pitchFamily="18" charset="0"/>
            </a:rPr>
            <a:t>The surveys contain items employing a 5-point Likert scale (with 1=</a:t>
          </a:r>
          <a:r>
            <a:rPr lang="en-US" sz="1500" i="1" kern="1200" dirty="0">
              <a:latin typeface="Cambria" panose="02040503050406030204" pitchFamily="18" charset="0"/>
              <a:ea typeface="Cambria" panose="02040503050406030204" pitchFamily="18" charset="0"/>
            </a:rPr>
            <a:t>Strongly disagree</a:t>
          </a:r>
          <a:r>
            <a:rPr lang="en-US" sz="1500" kern="1200" dirty="0">
              <a:latin typeface="Cambria" panose="02040503050406030204" pitchFamily="18" charset="0"/>
              <a:ea typeface="Cambria" panose="02040503050406030204" pitchFamily="18" charset="0"/>
            </a:rPr>
            <a:t>, 2=</a:t>
          </a:r>
          <a:r>
            <a:rPr lang="en-US" sz="1500" i="1" kern="1200" dirty="0">
              <a:latin typeface="Cambria" panose="02040503050406030204" pitchFamily="18" charset="0"/>
              <a:ea typeface="Cambria" panose="02040503050406030204" pitchFamily="18" charset="0"/>
            </a:rPr>
            <a:t>Disagree</a:t>
          </a:r>
          <a:r>
            <a:rPr lang="en-US" sz="1500" kern="1200" dirty="0">
              <a:latin typeface="Cambria" panose="02040503050406030204" pitchFamily="18" charset="0"/>
              <a:ea typeface="Cambria" panose="02040503050406030204" pitchFamily="18" charset="0"/>
            </a:rPr>
            <a:t>, 3=</a:t>
          </a:r>
          <a:r>
            <a:rPr lang="en-US" sz="1500" i="1" kern="1200" dirty="0">
              <a:latin typeface="Cambria" panose="02040503050406030204" pitchFamily="18" charset="0"/>
              <a:ea typeface="Cambria" panose="02040503050406030204" pitchFamily="18" charset="0"/>
            </a:rPr>
            <a:t>Neither agree nor disagree</a:t>
          </a:r>
          <a:r>
            <a:rPr lang="en-US" sz="1500" kern="1200" dirty="0">
              <a:latin typeface="Cambria" panose="02040503050406030204" pitchFamily="18" charset="0"/>
              <a:ea typeface="Cambria" panose="02040503050406030204" pitchFamily="18" charset="0"/>
            </a:rPr>
            <a:t>, 4=</a:t>
          </a:r>
          <a:r>
            <a:rPr lang="en-US" sz="1500" i="1" kern="1200" dirty="0">
              <a:latin typeface="Cambria" panose="02040503050406030204" pitchFamily="18" charset="0"/>
              <a:ea typeface="Cambria" panose="02040503050406030204" pitchFamily="18" charset="0"/>
            </a:rPr>
            <a:t>Agree</a:t>
          </a:r>
          <a:r>
            <a:rPr lang="en-US" sz="1500" kern="1200" dirty="0">
              <a:latin typeface="Cambria" panose="02040503050406030204" pitchFamily="18" charset="0"/>
              <a:ea typeface="Cambria" panose="02040503050406030204" pitchFamily="18" charset="0"/>
            </a:rPr>
            <a:t>, and 5=</a:t>
          </a:r>
          <a:r>
            <a:rPr lang="en-US" sz="1500" i="1" kern="1200" dirty="0">
              <a:latin typeface="Cambria" panose="02040503050406030204" pitchFamily="18" charset="0"/>
              <a:ea typeface="Cambria" panose="02040503050406030204" pitchFamily="18" charset="0"/>
            </a:rPr>
            <a:t>Strongly agree</a:t>
          </a:r>
          <a:r>
            <a:rPr lang="en-US" sz="1500" kern="1200" dirty="0">
              <a:latin typeface="Cambria" panose="02040503050406030204" pitchFamily="18" charset="0"/>
              <a:ea typeface="Cambria" panose="02040503050406030204" pitchFamily="18" charset="0"/>
            </a:rPr>
            <a:t>).  </a:t>
          </a:r>
        </a:p>
      </dsp:txBody>
      <dsp:txXfrm>
        <a:off x="49807" y="1359301"/>
        <a:ext cx="4877964" cy="920685"/>
      </dsp:txXfrm>
    </dsp:sp>
    <dsp:sp modelId="{9D9332D5-7A97-46D8-ACAE-5D53E41240D3}">
      <dsp:nvSpPr>
        <dsp:cNvPr id="0" name=""/>
        <dsp:cNvSpPr/>
      </dsp:nvSpPr>
      <dsp:spPr>
        <a:xfrm>
          <a:off x="0" y="2372994"/>
          <a:ext cx="4977578" cy="1020299"/>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latin typeface="Cambria" panose="02040503050406030204" pitchFamily="18" charset="0"/>
              <a:ea typeface="Cambria" panose="02040503050406030204" pitchFamily="18" charset="0"/>
            </a:rPr>
            <a:t>These surveys are parallel in nature and are administered annually.  The data are provided to program faculty alongside other important data points in order to triangulate the results and examine trends across time.</a:t>
          </a:r>
        </a:p>
      </dsp:txBody>
      <dsp:txXfrm>
        <a:off x="49807" y="2422801"/>
        <a:ext cx="4877964" cy="9206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0EBFE-528A-4381-BFF2-720912A492AA}">
      <dsp:nvSpPr>
        <dsp:cNvPr id="0" name=""/>
        <dsp:cNvSpPr/>
      </dsp:nvSpPr>
      <dsp:spPr>
        <a:xfrm>
          <a:off x="0" y="109858"/>
          <a:ext cx="5029199" cy="1216800"/>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Cambria" panose="02040503050406030204" pitchFamily="18" charset="0"/>
              <a:ea typeface="Cambria" panose="02040503050406030204" pitchFamily="18" charset="0"/>
            </a:rPr>
            <a:t>What our principals say: A sample of responses</a:t>
          </a:r>
        </a:p>
      </dsp:txBody>
      <dsp:txXfrm>
        <a:off x="59399" y="169257"/>
        <a:ext cx="4910401" cy="1098002"/>
      </dsp:txXfrm>
    </dsp:sp>
    <dsp:sp modelId="{C5740B8B-C3FE-435D-8389-8D687FDA9D39}">
      <dsp:nvSpPr>
        <dsp:cNvPr id="0" name=""/>
        <dsp:cNvSpPr/>
      </dsp:nvSpPr>
      <dsp:spPr>
        <a:xfrm>
          <a:off x="0" y="2698253"/>
          <a:ext cx="5029199" cy="12469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677" tIns="82550" rIns="462280" bIns="82550" numCol="1" spcCol="1270" anchor="t" anchorCtr="0">
          <a:noAutofit/>
        </a:bodyPr>
        <a:lstStyle/>
        <a:p>
          <a:pPr marL="285750" lvl="1" indent="-285750" algn="l" defTabSz="2266950">
            <a:lnSpc>
              <a:spcPct val="90000"/>
            </a:lnSpc>
            <a:spcBef>
              <a:spcPct val="0"/>
            </a:spcBef>
            <a:spcAft>
              <a:spcPct val="20000"/>
            </a:spcAft>
            <a:buChar char="•"/>
          </a:pPr>
          <a:endParaRPr lang="en-US" sz="5100" kern="1200" dirty="0">
            <a:latin typeface="Cambria" panose="02040503050406030204" pitchFamily="18" charset="0"/>
            <a:ea typeface="Cambria" panose="02040503050406030204" pitchFamily="18" charset="0"/>
          </a:endParaRPr>
        </a:p>
      </dsp:txBody>
      <dsp:txXfrm>
        <a:off x="0" y="2698253"/>
        <a:ext cx="5029199" cy="12469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B6EFC1-7546-4EB5-8AA8-FD7C8E9B8FCD}">
      <dsp:nvSpPr>
        <dsp:cNvPr id="0" name=""/>
        <dsp:cNvSpPr/>
      </dsp:nvSpPr>
      <dsp:spPr>
        <a:xfrm>
          <a:off x="0" y="0"/>
          <a:ext cx="5029199" cy="20066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Cambria" panose="02040503050406030204" pitchFamily="18" charset="0"/>
              <a:ea typeface="Cambria" panose="02040503050406030204" pitchFamily="18" charset="0"/>
            </a:rPr>
            <a:t>What our employers say: A sample of responses</a:t>
          </a:r>
        </a:p>
      </dsp:txBody>
      <dsp:txXfrm>
        <a:off x="9796" y="9796"/>
        <a:ext cx="5009607" cy="181070"/>
      </dsp:txXfrm>
    </dsp:sp>
    <dsp:sp modelId="{2BA16DA7-8D24-43D2-8991-2DA243F2F216}">
      <dsp:nvSpPr>
        <dsp:cNvPr id="0" name=""/>
        <dsp:cNvSpPr/>
      </dsp:nvSpPr>
      <dsp:spPr>
        <a:xfrm>
          <a:off x="0" y="201966"/>
          <a:ext cx="5029199" cy="47458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677" tIns="17780" rIns="99568" bIns="17780" numCol="1" spcCol="1270" anchor="t" anchorCtr="0">
          <a:noAutofit/>
        </a:bodyPr>
        <a:lstStyle/>
        <a:p>
          <a:pPr marL="114300" lvl="1" indent="-114300" algn="l" defTabSz="622300">
            <a:lnSpc>
              <a:spcPct val="90000"/>
            </a:lnSpc>
            <a:spcBef>
              <a:spcPct val="0"/>
            </a:spcBef>
            <a:spcAft>
              <a:spcPct val="20000"/>
            </a:spcAft>
            <a:buChar char="•"/>
          </a:pPr>
          <a:endParaRPr lang="en-US" sz="1400" kern="1200" dirty="0">
            <a:solidFill>
              <a:srgbClr val="002060"/>
            </a:solidFill>
            <a:latin typeface="Cambria" panose="02040503050406030204" pitchFamily="18" charset="0"/>
            <a:ea typeface="Cambria" panose="02040503050406030204" pitchFamily="18" charset="0"/>
          </a:endParaRPr>
        </a:p>
        <a:p>
          <a:pPr marL="114300" lvl="1" indent="-114300" algn="l" defTabSz="622300">
            <a:lnSpc>
              <a:spcPct val="90000"/>
            </a:lnSpc>
            <a:spcBef>
              <a:spcPct val="0"/>
            </a:spcBef>
            <a:spcAft>
              <a:spcPct val="20000"/>
            </a:spcAft>
            <a:buChar char="•"/>
          </a:pPr>
          <a:endParaRPr lang="en-US" sz="1400" kern="1200" dirty="0">
            <a:solidFill>
              <a:srgbClr val="002060"/>
            </a:solidFill>
            <a:latin typeface="Cambria" panose="02040503050406030204" pitchFamily="18" charset="0"/>
            <a:ea typeface="Cambria" panose="02040503050406030204" pitchFamily="18" charset="0"/>
          </a:endParaRPr>
        </a:p>
        <a:p>
          <a:pPr marL="114300" lvl="1" indent="-114300" algn="l" defTabSz="622300">
            <a:lnSpc>
              <a:spcPct val="90000"/>
            </a:lnSpc>
            <a:spcBef>
              <a:spcPct val="0"/>
            </a:spcBef>
            <a:spcAft>
              <a:spcPct val="20000"/>
            </a:spcAft>
            <a:buChar char="•"/>
          </a:pPr>
          <a:r>
            <a:rPr lang="en-US" sz="1400" b="0" i="1" kern="1200" dirty="0">
              <a:solidFill>
                <a:srgbClr val="002060"/>
              </a:solidFill>
              <a:latin typeface="Cambria" panose="02040503050406030204" pitchFamily="18" charset="0"/>
              <a:ea typeface="Cambria" panose="02040503050406030204" pitchFamily="18" charset="0"/>
            </a:rPr>
            <a:t>She has become an excellent Assistant Principal for Hillsborough County Public Schools. She will make an outstanding principal.</a:t>
          </a:r>
          <a:r>
            <a:rPr lang="en-US" sz="1400" i="1" kern="1200" dirty="0">
              <a:solidFill>
                <a:srgbClr val="002060"/>
              </a:solidFill>
              <a:latin typeface="Cambria" panose="02040503050406030204" pitchFamily="18" charset="0"/>
              <a:ea typeface="Cambria" panose="02040503050406030204" pitchFamily="18" charset="0"/>
            </a:rPr>
            <a:t> </a:t>
          </a:r>
          <a:endParaRPr lang="en-US" sz="1400" kern="1200" dirty="0">
            <a:solidFill>
              <a:srgbClr val="002060"/>
            </a:solidFill>
            <a:latin typeface="Cambria" panose="02040503050406030204" pitchFamily="18" charset="0"/>
            <a:ea typeface="Cambria" panose="02040503050406030204" pitchFamily="18" charset="0"/>
          </a:endParaRPr>
        </a:p>
        <a:p>
          <a:pPr marL="114300" lvl="1" indent="-114300" algn="l" defTabSz="622300">
            <a:lnSpc>
              <a:spcPct val="90000"/>
            </a:lnSpc>
            <a:spcBef>
              <a:spcPct val="0"/>
            </a:spcBef>
            <a:spcAft>
              <a:spcPct val="20000"/>
            </a:spcAft>
            <a:buChar char="•"/>
          </a:pPr>
          <a:endParaRPr lang="en-US" sz="1400" kern="1200" dirty="0">
            <a:solidFill>
              <a:srgbClr val="002060"/>
            </a:solidFill>
            <a:latin typeface="Cambria" panose="02040503050406030204" pitchFamily="18" charset="0"/>
            <a:ea typeface="Cambria" panose="02040503050406030204" pitchFamily="18" charset="0"/>
          </a:endParaRPr>
        </a:p>
        <a:p>
          <a:pPr marL="114300" lvl="1" indent="-114300" algn="l" defTabSz="622300">
            <a:lnSpc>
              <a:spcPct val="90000"/>
            </a:lnSpc>
            <a:spcBef>
              <a:spcPct val="0"/>
            </a:spcBef>
            <a:spcAft>
              <a:spcPct val="20000"/>
            </a:spcAft>
            <a:buChar char="•"/>
          </a:pPr>
          <a:r>
            <a:rPr lang="en-US" sz="1400" b="0" i="1" kern="1200" dirty="0">
              <a:solidFill>
                <a:srgbClr val="002060"/>
              </a:solidFill>
              <a:latin typeface="Cambria" panose="02040503050406030204" pitchFamily="18" charset="0"/>
              <a:ea typeface="Cambria" panose="02040503050406030204" pitchFamily="18" charset="0"/>
            </a:rPr>
            <a:t>Communication is her strength. She does an amazing job working with teachers and plays a key role in the academic success of our students.</a:t>
          </a:r>
          <a:r>
            <a:rPr lang="en-US" sz="1400" i="1" kern="1200" dirty="0">
              <a:solidFill>
                <a:srgbClr val="002060"/>
              </a:solidFill>
              <a:latin typeface="Cambria" panose="02040503050406030204" pitchFamily="18" charset="0"/>
              <a:ea typeface="Cambria" panose="02040503050406030204" pitchFamily="18" charset="0"/>
            </a:rPr>
            <a:t> </a:t>
          </a:r>
          <a:endParaRPr lang="en-US" sz="1400" kern="1200" dirty="0">
            <a:solidFill>
              <a:srgbClr val="002060"/>
            </a:solidFill>
            <a:latin typeface="Cambria" panose="02040503050406030204" pitchFamily="18" charset="0"/>
            <a:ea typeface="Cambria" panose="02040503050406030204" pitchFamily="18" charset="0"/>
          </a:endParaRPr>
        </a:p>
        <a:p>
          <a:pPr marL="114300" lvl="1" indent="-114300" algn="l" defTabSz="622300">
            <a:lnSpc>
              <a:spcPct val="90000"/>
            </a:lnSpc>
            <a:spcBef>
              <a:spcPct val="0"/>
            </a:spcBef>
            <a:spcAft>
              <a:spcPct val="20000"/>
            </a:spcAft>
            <a:buChar char="•"/>
          </a:pPr>
          <a:endParaRPr lang="en-US" sz="1400" kern="1200" dirty="0">
            <a:solidFill>
              <a:srgbClr val="002060"/>
            </a:solidFill>
            <a:latin typeface="Cambria" panose="02040503050406030204" pitchFamily="18" charset="0"/>
            <a:ea typeface="Cambria" panose="02040503050406030204" pitchFamily="18" charset="0"/>
          </a:endParaRPr>
        </a:p>
        <a:p>
          <a:pPr marL="114300" lvl="1" indent="-114300" algn="l" defTabSz="622300">
            <a:lnSpc>
              <a:spcPct val="90000"/>
            </a:lnSpc>
            <a:spcBef>
              <a:spcPct val="0"/>
            </a:spcBef>
            <a:spcAft>
              <a:spcPct val="20000"/>
            </a:spcAft>
            <a:buChar char="•"/>
          </a:pPr>
          <a:r>
            <a:rPr lang="en-US" sz="1400" b="0" i="1" kern="1200" dirty="0">
              <a:solidFill>
                <a:srgbClr val="002060"/>
              </a:solidFill>
              <a:latin typeface="Cambria" panose="02040503050406030204" pitchFamily="18" charset="0"/>
              <a:ea typeface="Cambria" panose="02040503050406030204" pitchFamily="18" charset="0"/>
            </a:rPr>
            <a:t>She is a reflective thinker and a better action planner.</a:t>
          </a:r>
          <a:r>
            <a:rPr lang="en-US" sz="1400" i="1" kern="1200" dirty="0">
              <a:solidFill>
                <a:srgbClr val="002060"/>
              </a:solidFill>
              <a:latin typeface="Cambria" panose="02040503050406030204" pitchFamily="18" charset="0"/>
              <a:ea typeface="Cambria" panose="02040503050406030204" pitchFamily="18" charset="0"/>
            </a:rPr>
            <a:t> </a:t>
          </a:r>
          <a:endParaRPr lang="en-US" sz="1400" kern="1200" dirty="0">
            <a:solidFill>
              <a:srgbClr val="002060"/>
            </a:solidFill>
            <a:latin typeface="Cambria" panose="02040503050406030204" pitchFamily="18" charset="0"/>
            <a:ea typeface="Cambria" panose="02040503050406030204" pitchFamily="18" charset="0"/>
          </a:endParaRPr>
        </a:p>
      </dsp:txBody>
      <dsp:txXfrm>
        <a:off x="0" y="201966"/>
        <a:ext cx="5029199" cy="474585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6A09BA-B15D-4D2F-9E51-8541BF5C2BEC}" type="datetimeFigureOut">
              <a:rPr lang="en-US" smtClean="0"/>
              <a:t>7/9/2024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7DE6C2-D636-494D-B48C-FD063FF6EE6D}" type="slidenum">
              <a:rPr lang="en-US" smtClean="0"/>
              <a:t>‹#›</a:t>
            </a:fld>
            <a:endParaRPr lang="en-US" dirty="0"/>
          </a:p>
        </p:txBody>
      </p:sp>
    </p:spTree>
    <p:extLst>
      <p:ext uri="{BB962C8B-B14F-4D97-AF65-F5344CB8AC3E}">
        <p14:creationId xmlns:p14="http://schemas.microsoft.com/office/powerpoint/2010/main" val="2454648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7DE6C2-D636-494D-B48C-FD063FF6EE6D}" type="slidenum">
              <a:rPr lang="en-US" smtClean="0"/>
              <a:t>2</a:t>
            </a:fld>
            <a:endParaRPr lang="en-US" dirty="0"/>
          </a:p>
        </p:txBody>
      </p:sp>
    </p:spTree>
    <p:extLst>
      <p:ext uri="{BB962C8B-B14F-4D97-AF65-F5344CB8AC3E}">
        <p14:creationId xmlns:p14="http://schemas.microsoft.com/office/powerpoint/2010/main" val="36771152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7DE6C2-D636-494D-B48C-FD063FF6EE6D}" type="slidenum">
              <a:rPr lang="en-US" smtClean="0"/>
              <a:t>18</a:t>
            </a:fld>
            <a:endParaRPr lang="en-US" dirty="0"/>
          </a:p>
        </p:txBody>
      </p:sp>
    </p:spTree>
    <p:extLst>
      <p:ext uri="{BB962C8B-B14F-4D97-AF65-F5344CB8AC3E}">
        <p14:creationId xmlns:p14="http://schemas.microsoft.com/office/powerpoint/2010/main" val="12731582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7DE6C2-D636-494D-B48C-FD063FF6EE6D}" type="slidenum">
              <a:rPr lang="en-US" smtClean="0"/>
              <a:t>19</a:t>
            </a:fld>
            <a:endParaRPr lang="en-US" dirty="0"/>
          </a:p>
        </p:txBody>
      </p:sp>
    </p:spTree>
    <p:extLst>
      <p:ext uri="{BB962C8B-B14F-4D97-AF65-F5344CB8AC3E}">
        <p14:creationId xmlns:p14="http://schemas.microsoft.com/office/powerpoint/2010/main" val="35500129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7DE6C2-D636-494D-B48C-FD063FF6EE6D}" type="slidenum">
              <a:rPr lang="en-US" smtClean="0"/>
              <a:t>20</a:t>
            </a:fld>
            <a:endParaRPr lang="en-US" dirty="0"/>
          </a:p>
        </p:txBody>
      </p:sp>
    </p:spTree>
    <p:extLst>
      <p:ext uri="{BB962C8B-B14F-4D97-AF65-F5344CB8AC3E}">
        <p14:creationId xmlns:p14="http://schemas.microsoft.com/office/powerpoint/2010/main" val="14135933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7DE6C2-D636-494D-B48C-FD063FF6EE6D}" type="slidenum">
              <a:rPr lang="en-US" smtClean="0"/>
              <a:t>21</a:t>
            </a:fld>
            <a:endParaRPr lang="en-US" dirty="0"/>
          </a:p>
        </p:txBody>
      </p:sp>
    </p:spTree>
    <p:extLst>
      <p:ext uri="{BB962C8B-B14F-4D97-AF65-F5344CB8AC3E}">
        <p14:creationId xmlns:p14="http://schemas.microsoft.com/office/powerpoint/2010/main" val="18752313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7DE6C2-D636-494D-B48C-FD063FF6EE6D}" type="slidenum">
              <a:rPr lang="en-US" smtClean="0"/>
              <a:t>22</a:t>
            </a:fld>
            <a:endParaRPr lang="en-US" dirty="0"/>
          </a:p>
        </p:txBody>
      </p:sp>
    </p:spTree>
    <p:extLst>
      <p:ext uri="{BB962C8B-B14F-4D97-AF65-F5344CB8AC3E}">
        <p14:creationId xmlns:p14="http://schemas.microsoft.com/office/powerpoint/2010/main" val="3190898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7DE6C2-D636-494D-B48C-FD063FF6EE6D}" type="slidenum">
              <a:rPr lang="en-US" smtClean="0"/>
              <a:t>4</a:t>
            </a:fld>
            <a:endParaRPr lang="en-US" dirty="0"/>
          </a:p>
        </p:txBody>
      </p:sp>
    </p:spTree>
    <p:extLst>
      <p:ext uri="{BB962C8B-B14F-4D97-AF65-F5344CB8AC3E}">
        <p14:creationId xmlns:p14="http://schemas.microsoft.com/office/powerpoint/2010/main" val="1713308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7DE6C2-D636-494D-B48C-FD063FF6EE6D}" type="slidenum">
              <a:rPr lang="en-US" smtClean="0"/>
              <a:t>6</a:t>
            </a:fld>
            <a:endParaRPr lang="en-US" dirty="0"/>
          </a:p>
        </p:txBody>
      </p:sp>
    </p:spTree>
    <p:extLst>
      <p:ext uri="{BB962C8B-B14F-4D97-AF65-F5344CB8AC3E}">
        <p14:creationId xmlns:p14="http://schemas.microsoft.com/office/powerpoint/2010/main" val="3766630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Data are aggregated across the five most recent survey administrations</a:t>
            </a:r>
          </a:p>
        </p:txBody>
      </p:sp>
      <p:sp>
        <p:nvSpPr>
          <p:cNvPr id="4" name="Slide Number Placeholder 3"/>
          <p:cNvSpPr>
            <a:spLocks noGrp="1"/>
          </p:cNvSpPr>
          <p:nvPr>
            <p:ph type="sldNum" sz="quarter" idx="5"/>
          </p:nvPr>
        </p:nvSpPr>
        <p:spPr/>
        <p:txBody>
          <a:bodyPr/>
          <a:lstStyle/>
          <a:p>
            <a:fld id="{077DE6C2-D636-494D-B48C-FD063FF6EE6D}" type="slidenum">
              <a:rPr lang="en-US" smtClean="0"/>
              <a:t>7</a:t>
            </a:fld>
            <a:endParaRPr lang="en-US" dirty="0"/>
          </a:p>
        </p:txBody>
      </p:sp>
    </p:spTree>
    <p:extLst>
      <p:ext uri="{BB962C8B-B14F-4D97-AF65-F5344CB8AC3E}">
        <p14:creationId xmlns:p14="http://schemas.microsoft.com/office/powerpoint/2010/main" val="3415098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7DE6C2-D636-494D-B48C-FD063FF6EE6D}" type="slidenum">
              <a:rPr lang="en-US" smtClean="0"/>
              <a:t>8</a:t>
            </a:fld>
            <a:endParaRPr lang="en-US" dirty="0"/>
          </a:p>
        </p:txBody>
      </p:sp>
    </p:spTree>
    <p:extLst>
      <p:ext uri="{BB962C8B-B14F-4D97-AF65-F5344CB8AC3E}">
        <p14:creationId xmlns:p14="http://schemas.microsoft.com/office/powerpoint/2010/main" val="1515142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Demonstrates stability across time</a:t>
            </a:r>
          </a:p>
        </p:txBody>
      </p:sp>
      <p:sp>
        <p:nvSpPr>
          <p:cNvPr id="4" name="Slide Number Placeholder 3"/>
          <p:cNvSpPr>
            <a:spLocks noGrp="1"/>
          </p:cNvSpPr>
          <p:nvPr>
            <p:ph type="sldNum" sz="quarter" idx="5"/>
          </p:nvPr>
        </p:nvSpPr>
        <p:spPr/>
        <p:txBody>
          <a:bodyPr/>
          <a:lstStyle/>
          <a:p>
            <a:fld id="{077DE6C2-D636-494D-B48C-FD063FF6EE6D}" type="slidenum">
              <a:rPr lang="en-US" smtClean="0"/>
              <a:t>9</a:t>
            </a:fld>
            <a:endParaRPr lang="en-US" dirty="0"/>
          </a:p>
        </p:txBody>
      </p:sp>
    </p:spTree>
    <p:extLst>
      <p:ext uri="{BB962C8B-B14F-4D97-AF65-F5344CB8AC3E}">
        <p14:creationId xmlns:p14="http://schemas.microsoft.com/office/powerpoint/2010/main" val="1593329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7DE6C2-D636-494D-B48C-FD063FF6EE6D}" type="slidenum">
              <a:rPr lang="en-US" smtClean="0"/>
              <a:t>10</a:t>
            </a:fld>
            <a:endParaRPr lang="en-US" dirty="0"/>
          </a:p>
        </p:txBody>
      </p:sp>
    </p:spTree>
    <p:extLst>
      <p:ext uri="{BB962C8B-B14F-4D97-AF65-F5344CB8AC3E}">
        <p14:creationId xmlns:p14="http://schemas.microsoft.com/office/powerpoint/2010/main" val="73380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7DE6C2-D636-494D-B48C-FD063FF6EE6D}" type="slidenum">
              <a:rPr lang="en-US" smtClean="0"/>
              <a:t>11</a:t>
            </a:fld>
            <a:endParaRPr lang="en-US" dirty="0"/>
          </a:p>
        </p:txBody>
      </p:sp>
    </p:spTree>
    <p:extLst>
      <p:ext uri="{BB962C8B-B14F-4D97-AF65-F5344CB8AC3E}">
        <p14:creationId xmlns:p14="http://schemas.microsoft.com/office/powerpoint/2010/main" val="19835029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Data are aggregated across the five most recent survey administrations</a:t>
            </a:r>
          </a:p>
        </p:txBody>
      </p:sp>
      <p:sp>
        <p:nvSpPr>
          <p:cNvPr id="4" name="Slide Number Placeholder 3"/>
          <p:cNvSpPr>
            <a:spLocks noGrp="1"/>
          </p:cNvSpPr>
          <p:nvPr>
            <p:ph type="sldNum" sz="quarter" idx="5"/>
          </p:nvPr>
        </p:nvSpPr>
        <p:spPr/>
        <p:txBody>
          <a:bodyPr/>
          <a:lstStyle/>
          <a:p>
            <a:fld id="{077DE6C2-D636-494D-B48C-FD063FF6EE6D}" type="slidenum">
              <a:rPr lang="en-US" smtClean="0"/>
              <a:t>17</a:t>
            </a:fld>
            <a:endParaRPr lang="en-US" dirty="0"/>
          </a:p>
        </p:txBody>
      </p:sp>
    </p:spTree>
    <p:extLst>
      <p:ext uri="{BB962C8B-B14F-4D97-AF65-F5344CB8AC3E}">
        <p14:creationId xmlns:p14="http://schemas.microsoft.com/office/powerpoint/2010/main" val="1369442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0EC8-2F36-0724-CEEA-AEB196C15D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7AD7CF-250D-AE7C-8756-CC209B4FB3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F95C2C-8B86-94AD-28AD-3550E84C3B55}"/>
              </a:ext>
            </a:extLst>
          </p:cNvPr>
          <p:cNvSpPr>
            <a:spLocks noGrp="1"/>
          </p:cNvSpPr>
          <p:nvPr>
            <p:ph type="dt" sz="half" idx="10"/>
          </p:nvPr>
        </p:nvSpPr>
        <p:spPr/>
        <p:txBody>
          <a:bodyPr/>
          <a:lstStyle/>
          <a:p>
            <a:fld id="{3AA0A0DE-3466-4B4C-A484-F6FD8FCB5625}" type="datetimeFigureOut">
              <a:rPr lang="en-US" smtClean="0"/>
              <a:t>7/9/2024</a:t>
            </a:fld>
            <a:endParaRPr lang="en-US" dirty="0"/>
          </a:p>
        </p:txBody>
      </p:sp>
      <p:sp>
        <p:nvSpPr>
          <p:cNvPr id="5" name="Footer Placeholder 4">
            <a:extLst>
              <a:ext uri="{FF2B5EF4-FFF2-40B4-BE49-F238E27FC236}">
                <a16:creationId xmlns:a16="http://schemas.microsoft.com/office/drawing/2014/main" id="{E2DA1671-DEE1-5B28-06C9-B5855C2D311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69156D7-2EA8-4E42-37E1-874CA2BB5764}"/>
              </a:ext>
            </a:extLst>
          </p:cNvPr>
          <p:cNvSpPr>
            <a:spLocks noGrp="1"/>
          </p:cNvSpPr>
          <p:nvPr>
            <p:ph type="sldNum" sz="quarter" idx="12"/>
          </p:nvPr>
        </p:nvSpPr>
        <p:spPr/>
        <p:txBody>
          <a:bodyPr/>
          <a:lstStyle/>
          <a:p>
            <a:fld id="{20C54912-F1F3-4DAC-BAF4-C9504DE77B9F}" type="slidenum">
              <a:rPr lang="en-US" smtClean="0"/>
              <a:t>‹#›</a:t>
            </a:fld>
            <a:endParaRPr lang="en-US" dirty="0"/>
          </a:p>
        </p:txBody>
      </p:sp>
    </p:spTree>
    <p:extLst>
      <p:ext uri="{BB962C8B-B14F-4D97-AF65-F5344CB8AC3E}">
        <p14:creationId xmlns:p14="http://schemas.microsoft.com/office/powerpoint/2010/main" val="3140391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D9EDA-093C-F27E-E2A3-93E536794A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04DBAE-2D5C-52FB-85CC-5BE4800BC6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08DBF7-4B42-50D1-BBA1-83C0DBF84581}"/>
              </a:ext>
            </a:extLst>
          </p:cNvPr>
          <p:cNvSpPr>
            <a:spLocks noGrp="1"/>
          </p:cNvSpPr>
          <p:nvPr>
            <p:ph type="dt" sz="half" idx="10"/>
          </p:nvPr>
        </p:nvSpPr>
        <p:spPr/>
        <p:txBody>
          <a:bodyPr/>
          <a:lstStyle/>
          <a:p>
            <a:fld id="{3AA0A0DE-3466-4B4C-A484-F6FD8FCB5625}" type="datetimeFigureOut">
              <a:rPr lang="en-US" smtClean="0"/>
              <a:t>7/9/2024</a:t>
            </a:fld>
            <a:endParaRPr lang="en-US" dirty="0"/>
          </a:p>
        </p:txBody>
      </p:sp>
      <p:sp>
        <p:nvSpPr>
          <p:cNvPr id="5" name="Footer Placeholder 4">
            <a:extLst>
              <a:ext uri="{FF2B5EF4-FFF2-40B4-BE49-F238E27FC236}">
                <a16:creationId xmlns:a16="http://schemas.microsoft.com/office/drawing/2014/main" id="{DE0DE813-B580-9249-7FA4-41DC89ABD59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188BBEF-E077-365A-28F7-9E05CF97DA1F}"/>
              </a:ext>
            </a:extLst>
          </p:cNvPr>
          <p:cNvSpPr>
            <a:spLocks noGrp="1"/>
          </p:cNvSpPr>
          <p:nvPr>
            <p:ph type="sldNum" sz="quarter" idx="12"/>
          </p:nvPr>
        </p:nvSpPr>
        <p:spPr/>
        <p:txBody>
          <a:bodyPr/>
          <a:lstStyle/>
          <a:p>
            <a:fld id="{20C54912-F1F3-4DAC-BAF4-C9504DE77B9F}" type="slidenum">
              <a:rPr lang="en-US" smtClean="0"/>
              <a:t>‹#›</a:t>
            </a:fld>
            <a:endParaRPr lang="en-US" dirty="0"/>
          </a:p>
        </p:txBody>
      </p:sp>
    </p:spTree>
    <p:extLst>
      <p:ext uri="{BB962C8B-B14F-4D97-AF65-F5344CB8AC3E}">
        <p14:creationId xmlns:p14="http://schemas.microsoft.com/office/powerpoint/2010/main" val="1642705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168ACB-CA1E-D4B9-ECA6-DFA77688BB3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773605-CACD-A02C-C50F-C72D14A5F6D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FE82CC-FED6-0AE9-9F13-3EB13F00EF93}"/>
              </a:ext>
            </a:extLst>
          </p:cNvPr>
          <p:cNvSpPr>
            <a:spLocks noGrp="1"/>
          </p:cNvSpPr>
          <p:nvPr>
            <p:ph type="dt" sz="half" idx="10"/>
          </p:nvPr>
        </p:nvSpPr>
        <p:spPr/>
        <p:txBody>
          <a:bodyPr/>
          <a:lstStyle/>
          <a:p>
            <a:fld id="{3AA0A0DE-3466-4B4C-A484-F6FD8FCB5625}" type="datetimeFigureOut">
              <a:rPr lang="en-US" smtClean="0"/>
              <a:t>7/9/2024</a:t>
            </a:fld>
            <a:endParaRPr lang="en-US" dirty="0"/>
          </a:p>
        </p:txBody>
      </p:sp>
      <p:sp>
        <p:nvSpPr>
          <p:cNvPr id="5" name="Footer Placeholder 4">
            <a:extLst>
              <a:ext uri="{FF2B5EF4-FFF2-40B4-BE49-F238E27FC236}">
                <a16:creationId xmlns:a16="http://schemas.microsoft.com/office/drawing/2014/main" id="{02AA61C9-6AEB-36F9-B086-2C465E52460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6F8E25E-1199-D58C-41B2-308E378DD274}"/>
              </a:ext>
            </a:extLst>
          </p:cNvPr>
          <p:cNvSpPr>
            <a:spLocks noGrp="1"/>
          </p:cNvSpPr>
          <p:nvPr>
            <p:ph type="sldNum" sz="quarter" idx="12"/>
          </p:nvPr>
        </p:nvSpPr>
        <p:spPr/>
        <p:txBody>
          <a:bodyPr/>
          <a:lstStyle/>
          <a:p>
            <a:fld id="{20C54912-F1F3-4DAC-BAF4-C9504DE77B9F}" type="slidenum">
              <a:rPr lang="en-US" smtClean="0"/>
              <a:t>‹#›</a:t>
            </a:fld>
            <a:endParaRPr lang="en-US" dirty="0"/>
          </a:p>
        </p:txBody>
      </p:sp>
    </p:spTree>
    <p:extLst>
      <p:ext uri="{BB962C8B-B14F-4D97-AF65-F5344CB8AC3E}">
        <p14:creationId xmlns:p14="http://schemas.microsoft.com/office/powerpoint/2010/main" val="380360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1140C-7B21-764B-6120-BFAE74E37E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7EA9F5-5E90-1A82-E1CC-4C05EF14AB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D53CD6-D7CF-15F9-468C-14906A47BD27}"/>
              </a:ext>
            </a:extLst>
          </p:cNvPr>
          <p:cNvSpPr>
            <a:spLocks noGrp="1"/>
          </p:cNvSpPr>
          <p:nvPr>
            <p:ph type="dt" sz="half" idx="10"/>
          </p:nvPr>
        </p:nvSpPr>
        <p:spPr/>
        <p:txBody>
          <a:bodyPr/>
          <a:lstStyle/>
          <a:p>
            <a:fld id="{3AA0A0DE-3466-4B4C-A484-F6FD8FCB5625}" type="datetimeFigureOut">
              <a:rPr lang="en-US" smtClean="0"/>
              <a:t>7/9/2024</a:t>
            </a:fld>
            <a:endParaRPr lang="en-US" dirty="0"/>
          </a:p>
        </p:txBody>
      </p:sp>
      <p:sp>
        <p:nvSpPr>
          <p:cNvPr id="5" name="Footer Placeholder 4">
            <a:extLst>
              <a:ext uri="{FF2B5EF4-FFF2-40B4-BE49-F238E27FC236}">
                <a16:creationId xmlns:a16="http://schemas.microsoft.com/office/drawing/2014/main" id="{D5909C85-C2A6-90EA-6080-851A6A37F5D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CEAA227-437D-544A-5852-EE36C3B47CA0}"/>
              </a:ext>
            </a:extLst>
          </p:cNvPr>
          <p:cNvSpPr>
            <a:spLocks noGrp="1"/>
          </p:cNvSpPr>
          <p:nvPr>
            <p:ph type="sldNum" sz="quarter" idx="12"/>
          </p:nvPr>
        </p:nvSpPr>
        <p:spPr/>
        <p:txBody>
          <a:bodyPr/>
          <a:lstStyle/>
          <a:p>
            <a:fld id="{20C54912-F1F3-4DAC-BAF4-C9504DE77B9F}" type="slidenum">
              <a:rPr lang="en-US" smtClean="0"/>
              <a:t>‹#›</a:t>
            </a:fld>
            <a:endParaRPr lang="en-US" dirty="0"/>
          </a:p>
        </p:txBody>
      </p:sp>
    </p:spTree>
    <p:extLst>
      <p:ext uri="{BB962C8B-B14F-4D97-AF65-F5344CB8AC3E}">
        <p14:creationId xmlns:p14="http://schemas.microsoft.com/office/powerpoint/2010/main" val="1599568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4A084-7831-FBDA-FFE4-EAC83577A5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FCEC971-663F-5770-3096-DAE90BA404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FC75C75-96B2-FD22-5CE2-85B5FA4C9D91}"/>
              </a:ext>
            </a:extLst>
          </p:cNvPr>
          <p:cNvSpPr>
            <a:spLocks noGrp="1"/>
          </p:cNvSpPr>
          <p:nvPr>
            <p:ph type="dt" sz="half" idx="10"/>
          </p:nvPr>
        </p:nvSpPr>
        <p:spPr/>
        <p:txBody>
          <a:bodyPr/>
          <a:lstStyle/>
          <a:p>
            <a:fld id="{3AA0A0DE-3466-4B4C-A484-F6FD8FCB5625}" type="datetimeFigureOut">
              <a:rPr lang="en-US" smtClean="0"/>
              <a:t>7/9/2024</a:t>
            </a:fld>
            <a:endParaRPr lang="en-US" dirty="0"/>
          </a:p>
        </p:txBody>
      </p:sp>
      <p:sp>
        <p:nvSpPr>
          <p:cNvPr id="5" name="Footer Placeholder 4">
            <a:extLst>
              <a:ext uri="{FF2B5EF4-FFF2-40B4-BE49-F238E27FC236}">
                <a16:creationId xmlns:a16="http://schemas.microsoft.com/office/drawing/2014/main" id="{18B2C3EF-6C52-D878-63DC-F89A3196D7E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AF2B603-53B1-C1A2-DF15-DC8D27C10645}"/>
              </a:ext>
            </a:extLst>
          </p:cNvPr>
          <p:cNvSpPr>
            <a:spLocks noGrp="1"/>
          </p:cNvSpPr>
          <p:nvPr>
            <p:ph type="sldNum" sz="quarter" idx="12"/>
          </p:nvPr>
        </p:nvSpPr>
        <p:spPr/>
        <p:txBody>
          <a:bodyPr/>
          <a:lstStyle/>
          <a:p>
            <a:fld id="{20C54912-F1F3-4DAC-BAF4-C9504DE77B9F}" type="slidenum">
              <a:rPr lang="en-US" smtClean="0"/>
              <a:t>‹#›</a:t>
            </a:fld>
            <a:endParaRPr lang="en-US" dirty="0"/>
          </a:p>
        </p:txBody>
      </p:sp>
    </p:spTree>
    <p:extLst>
      <p:ext uri="{BB962C8B-B14F-4D97-AF65-F5344CB8AC3E}">
        <p14:creationId xmlns:p14="http://schemas.microsoft.com/office/powerpoint/2010/main" val="1275731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29871-41B6-725E-2938-24C52CAEA0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746A7F-E6A1-8935-0B7B-194C5EFE45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6E10C6-E31F-B51A-838A-3590E986FF4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1A85F0F-7673-F711-AB17-B9E553AA548A}"/>
              </a:ext>
            </a:extLst>
          </p:cNvPr>
          <p:cNvSpPr>
            <a:spLocks noGrp="1"/>
          </p:cNvSpPr>
          <p:nvPr>
            <p:ph type="dt" sz="half" idx="10"/>
          </p:nvPr>
        </p:nvSpPr>
        <p:spPr/>
        <p:txBody>
          <a:bodyPr/>
          <a:lstStyle/>
          <a:p>
            <a:fld id="{3AA0A0DE-3466-4B4C-A484-F6FD8FCB5625}" type="datetimeFigureOut">
              <a:rPr lang="en-US" smtClean="0"/>
              <a:t>7/9/2024</a:t>
            </a:fld>
            <a:endParaRPr lang="en-US" dirty="0"/>
          </a:p>
        </p:txBody>
      </p:sp>
      <p:sp>
        <p:nvSpPr>
          <p:cNvPr id="6" name="Footer Placeholder 5">
            <a:extLst>
              <a:ext uri="{FF2B5EF4-FFF2-40B4-BE49-F238E27FC236}">
                <a16:creationId xmlns:a16="http://schemas.microsoft.com/office/drawing/2014/main" id="{D3ED980D-F86F-D995-1B80-93A3131B7F1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8B173CC-7759-D51E-0148-BA083ED313F2}"/>
              </a:ext>
            </a:extLst>
          </p:cNvPr>
          <p:cNvSpPr>
            <a:spLocks noGrp="1"/>
          </p:cNvSpPr>
          <p:nvPr>
            <p:ph type="sldNum" sz="quarter" idx="12"/>
          </p:nvPr>
        </p:nvSpPr>
        <p:spPr/>
        <p:txBody>
          <a:bodyPr/>
          <a:lstStyle/>
          <a:p>
            <a:fld id="{20C54912-F1F3-4DAC-BAF4-C9504DE77B9F}" type="slidenum">
              <a:rPr lang="en-US" smtClean="0"/>
              <a:t>‹#›</a:t>
            </a:fld>
            <a:endParaRPr lang="en-US" dirty="0"/>
          </a:p>
        </p:txBody>
      </p:sp>
    </p:spTree>
    <p:extLst>
      <p:ext uri="{BB962C8B-B14F-4D97-AF65-F5344CB8AC3E}">
        <p14:creationId xmlns:p14="http://schemas.microsoft.com/office/powerpoint/2010/main" val="1536006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67B38-667C-10C9-4DA2-7C007899BE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083C7F-10EA-75A7-772E-58BEA81011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1C8220-0D4B-4B57-1E29-19C1F24F8F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2EF8EE0-E12F-C44A-1B9D-3B15646878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601CC7-5A9E-E113-88AF-0D17F04CB29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9E430D-51BA-07C0-F124-A97B182B5E98}"/>
              </a:ext>
            </a:extLst>
          </p:cNvPr>
          <p:cNvSpPr>
            <a:spLocks noGrp="1"/>
          </p:cNvSpPr>
          <p:nvPr>
            <p:ph type="dt" sz="half" idx="10"/>
          </p:nvPr>
        </p:nvSpPr>
        <p:spPr/>
        <p:txBody>
          <a:bodyPr/>
          <a:lstStyle/>
          <a:p>
            <a:fld id="{3AA0A0DE-3466-4B4C-A484-F6FD8FCB5625}" type="datetimeFigureOut">
              <a:rPr lang="en-US" smtClean="0"/>
              <a:t>7/9/2024</a:t>
            </a:fld>
            <a:endParaRPr lang="en-US" dirty="0"/>
          </a:p>
        </p:txBody>
      </p:sp>
      <p:sp>
        <p:nvSpPr>
          <p:cNvPr id="8" name="Footer Placeholder 7">
            <a:extLst>
              <a:ext uri="{FF2B5EF4-FFF2-40B4-BE49-F238E27FC236}">
                <a16:creationId xmlns:a16="http://schemas.microsoft.com/office/drawing/2014/main" id="{012D4BC1-FB24-969B-7E6B-E162E394324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217ADAF-1086-363D-71F2-9B20C8DAFBBF}"/>
              </a:ext>
            </a:extLst>
          </p:cNvPr>
          <p:cNvSpPr>
            <a:spLocks noGrp="1"/>
          </p:cNvSpPr>
          <p:nvPr>
            <p:ph type="sldNum" sz="quarter" idx="12"/>
          </p:nvPr>
        </p:nvSpPr>
        <p:spPr/>
        <p:txBody>
          <a:bodyPr/>
          <a:lstStyle/>
          <a:p>
            <a:fld id="{20C54912-F1F3-4DAC-BAF4-C9504DE77B9F}" type="slidenum">
              <a:rPr lang="en-US" smtClean="0"/>
              <a:t>‹#›</a:t>
            </a:fld>
            <a:endParaRPr lang="en-US" dirty="0"/>
          </a:p>
        </p:txBody>
      </p:sp>
    </p:spTree>
    <p:extLst>
      <p:ext uri="{BB962C8B-B14F-4D97-AF65-F5344CB8AC3E}">
        <p14:creationId xmlns:p14="http://schemas.microsoft.com/office/powerpoint/2010/main" val="2490451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2F4B7-8BBA-7D0E-126A-BB9568FD01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A983FE-D0BE-2313-62D3-0FFC5B901E25}"/>
              </a:ext>
            </a:extLst>
          </p:cNvPr>
          <p:cNvSpPr>
            <a:spLocks noGrp="1"/>
          </p:cNvSpPr>
          <p:nvPr>
            <p:ph type="dt" sz="half" idx="10"/>
          </p:nvPr>
        </p:nvSpPr>
        <p:spPr/>
        <p:txBody>
          <a:bodyPr/>
          <a:lstStyle/>
          <a:p>
            <a:fld id="{3AA0A0DE-3466-4B4C-A484-F6FD8FCB5625}" type="datetimeFigureOut">
              <a:rPr lang="en-US" smtClean="0"/>
              <a:t>7/9/2024</a:t>
            </a:fld>
            <a:endParaRPr lang="en-US" dirty="0"/>
          </a:p>
        </p:txBody>
      </p:sp>
      <p:sp>
        <p:nvSpPr>
          <p:cNvPr id="4" name="Footer Placeholder 3">
            <a:extLst>
              <a:ext uri="{FF2B5EF4-FFF2-40B4-BE49-F238E27FC236}">
                <a16:creationId xmlns:a16="http://schemas.microsoft.com/office/drawing/2014/main" id="{8CA62BEA-A401-99D3-7838-831DE566F73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D815ADD-5C2A-DEC8-09B7-4E5BE8C91775}"/>
              </a:ext>
            </a:extLst>
          </p:cNvPr>
          <p:cNvSpPr>
            <a:spLocks noGrp="1"/>
          </p:cNvSpPr>
          <p:nvPr>
            <p:ph type="sldNum" sz="quarter" idx="12"/>
          </p:nvPr>
        </p:nvSpPr>
        <p:spPr/>
        <p:txBody>
          <a:bodyPr/>
          <a:lstStyle/>
          <a:p>
            <a:fld id="{20C54912-F1F3-4DAC-BAF4-C9504DE77B9F}" type="slidenum">
              <a:rPr lang="en-US" smtClean="0"/>
              <a:t>‹#›</a:t>
            </a:fld>
            <a:endParaRPr lang="en-US" dirty="0"/>
          </a:p>
        </p:txBody>
      </p:sp>
    </p:spTree>
    <p:extLst>
      <p:ext uri="{BB962C8B-B14F-4D97-AF65-F5344CB8AC3E}">
        <p14:creationId xmlns:p14="http://schemas.microsoft.com/office/powerpoint/2010/main" val="3416612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FEC1D8-B167-B327-981E-E96772D566BE}"/>
              </a:ext>
            </a:extLst>
          </p:cNvPr>
          <p:cNvSpPr>
            <a:spLocks noGrp="1"/>
          </p:cNvSpPr>
          <p:nvPr>
            <p:ph type="dt" sz="half" idx="10"/>
          </p:nvPr>
        </p:nvSpPr>
        <p:spPr/>
        <p:txBody>
          <a:bodyPr/>
          <a:lstStyle/>
          <a:p>
            <a:fld id="{3AA0A0DE-3466-4B4C-A484-F6FD8FCB5625}" type="datetimeFigureOut">
              <a:rPr lang="en-US" smtClean="0"/>
              <a:t>7/9/2024</a:t>
            </a:fld>
            <a:endParaRPr lang="en-US" dirty="0"/>
          </a:p>
        </p:txBody>
      </p:sp>
      <p:sp>
        <p:nvSpPr>
          <p:cNvPr id="3" name="Footer Placeholder 2">
            <a:extLst>
              <a:ext uri="{FF2B5EF4-FFF2-40B4-BE49-F238E27FC236}">
                <a16:creationId xmlns:a16="http://schemas.microsoft.com/office/drawing/2014/main" id="{2DD0B15F-051A-35E1-65E9-409EBBDECAB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AA233A50-DA5C-74EB-0824-77138EAA8968}"/>
              </a:ext>
            </a:extLst>
          </p:cNvPr>
          <p:cNvSpPr>
            <a:spLocks noGrp="1"/>
          </p:cNvSpPr>
          <p:nvPr>
            <p:ph type="sldNum" sz="quarter" idx="12"/>
          </p:nvPr>
        </p:nvSpPr>
        <p:spPr/>
        <p:txBody>
          <a:bodyPr/>
          <a:lstStyle/>
          <a:p>
            <a:fld id="{20C54912-F1F3-4DAC-BAF4-C9504DE77B9F}" type="slidenum">
              <a:rPr lang="en-US" smtClean="0"/>
              <a:t>‹#›</a:t>
            </a:fld>
            <a:endParaRPr lang="en-US" dirty="0"/>
          </a:p>
        </p:txBody>
      </p:sp>
    </p:spTree>
    <p:extLst>
      <p:ext uri="{BB962C8B-B14F-4D97-AF65-F5344CB8AC3E}">
        <p14:creationId xmlns:p14="http://schemas.microsoft.com/office/powerpoint/2010/main" val="2970926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A092-B9D9-3133-874F-4ACDD15648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D05074-9063-C607-B932-82EB6C564B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3E80626-FC20-FE8B-E1B8-DF24F4C655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05EB92-4539-7F41-0AEE-20A907841812}"/>
              </a:ext>
            </a:extLst>
          </p:cNvPr>
          <p:cNvSpPr>
            <a:spLocks noGrp="1"/>
          </p:cNvSpPr>
          <p:nvPr>
            <p:ph type="dt" sz="half" idx="10"/>
          </p:nvPr>
        </p:nvSpPr>
        <p:spPr/>
        <p:txBody>
          <a:bodyPr/>
          <a:lstStyle/>
          <a:p>
            <a:fld id="{3AA0A0DE-3466-4B4C-A484-F6FD8FCB5625}" type="datetimeFigureOut">
              <a:rPr lang="en-US" smtClean="0"/>
              <a:t>7/9/2024</a:t>
            </a:fld>
            <a:endParaRPr lang="en-US" dirty="0"/>
          </a:p>
        </p:txBody>
      </p:sp>
      <p:sp>
        <p:nvSpPr>
          <p:cNvPr id="6" name="Footer Placeholder 5">
            <a:extLst>
              <a:ext uri="{FF2B5EF4-FFF2-40B4-BE49-F238E27FC236}">
                <a16:creationId xmlns:a16="http://schemas.microsoft.com/office/drawing/2014/main" id="{97915384-A2DD-8DD8-ED12-289DC13AD56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4E74E2E-F6CF-30AD-B590-3F92405F5C73}"/>
              </a:ext>
            </a:extLst>
          </p:cNvPr>
          <p:cNvSpPr>
            <a:spLocks noGrp="1"/>
          </p:cNvSpPr>
          <p:nvPr>
            <p:ph type="sldNum" sz="quarter" idx="12"/>
          </p:nvPr>
        </p:nvSpPr>
        <p:spPr/>
        <p:txBody>
          <a:bodyPr/>
          <a:lstStyle/>
          <a:p>
            <a:fld id="{20C54912-F1F3-4DAC-BAF4-C9504DE77B9F}" type="slidenum">
              <a:rPr lang="en-US" smtClean="0"/>
              <a:t>‹#›</a:t>
            </a:fld>
            <a:endParaRPr lang="en-US" dirty="0"/>
          </a:p>
        </p:txBody>
      </p:sp>
    </p:spTree>
    <p:extLst>
      <p:ext uri="{BB962C8B-B14F-4D97-AF65-F5344CB8AC3E}">
        <p14:creationId xmlns:p14="http://schemas.microsoft.com/office/powerpoint/2010/main" val="2630334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E0450-FCC8-5FBB-9901-644CF84892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90817C5-EC2C-3EB6-6916-D560B217F8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F63329B-C206-7B31-7EE3-E331B5DB83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41A6DA-8B58-8025-63A2-8664C012DE64}"/>
              </a:ext>
            </a:extLst>
          </p:cNvPr>
          <p:cNvSpPr>
            <a:spLocks noGrp="1"/>
          </p:cNvSpPr>
          <p:nvPr>
            <p:ph type="dt" sz="half" idx="10"/>
          </p:nvPr>
        </p:nvSpPr>
        <p:spPr/>
        <p:txBody>
          <a:bodyPr/>
          <a:lstStyle/>
          <a:p>
            <a:fld id="{3AA0A0DE-3466-4B4C-A484-F6FD8FCB5625}" type="datetimeFigureOut">
              <a:rPr lang="en-US" smtClean="0"/>
              <a:t>7/9/2024</a:t>
            </a:fld>
            <a:endParaRPr lang="en-US" dirty="0"/>
          </a:p>
        </p:txBody>
      </p:sp>
      <p:sp>
        <p:nvSpPr>
          <p:cNvPr id="6" name="Footer Placeholder 5">
            <a:extLst>
              <a:ext uri="{FF2B5EF4-FFF2-40B4-BE49-F238E27FC236}">
                <a16:creationId xmlns:a16="http://schemas.microsoft.com/office/drawing/2014/main" id="{B8BFA142-8437-967D-6621-B985CA80D4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66ED99E-0BBA-2DE3-6044-A77FBFE0C6AA}"/>
              </a:ext>
            </a:extLst>
          </p:cNvPr>
          <p:cNvSpPr>
            <a:spLocks noGrp="1"/>
          </p:cNvSpPr>
          <p:nvPr>
            <p:ph type="sldNum" sz="quarter" idx="12"/>
          </p:nvPr>
        </p:nvSpPr>
        <p:spPr/>
        <p:txBody>
          <a:bodyPr/>
          <a:lstStyle/>
          <a:p>
            <a:fld id="{20C54912-F1F3-4DAC-BAF4-C9504DE77B9F}" type="slidenum">
              <a:rPr lang="en-US" smtClean="0"/>
              <a:t>‹#›</a:t>
            </a:fld>
            <a:endParaRPr lang="en-US" dirty="0"/>
          </a:p>
        </p:txBody>
      </p:sp>
    </p:spTree>
    <p:extLst>
      <p:ext uri="{BB962C8B-B14F-4D97-AF65-F5344CB8AC3E}">
        <p14:creationId xmlns:p14="http://schemas.microsoft.com/office/powerpoint/2010/main" val="1872577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CA84C0-D3F0-54D9-820C-53B3FB7D54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AA12C7B-7E9B-3777-279B-5A5BC68E67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7B2287-53E0-8239-B800-C4ED7E2B28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A0A0DE-3466-4B4C-A484-F6FD8FCB5625}" type="datetimeFigureOut">
              <a:rPr lang="en-US" smtClean="0"/>
              <a:t>7/9/2024</a:t>
            </a:fld>
            <a:endParaRPr lang="en-US" dirty="0"/>
          </a:p>
        </p:txBody>
      </p:sp>
      <p:sp>
        <p:nvSpPr>
          <p:cNvPr id="5" name="Footer Placeholder 4">
            <a:extLst>
              <a:ext uri="{FF2B5EF4-FFF2-40B4-BE49-F238E27FC236}">
                <a16:creationId xmlns:a16="http://schemas.microsoft.com/office/drawing/2014/main" id="{0571D027-E2A6-DE2B-194D-0E72E5A3CC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DECD3EF-6F9C-4698-8C64-0F0827F389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C54912-F1F3-4DAC-BAF4-C9504DE77B9F}" type="slidenum">
              <a:rPr lang="en-US" smtClean="0"/>
              <a:t>‹#›</a:t>
            </a:fld>
            <a:endParaRPr lang="en-US" dirty="0"/>
          </a:p>
        </p:txBody>
      </p:sp>
    </p:spTree>
    <p:extLst>
      <p:ext uri="{BB962C8B-B14F-4D97-AF65-F5344CB8AC3E}">
        <p14:creationId xmlns:p14="http://schemas.microsoft.com/office/powerpoint/2010/main" val="769278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Students during a graduation ceremony">
            <a:extLst>
              <a:ext uri="{FF2B5EF4-FFF2-40B4-BE49-F238E27FC236}">
                <a16:creationId xmlns:a16="http://schemas.microsoft.com/office/drawing/2014/main" id="{BBA9DB77-1E84-3AC5-2403-C3FAD689E9A0}"/>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11190" b="4541"/>
          <a:stretch/>
        </p:blipFill>
        <p:spPr>
          <a:xfrm>
            <a:off x="20" y="1"/>
            <a:ext cx="12191980" cy="6857999"/>
          </a:xfrm>
          <a:prstGeom prst="rect">
            <a:avLst/>
          </a:prstGeom>
        </p:spPr>
      </p:pic>
      <p:sp>
        <p:nvSpPr>
          <p:cNvPr id="2" name="Title 1">
            <a:extLst>
              <a:ext uri="{FF2B5EF4-FFF2-40B4-BE49-F238E27FC236}">
                <a16:creationId xmlns:a16="http://schemas.microsoft.com/office/drawing/2014/main" id="{363A63FA-787F-BE1D-5759-923F00191839}"/>
              </a:ext>
            </a:extLst>
          </p:cNvPr>
          <p:cNvSpPr>
            <a:spLocks noGrp="1"/>
          </p:cNvSpPr>
          <p:nvPr>
            <p:ph type="ctrTitle"/>
          </p:nvPr>
        </p:nvSpPr>
        <p:spPr>
          <a:xfrm>
            <a:off x="1524000" y="1122362"/>
            <a:ext cx="9144000" cy="2900518"/>
          </a:xfrm>
        </p:spPr>
        <p:txBody>
          <a:bodyPr>
            <a:normAutofit fontScale="90000"/>
          </a:bodyPr>
          <a:lstStyle/>
          <a:p>
            <a:r>
              <a:rPr lang="en-US" sz="7100" dirty="0">
                <a:solidFill>
                  <a:srgbClr val="00B0F0"/>
                </a:solidFill>
                <a:latin typeface="Cambria" panose="02040503050406030204" pitchFamily="18" charset="0"/>
                <a:ea typeface="Cambria" panose="02040503050406030204" pitchFamily="18" charset="0"/>
              </a:rPr>
              <a:t>C</a:t>
            </a:r>
            <a:r>
              <a:rPr lang="en-US" dirty="0">
                <a:solidFill>
                  <a:srgbClr val="00B0F0"/>
                </a:solidFill>
                <a:latin typeface="Cambria" panose="02040503050406030204" pitchFamily="18" charset="0"/>
                <a:ea typeface="Cambria" panose="02040503050406030204" pitchFamily="18" charset="0"/>
              </a:rPr>
              <a:t>ollege of </a:t>
            </a:r>
            <a:r>
              <a:rPr lang="en-US" sz="7100" dirty="0">
                <a:solidFill>
                  <a:srgbClr val="00B0F0"/>
                </a:solidFill>
                <a:latin typeface="Cambria" panose="02040503050406030204" pitchFamily="18" charset="0"/>
                <a:ea typeface="Cambria" panose="02040503050406030204" pitchFamily="18" charset="0"/>
              </a:rPr>
              <a:t>E</a:t>
            </a:r>
            <a:r>
              <a:rPr lang="en-US" dirty="0">
                <a:solidFill>
                  <a:srgbClr val="00B0F0"/>
                </a:solidFill>
                <a:latin typeface="Cambria" panose="02040503050406030204" pitchFamily="18" charset="0"/>
                <a:ea typeface="Cambria" panose="02040503050406030204" pitchFamily="18" charset="0"/>
              </a:rPr>
              <a:t>ducation </a:t>
            </a:r>
            <a:br>
              <a:rPr lang="en-US" dirty="0">
                <a:solidFill>
                  <a:srgbClr val="00B0F0"/>
                </a:solidFill>
                <a:latin typeface="Cambria" panose="02040503050406030204" pitchFamily="18" charset="0"/>
                <a:ea typeface="Cambria" panose="02040503050406030204" pitchFamily="18" charset="0"/>
              </a:rPr>
            </a:br>
            <a:r>
              <a:rPr lang="en-US" dirty="0">
                <a:solidFill>
                  <a:srgbClr val="00B0F0"/>
                </a:solidFill>
                <a:latin typeface="Cambria" panose="02040503050406030204" pitchFamily="18" charset="0"/>
                <a:ea typeface="Cambria" panose="02040503050406030204" pitchFamily="18" charset="0"/>
              </a:rPr>
              <a:t>University of South Florida</a:t>
            </a:r>
            <a:br>
              <a:rPr lang="en-US" dirty="0">
                <a:solidFill>
                  <a:srgbClr val="00B0F0"/>
                </a:solidFill>
                <a:latin typeface="Cambria" panose="02040503050406030204" pitchFamily="18" charset="0"/>
                <a:ea typeface="Cambria" panose="02040503050406030204" pitchFamily="18" charset="0"/>
              </a:rPr>
            </a:br>
            <a:r>
              <a:rPr lang="en-US" dirty="0">
                <a:solidFill>
                  <a:srgbClr val="00B0F0"/>
                </a:solidFill>
                <a:latin typeface="Cambria" panose="02040503050406030204" pitchFamily="18" charset="0"/>
                <a:ea typeface="Cambria" panose="02040503050406030204" pitchFamily="18" charset="0"/>
              </a:rPr>
              <a:t>Annual Survey Administration</a:t>
            </a:r>
          </a:p>
        </p:txBody>
      </p:sp>
      <p:sp>
        <p:nvSpPr>
          <p:cNvPr id="3" name="Subtitle 2">
            <a:extLst>
              <a:ext uri="{FF2B5EF4-FFF2-40B4-BE49-F238E27FC236}">
                <a16:creationId xmlns:a16="http://schemas.microsoft.com/office/drawing/2014/main" id="{8AD7D404-F19F-2F43-902A-3920DB7BABB2}"/>
              </a:ext>
            </a:extLst>
          </p:cNvPr>
          <p:cNvSpPr>
            <a:spLocks noGrp="1"/>
          </p:cNvSpPr>
          <p:nvPr>
            <p:ph type="subTitle" idx="1"/>
          </p:nvPr>
        </p:nvSpPr>
        <p:spPr>
          <a:xfrm>
            <a:off x="944217" y="4159404"/>
            <a:ext cx="10386392" cy="1098395"/>
          </a:xfrm>
        </p:spPr>
        <p:txBody>
          <a:bodyPr>
            <a:normAutofit/>
          </a:bodyPr>
          <a:lstStyle/>
          <a:p>
            <a:r>
              <a:rPr lang="en-US" dirty="0">
                <a:solidFill>
                  <a:schemeClr val="accent6">
                    <a:lumMod val="60000"/>
                    <a:lumOff val="40000"/>
                  </a:schemeClr>
                </a:solidFill>
                <a:latin typeface="Cambria" panose="02040503050406030204" pitchFamily="18" charset="0"/>
                <a:ea typeface="Cambria" panose="02040503050406030204" pitchFamily="18" charset="0"/>
              </a:rPr>
              <a:t>Alumni &amp; Employer Surveys: </a:t>
            </a:r>
          </a:p>
          <a:p>
            <a:r>
              <a:rPr lang="en-US" dirty="0">
                <a:solidFill>
                  <a:schemeClr val="accent6">
                    <a:lumMod val="60000"/>
                    <a:lumOff val="40000"/>
                  </a:schemeClr>
                </a:solidFill>
                <a:latin typeface="Cambria" panose="02040503050406030204" pitchFamily="18" charset="0"/>
                <a:ea typeface="Cambria" panose="02040503050406030204" pitchFamily="18" charset="0"/>
              </a:rPr>
              <a:t>Initial Teacher Preparation Programs &amp; Advanced Graduate Programs</a:t>
            </a:r>
          </a:p>
        </p:txBody>
      </p:sp>
    </p:spTree>
    <p:extLst>
      <p:ext uri="{BB962C8B-B14F-4D97-AF65-F5344CB8AC3E}">
        <p14:creationId xmlns:p14="http://schemas.microsoft.com/office/powerpoint/2010/main" val="164485772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7C522-8707-052D-D684-F2BB8882CAB5}"/>
              </a:ext>
            </a:extLst>
          </p:cNvPr>
          <p:cNvSpPr>
            <a:spLocks noGrp="1"/>
          </p:cNvSpPr>
          <p:nvPr>
            <p:ph type="title"/>
          </p:nvPr>
        </p:nvSpPr>
        <p:spPr>
          <a:xfrm>
            <a:off x="838200" y="365126"/>
            <a:ext cx="10515600" cy="531168"/>
          </a:xfrm>
        </p:spPr>
        <p:txBody>
          <a:bodyPr>
            <a:normAutofit fontScale="90000"/>
          </a:bodyPr>
          <a:lstStyle/>
          <a:p>
            <a:pPr algn="ctr"/>
            <a:br>
              <a:rPr lang="en-US" sz="2700" b="1" dirty="0">
                <a:solidFill>
                  <a:srgbClr val="002060"/>
                </a:solidFill>
                <a:effectLst/>
                <a:latin typeface="Cambria" panose="02040503050406030204" pitchFamily="18" charset="0"/>
                <a:ea typeface="Calibri" panose="020F0502020204030204" pitchFamily="34" charset="0"/>
              </a:rPr>
            </a:br>
            <a:r>
              <a:rPr lang="en-US" sz="2700" b="1" dirty="0">
                <a:solidFill>
                  <a:srgbClr val="002060"/>
                </a:solidFill>
                <a:effectLst/>
                <a:latin typeface="Cambria" panose="02040503050406030204" pitchFamily="18" charset="0"/>
                <a:ea typeface="Calibri" panose="020F0502020204030204" pitchFamily="34" charset="0"/>
              </a:rPr>
              <a:t>Initial Teacher </a:t>
            </a:r>
            <a:r>
              <a:rPr lang="en-US" sz="2700" b="1" dirty="0">
                <a:solidFill>
                  <a:srgbClr val="002060"/>
                </a:solidFill>
                <a:latin typeface="Cambria" panose="02040503050406030204" pitchFamily="18" charset="0"/>
                <a:ea typeface="Calibri" panose="020F0502020204030204" pitchFamily="34" charset="0"/>
              </a:rPr>
              <a:t>Preparation </a:t>
            </a:r>
            <a:r>
              <a:rPr lang="en-US" sz="2700" b="1" dirty="0">
                <a:solidFill>
                  <a:srgbClr val="002060"/>
                </a:solidFill>
                <a:effectLst/>
                <a:latin typeface="Cambria" panose="02040503050406030204" pitchFamily="18" charset="0"/>
                <a:ea typeface="Calibri" panose="020F0502020204030204" pitchFamily="34" charset="0"/>
              </a:rPr>
              <a:t>Programs Alumni and Principal Surveys</a:t>
            </a:r>
            <a:br>
              <a:rPr lang="en-US" sz="2700" b="1" dirty="0">
                <a:solidFill>
                  <a:srgbClr val="002060"/>
                </a:solidFill>
                <a:effectLst/>
                <a:latin typeface="Cambria" panose="02040503050406030204" pitchFamily="18" charset="0"/>
                <a:ea typeface="Calibri" panose="020F0502020204030204" pitchFamily="34" charset="0"/>
              </a:rPr>
            </a:br>
            <a:br>
              <a:rPr lang="en-US" sz="1800" dirty="0">
                <a:effectLst/>
                <a:latin typeface="Calibri" panose="020F050202020403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395201B8-A99D-917B-4FA3-979AE97BF712}"/>
              </a:ext>
            </a:extLst>
          </p:cNvPr>
          <p:cNvSpPr>
            <a:spLocks noGrp="1"/>
          </p:cNvSpPr>
          <p:nvPr>
            <p:ph idx="1"/>
          </p:nvPr>
        </p:nvSpPr>
        <p:spPr>
          <a:xfrm>
            <a:off x="838200" y="1019864"/>
            <a:ext cx="10515600" cy="5095927"/>
          </a:xfrm>
        </p:spPr>
        <p:txBody>
          <a:bodyPr>
            <a:normAutofit lnSpcReduction="10000"/>
          </a:bodyPr>
          <a:lstStyle/>
          <a:p>
            <a:pPr marL="0" indent="0">
              <a:buNone/>
            </a:pPr>
            <a:r>
              <a:rPr lang="en-US" sz="2200" i="1" dirty="0">
                <a:solidFill>
                  <a:schemeClr val="accent6">
                    <a:lumMod val="50000"/>
                  </a:schemeClr>
                </a:solidFill>
                <a:latin typeface="Cambria" panose="02040503050406030204" pitchFamily="18" charset="0"/>
                <a:ea typeface="Cambria" panose="02040503050406030204" pitchFamily="18" charset="0"/>
              </a:rPr>
              <a:t>Initial Teacher Preparation Programs:  Alumni Survey</a:t>
            </a:r>
          </a:p>
          <a:p>
            <a:pPr marL="0" indent="0">
              <a:buNone/>
            </a:pPr>
            <a:r>
              <a:rPr lang="en-US" sz="1800" dirty="0">
                <a:solidFill>
                  <a:srgbClr val="002060"/>
                </a:solidFill>
                <a:latin typeface="Cambria" panose="02040503050406030204" pitchFamily="18" charset="0"/>
                <a:ea typeface="Cambria" panose="02040503050406030204" pitchFamily="18" charset="0"/>
              </a:rPr>
              <a:t>The results were overwhelmingly positive, with many of our Initial Teacher Preparation Program completers rating their performance as </a:t>
            </a:r>
            <a:r>
              <a:rPr lang="en-US" sz="1800" i="1" dirty="0">
                <a:solidFill>
                  <a:srgbClr val="002060"/>
                </a:solidFill>
                <a:latin typeface="Cambria" panose="02040503050406030204" pitchFamily="18" charset="0"/>
                <a:ea typeface="Cambria" panose="02040503050406030204" pitchFamily="18" charset="0"/>
              </a:rPr>
              <a:t>quite well </a:t>
            </a:r>
            <a:r>
              <a:rPr lang="en-US" sz="1800" dirty="0">
                <a:solidFill>
                  <a:srgbClr val="002060"/>
                </a:solidFill>
                <a:latin typeface="Cambria" panose="02040503050406030204" pitchFamily="18" charset="0"/>
                <a:ea typeface="Cambria" panose="02040503050406030204" pitchFamily="18" charset="0"/>
              </a:rPr>
              <a:t>or </a:t>
            </a:r>
            <a:r>
              <a:rPr lang="en-US" sz="1800" i="1" dirty="0">
                <a:solidFill>
                  <a:srgbClr val="002060"/>
                </a:solidFill>
                <a:latin typeface="Cambria" panose="02040503050406030204" pitchFamily="18" charset="0"/>
                <a:ea typeface="Cambria" panose="02040503050406030204" pitchFamily="18" charset="0"/>
              </a:rPr>
              <a:t>extremely well </a:t>
            </a:r>
            <a:r>
              <a:rPr lang="en-US" sz="1800" dirty="0">
                <a:solidFill>
                  <a:srgbClr val="002060"/>
                </a:solidFill>
                <a:latin typeface="Cambria" panose="02040503050406030204" pitchFamily="18" charset="0"/>
                <a:ea typeface="Cambria" panose="02040503050406030204" pitchFamily="18" charset="0"/>
              </a:rPr>
              <a:t>on the majority of the survey items.</a:t>
            </a:r>
          </a:p>
          <a:p>
            <a:pPr marL="0" indent="0">
              <a:buNone/>
            </a:pPr>
            <a:r>
              <a:rPr lang="en-US" sz="1800" dirty="0">
                <a:solidFill>
                  <a:srgbClr val="002060"/>
                </a:solidFill>
                <a:latin typeface="Cambria" panose="02040503050406030204" pitchFamily="18" charset="0"/>
                <a:ea typeface="Cambria" panose="02040503050406030204" pitchFamily="18" charset="0"/>
              </a:rPr>
              <a:t>The only area where our Initial Teacher Preparation Program completers rated themselves less than 90%, as performing </a:t>
            </a:r>
            <a:r>
              <a:rPr lang="en-US" sz="1800" i="1" dirty="0">
                <a:solidFill>
                  <a:srgbClr val="002060"/>
                </a:solidFill>
                <a:latin typeface="Cambria" panose="02040503050406030204" pitchFamily="18" charset="0"/>
                <a:ea typeface="Cambria" panose="02040503050406030204" pitchFamily="18" charset="0"/>
              </a:rPr>
              <a:t>quite well </a:t>
            </a:r>
            <a:r>
              <a:rPr lang="en-US" sz="1800" dirty="0">
                <a:solidFill>
                  <a:srgbClr val="002060"/>
                </a:solidFill>
                <a:latin typeface="Cambria" panose="02040503050406030204" pitchFamily="18" charset="0"/>
                <a:ea typeface="Cambria" panose="02040503050406030204" pitchFamily="18" charset="0"/>
              </a:rPr>
              <a:t>or </a:t>
            </a:r>
            <a:r>
              <a:rPr lang="en-US" sz="1800" i="1" dirty="0">
                <a:solidFill>
                  <a:srgbClr val="002060"/>
                </a:solidFill>
                <a:latin typeface="Cambria" panose="02040503050406030204" pitchFamily="18" charset="0"/>
                <a:ea typeface="Cambria" panose="02040503050406030204" pitchFamily="18" charset="0"/>
              </a:rPr>
              <a:t>extremely well </a:t>
            </a:r>
            <a:r>
              <a:rPr lang="en-US" sz="1800" dirty="0">
                <a:solidFill>
                  <a:srgbClr val="002060"/>
                </a:solidFill>
                <a:latin typeface="Cambria" panose="02040503050406030204" pitchFamily="18" charset="0"/>
                <a:ea typeface="Cambria" panose="02040503050406030204" pitchFamily="18" charset="0"/>
              </a:rPr>
              <a:t>was </a:t>
            </a:r>
            <a:r>
              <a:rPr lang="en-US" sz="1800" i="1" dirty="0">
                <a:solidFill>
                  <a:srgbClr val="002060"/>
                </a:solidFill>
                <a:latin typeface="Cambria" panose="02040503050406030204" pitchFamily="18" charset="0"/>
                <a:ea typeface="Cambria" panose="02040503050406030204" pitchFamily="18" charset="0"/>
              </a:rPr>
              <a:t>P</a:t>
            </a:r>
            <a:r>
              <a:rPr lang="en-US" sz="1800" b="0" i="1" u="none" strike="noStrike" dirty="0">
                <a:solidFill>
                  <a:srgbClr val="002060"/>
                </a:solidFill>
                <a:effectLst/>
                <a:latin typeface="Cambria" panose="02040503050406030204" pitchFamily="18" charset="0"/>
              </a:rPr>
              <a:t>lanning instruction that supports every student in meeting rigorous learning goals (87%).</a:t>
            </a:r>
            <a:endParaRPr lang="en-US" sz="1800" b="0" i="0" u="none" strike="noStrike" dirty="0">
              <a:solidFill>
                <a:srgbClr val="002060"/>
              </a:solidFill>
              <a:effectLst/>
              <a:latin typeface="Cambria" panose="02040503050406030204" pitchFamily="18" charset="0"/>
            </a:endParaRPr>
          </a:p>
          <a:p>
            <a:pPr marL="0" indent="0">
              <a:buNone/>
            </a:pPr>
            <a:endParaRPr lang="en-US" sz="1800" dirty="0">
              <a:solidFill>
                <a:srgbClr val="002060"/>
              </a:solidFill>
              <a:latin typeface="Cambria" panose="02040503050406030204" pitchFamily="18" charset="0"/>
              <a:ea typeface="Cambria" panose="02040503050406030204" pitchFamily="18" charset="0"/>
            </a:endParaRPr>
          </a:p>
          <a:p>
            <a:pPr marL="0" indent="0">
              <a:buNone/>
            </a:pPr>
            <a:r>
              <a:rPr lang="en-US" sz="2200" i="1" dirty="0">
                <a:solidFill>
                  <a:schemeClr val="accent6">
                    <a:lumMod val="50000"/>
                  </a:schemeClr>
                </a:solidFill>
                <a:latin typeface="Cambria" panose="02040503050406030204" pitchFamily="18" charset="0"/>
                <a:ea typeface="Cambria" panose="02040503050406030204" pitchFamily="18" charset="0"/>
              </a:rPr>
              <a:t>Initial Teacher Preparation Programs:  Principal Survey</a:t>
            </a:r>
            <a:endParaRPr lang="en-US" sz="2200" dirty="0">
              <a:solidFill>
                <a:schemeClr val="accent6">
                  <a:lumMod val="50000"/>
                </a:schemeClr>
              </a:solidFill>
              <a:latin typeface="Cambria" panose="02040503050406030204" pitchFamily="18" charset="0"/>
              <a:ea typeface="Cambria" panose="02040503050406030204" pitchFamily="18" charset="0"/>
            </a:endParaRPr>
          </a:p>
          <a:p>
            <a:pPr marL="0" indent="0">
              <a:buNone/>
            </a:pPr>
            <a:r>
              <a:rPr lang="en-US" sz="1800" dirty="0">
                <a:solidFill>
                  <a:srgbClr val="002060"/>
                </a:solidFill>
                <a:latin typeface="Cambria" panose="02040503050406030204" pitchFamily="18" charset="0"/>
                <a:ea typeface="Cambria" panose="02040503050406030204" pitchFamily="18" charset="0"/>
              </a:rPr>
              <a:t>The results were overwhelmingly positive, with many of our School Principals rating our program completers as </a:t>
            </a:r>
            <a:r>
              <a:rPr lang="en-US" sz="1800" i="1" dirty="0">
                <a:solidFill>
                  <a:srgbClr val="002060"/>
                </a:solidFill>
                <a:latin typeface="Cambria" panose="02040503050406030204" pitchFamily="18" charset="0"/>
                <a:ea typeface="Cambria" panose="02040503050406030204" pitchFamily="18" charset="0"/>
              </a:rPr>
              <a:t>quite well </a:t>
            </a:r>
            <a:r>
              <a:rPr lang="en-US" sz="1800" dirty="0">
                <a:solidFill>
                  <a:srgbClr val="002060"/>
                </a:solidFill>
                <a:latin typeface="Cambria" panose="02040503050406030204" pitchFamily="18" charset="0"/>
                <a:ea typeface="Cambria" panose="02040503050406030204" pitchFamily="18" charset="0"/>
              </a:rPr>
              <a:t>or </a:t>
            </a:r>
            <a:r>
              <a:rPr lang="en-US" sz="1800" i="1" dirty="0">
                <a:solidFill>
                  <a:srgbClr val="002060"/>
                </a:solidFill>
                <a:latin typeface="Cambria" panose="02040503050406030204" pitchFamily="18" charset="0"/>
                <a:ea typeface="Cambria" panose="02040503050406030204" pitchFamily="18" charset="0"/>
              </a:rPr>
              <a:t>extremely well </a:t>
            </a:r>
            <a:r>
              <a:rPr lang="en-US" sz="1800" dirty="0">
                <a:solidFill>
                  <a:srgbClr val="002060"/>
                </a:solidFill>
                <a:latin typeface="Cambria" panose="02040503050406030204" pitchFamily="18" charset="0"/>
                <a:ea typeface="Cambria" panose="02040503050406030204" pitchFamily="18" charset="0"/>
              </a:rPr>
              <a:t>on the majority of the survey items.</a:t>
            </a:r>
          </a:p>
          <a:p>
            <a:pPr marL="0" indent="0">
              <a:buNone/>
            </a:pPr>
            <a:r>
              <a:rPr lang="en-US" sz="1800" dirty="0">
                <a:solidFill>
                  <a:srgbClr val="002060"/>
                </a:solidFill>
                <a:latin typeface="Cambria" panose="02040503050406030204" pitchFamily="18" charset="0"/>
                <a:ea typeface="Cambria" panose="02040503050406030204" pitchFamily="18" charset="0"/>
              </a:rPr>
              <a:t>The only areas where our Principals rated our program completers less than 85%, as performing </a:t>
            </a:r>
            <a:r>
              <a:rPr lang="en-US" sz="1800" i="1" dirty="0">
                <a:solidFill>
                  <a:srgbClr val="002060"/>
                </a:solidFill>
                <a:latin typeface="Cambria" panose="02040503050406030204" pitchFamily="18" charset="0"/>
                <a:ea typeface="Cambria" panose="02040503050406030204" pitchFamily="18" charset="0"/>
              </a:rPr>
              <a:t>quite well </a:t>
            </a:r>
            <a:r>
              <a:rPr lang="en-US" sz="1800" dirty="0">
                <a:solidFill>
                  <a:srgbClr val="002060"/>
                </a:solidFill>
                <a:latin typeface="Cambria" panose="02040503050406030204" pitchFamily="18" charset="0"/>
                <a:ea typeface="Cambria" panose="02040503050406030204" pitchFamily="18" charset="0"/>
              </a:rPr>
              <a:t>or </a:t>
            </a:r>
            <a:r>
              <a:rPr lang="en-US" sz="1800" i="1" dirty="0">
                <a:solidFill>
                  <a:srgbClr val="002060"/>
                </a:solidFill>
                <a:latin typeface="Cambria" panose="02040503050406030204" pitchFamily="18" charset="0"/>
                <a:ea typeface="Cambria" panose="02040503050406030204" pitchFamily="18" charset="0"/>
              </a:rPr>
              <a:t>extremely well </a:t>
            </a:r>
            <a:r>
              <a:rPr lang="en-US" sz="1800" dirty="0">
                <a:solidFill>
                  <a:srgbClr val="002060"/>
                </a:solidFill>
                <a:latin typeface="Cambria" panose="02040503050406030204" pitchFamily="18" charset="0"/>
                <a:ea typeface="Cambria" panose="02040503050406030204" pitchFamily="18" charset="0"/>
              </a:rPr>
              <a:t>was P</a:t>
            </a:r>
            <a:r>
              <a:rPr lang="en-US" sz="1800" i="1" dirty="0">
                <a:solidFill>
                  <a:srgbClr val="002060"/>
                </a:solidFill>
                <a:latin typeface="Cambria" panose="02040503050406030204" pitchFamily="18" charset="0"/>
                <a:ea typeface="Cambria" panose="02040503050406030204" pitchFamily="18" charset="0"/>
              </a:rPr>
              <a:t>lanning instruction that supports every student in meeting rigorous learning goals and Adapting his/her practice to meet the needs of each learner (considering learners, families, other professionals, and the community) both 83%, and Using multiple methods of assessment to engage learners in their own growth (84%).</a:t>
            </a:r>
          </a:p>
          <a:p>
            <a:pPr marL="0" indent="0">
              <a:buNone/>
            </a:pPr>
            <a:endParaRPr lang="en-US" sz="1800" i="1" dirty="0">
              <a:solidFill>
                <a:srgbClr val="002060"/>
              </a:solidFill>
              <a:latin typeface="Cambria" panose="02040503050406030204" pitchFamily="18" charset="0"/>
              <a:ea typeface="Cambria" panose="02040503050406030204" pitchFamily="18" charset="0"/>
            </a:endParaRPr>
          </a:p>
          <a:p>
            <a:pPr marL="0" indent="0">
              <a:buNone/>
            </a:pPr>
            <a:r>
              <a:rPr lang="en-US" sz="1800" dirty="0">
                <a:solidFill>
                  <a:srgbClr val="002060"/>
                </a:solidFill>
                <a:latin typeface="Cambria" panose="02040503050406030204" pitchFamily="18" charset="0"/>
                <a:ea typeface="Cambria" panose="02040503050406030204" pitchFamily="18" charset="0"/>
              </a:rPr>
              <a:t>The results across this set of surveys were very similar.</a:t>
            </a:r>
          </a:p>
        </p:txBody>
      </p:sp>
    </p:spTree>
    <p:extLst>
      <p:ext uri="{BB962C8B-B14F-4D97-AF65-F5344CB8AC3E}">
        <p14:creationId xmlns:p14="http://schemas.microsoft.com/office/powerpoint/2010/main" val="4193955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60904-C275-4E8D-3394-345E0970E867}"/>
              </a:ext>
            </a:extLst>
          </p:cNvPr>
          <p:cNvSpPr>
            <a:spLocks noGrp="1"/>
          </p:cNvSpPr>
          <p:nvPr>
            <p:ph type="title"/>
          </p:nvPr>
        </p:nvSpPr>
        <p:spPr/>
        <p:txBody>
          <a:bodyPr>
            <a:normAutofit/>
          </a:bodyPr>
          <a:lstStyle/>
          <a:p>
            <a:pPr algn="ctr"/>
            <a:r>
              <a:rPr lang="en-US" sz="2400" b="1" dirty="0">
                <a:solidFill>
                  <a:srgbClr val="002060"/>
                </a:solidFill>
                <a:effectLst/>
                <a:latin typeface="Cambria" panose="02040503050406030204" pitchFamily="18" charset="0"/>
                <a:ea typeface="Calibri" panose="020F0502020204030204" pitchFamily="34" charset="0"/>
              </a:rPr>
              <a:t>Initial Teacher Preparation Programs Alumni and Principal Surveys</a:t>
            </a:r>
            <a:br>
              <a:rPr lang="en-US" sz="2400" b="1" dirty="0">
                <a:solidFill>
                  <a:srgbClr val="002060"/>
                </a:solidFill>
                <a:effectLst/>
                <a:latin typeface="Cambria" panose="02040503050406030204" pitchFamily="18" charset="0"/>
                <a:ea typeface="Calibri" panose="020F0502020204030204" pitchFamily="34" charset="0"/>
              </a:rPr>
            </a:br>
            <a:endParaRPr lang="en-US" sz="2400" dirty="0">
              <a:highlight>
                <a:srgbClr val="00FF00"/>
              </a:highlight>
            </a:endParaRPr>
          </a:p>
        </p:txBody>
      </p:sp>
      <p:sp>
        <p:nvSpPr>
          <p:cNvPr id="3" name="Content Placeholder 2">
            <a:extLst>
              <a:ext uri="{FF2B5EF4-FFF2-40B4-BE49-F238E27FC236}">
                <a16:creationId xmlns:a16="http://schemas.microsoft.com/office/drawing/2014/main" id="{526C2AFD-F9A6-11CD-B15E-76B2748D17BA}"/>
              </a:ext>
            </a:extLst>
          </p:cNvPr>
          <p:cNvSpPr>
            <a:spLocks noGrp="1"/>
          </p:cNvSpPr>
          <p:nvPr>
            <p:ph idx="1"/>
          </p:nvPr>
        </p:nvSpPr>
        <p:spPr>
          <a:xfrm>
            <a:off x="838200" y="1451344"/>
            <a:ext cx="10515600" cy="4756244"/>
          </a:xfrm>
        </p:spPr>
        <p:txBody>
          <a:bodyPr>
            <a:normAutofit/>
          </a:bodyPr>
          <a:lstStyle/>
          <a:p>
            <a:pPr marL="0" indent="0">
              <a:buNone/>
            </a:pPr>
            <a:r>
              <a:rPr lang="en-US" sz="2400" b="1" dirty="0">
                <a:solidFill>
                  <a:srgbClr val="002060"/>
                </a:solidFill>
                <a:effectLst/>
                <a:latin typeface="Cambria" panose="02040503050406030204" pitchFamily="18" charset="0"/>
                <a:ea typeface="Cambria" panose="02040503050406030204" pitchFamily="18" charset="0"/>
              </a:rPr>
              <a:t>Psychometrically Speaking: Alumni Survey</a:t>
            </a:r>
          </a:p>
          <a:p>
            <a:pPr marL="0" indent="0">
              <a:buNone/>
            </a:pPr>
            <a:r>
              <a:rPr lang="en-US" sz="2200" dirty="0">
                <a:solidFill>
                  <a:srgbClr val="002060"/>
                </a:solidFill>
                <a:effectLst/>
                <a:latin typeface="Cambria" panose="02040503050406030204" pitchFamily="18" charset="0"/>
                <a:ea typeface="Cambria" panose="02040503050406030204" pitchFamily="18" charset="0"/>
              </a:rPr>
              <a:t>Cronbach’s alpha was estimated to be .</a:t>
            </a:r>
            <a:r>
              <a:rPr lang="en-US" sz="2200" dirty="0">
                <a:solidFill>
                  <a:srgbClr val="002060"/>
                </a:solidFill>
                <a:latin typeface="Cambria" panose="02040503050406030204" pitchFamily="18" charset="0"/>
                <a:ea typeface="Cambria" panose="02040503050406030204" pitchFamily="18" charset="0"/>
              </a:rPr>
              <a:t>93</a:t>
            </a:r>
            <a:r>
              <a:rPr lang="en-US" sz="2200" dirty="0">
                <a:solidFill>
                  <a:srgbClr val="002060"/>
                </a:solidFill>
                <a:effectLst/>
                <a:latin typeface="Cambria" panose="02040503050406030204" pitchFamily="18" charset="0"/>
                <a:ea typeface="Cambria" panose="02040503050406030204" pitchFamily="18" charset="0"/>
              </a:rPr>
              <a:t>, suggesting a high level of internal consistency (reliability)</a:t>
            </a:r>
          </a:p>
          <a:p>
            <a:pPr marL="0" indent="0">
              <a:buNone/>
            </a:pPr>
            <a:r>
              <a:rPr lang="en-US" sz="2200" dirty="0">
                <a:solidFill>
                  <a:srgbClr val="002060"/>
                </a:solidFill>
                <a:latin typeface="Cambria" panose="02040503050406030204" pitchFamily="18" charset="0"/>
                <a:ea typeface="Cambria" panose="02040503050406030204" pitchFamily="18" charset="0"/>
              </a:rPr>
              <a:t>Correlations between InTASC domains ranged from .64 to .90 demonstrating evidence of the construct validity of the inferences made based on these ratings</a:t>
            </a:r>
          </a:p>
          <a:p>
            <a:pPr marL="0" indent="0">
              <a:buNone/>
            </a:pPr>
            <a:endParaRPr lang="en-US" sz="2200" dirty="0">
              <a:solidFill>
                <a:srgbClr val="002060"/>
              </a:solidFill>
              <a:effectLst/>
              <a:latin typeface="Cambria" panose="02040503050406030204" pitchFamily="18" charset="0"/>
              <a:ea typeface="Cambria" panose="02040503050406030204" pitchFamily="18" charset="0"/>
            </a:endParaRPr>
          </a:p>
        </p:txBody>
      </p:sp>
      <p:graphicFrame>
        <p:nvGraphicFramePr>
          <p:cNvPr id="10" name="Table 9">
            <a:extLst>
              <a:ext uri="{FF2B5EF4-FFF2-40B4-BE49-F238E27FC236}">
                <a16:creationId xmlns:a16="http://schemas.microsoft.com/office/drawing/2014/main" id="{AABD6419-8059-AC05-8C79-57FC57E130BA}"/>
              </a:ext>
            </a:extLst>
          </p:cNvPr>
          <p:cNvGraphicFramePr>
            <a:graphicFrameLocks noGrp="1"/>
          </p:cNvGraphicFramePr>
          <p:nvPr>
            <p:extLst>
              <p:ext uri="{D42A27DB-BD31-4B8C-83A1-F6EECF244321}">
                <p14:modId xmlns:p14="http://schemas.microsoft.com/office/powerpoint/2010/main" val="2633440499"/>
              </p:ext>
            </p:extLst>
          </p:nvPr>
        </p:nvGraphicFramePr>
        <p:xfrm>
          <a:off x="927099" y="3546876"/>
          <a:ext cx="9879446" cy="2806425"/>
        </p:xfrm>
        <a:graphic>
          <a:graphicData uri="http://schemas.openxmlformats.org/drawingml/2006/table">
            <a:tbl>
              <a:tblPr/>
              <a:tblGrid>
                <a:gridCol w="5329894">
                  <a:extLst>
                    <a:ext uri="{9D8B030D-6E8A-4147-A177-3AD203B41FA5}">
                      <a16:colId xmlns:a16="http://schemas.microsoft.com/office/drawing/2014/main" val="2618178237"/>
                    </a:ext>
                  </a:extLst>
                </a:gridCol>
                <a:gridCol w="1137388">
                  <a:extLst>
                    <a:ext uri="{9D8B030D-6E8A-4147-A177-3AD203B41FA5}">
                      <a16:colId xmlns:a16="http://schemas.microsoft.com/office/drawing/2014/main" val="3811825249"/>
                    </a:ext>
                  </a:extLst>
                </a:gridCol>
                <a:gridCol w="1137388">
                  <a:extLst>
                    <a:ext uri="{9D8B030D-6E8A-4147-A177-3AD203B41FA5}">
                      <a16:colId xmlns:a16="http://schemas.microsoft.com/office/drawing/2014/main" val="2197867994"/>
                    </a:ext>
                  </a:extLst>
                </a:gridCol>
                <a:gridCol w="1137388">
                  <a:extLst>
                    <a:ext uri="{9D8B030D-6E8A-4147-A177-3AD203B41FA5}">
                      <a16:colId xmlns:a16="http://schemas.microsoft.com/office/drawing/2014/main" val="84626409"/>
                    </a:ext>
                  </a:extLst>
                </a:gridCol>
                <a:gridCol w="1137388">
                  <a:extLst>
                    <a:ext uri="{9D8B030D-6E8A-4147-A177-3AD203B41FA5}">
                      <a16:colId xmlns:a16="http://schemas.microsoft.com/office/drawing/2014/main" val="345754429"/>
                    </a:ext>
                  </a:extLst>
                </a:gridCol>
              </a:tblGrid>
              <a:tr h="209106">
                <a:tc gridSpan="5">
                  <a:txBody>
                    <a:bodyPr/>
                    <a:lstStyle/>
                    <a:p>
                      <a:pPr algn="ctr" fontAlgn="t"/>
                      <a:r>
                        <a:rPr lang="en-US" sz="1100" b="1" i="0" u="none" strike="noStrike" dirty="0">
                          <a:solidFill>
                            <a:srgbClr val="002060"/>
                          </a:solidFill>
                          <a:effectLst/>
                          <a:latin typeface="Cambria" panose="02040503050406030204" pitchFamily="18" charset="0"/>
                        </a:rPr>
                        <a:t>Pearson Correlation Coefficients, N = 167</a:t>
                      </a:r>
                    </a:p>
                  </a:txBody>
                  <a:tcPr marL="0" marR="0" marT="0" marB="0">
                    <a:lnL>
                      <a:noFill/>
                    </a:lnL>
                    <a:lnR>
                      <a:noFill/>
                    </a:lnR>
                    <a:lnT w="1270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7556060"/>
                  </a:ext>
                </a:extLst>
              </a:tr>
              <a:tr h="220112">
                <a:tc gridSpan="5">
                  <a:txBody>
                    <a:bodyPr/>
                    <a:lstStyle/>
                    <a:p>
                      <a:pPr algn="ctr" fontAlgn="t"/>
                      <a:r>
                        <a:rPr lang="en-US" sz="1100" b="1" i="0" u="none" strike="noStrike" dirty="0">
                          <a:solidFill>
                            <a:srgbClr val="002060"/>
                          </a:solidFill>
                          <a:effectLst/>
                          <a:latin typeface="Cambria" panose="02040503050406030204" pitchFamily="18" charset="0"/>
                        </a:rPr>
                        <a:t>Prob &gt; |r| under H0: Rho=0</a:t>
                      </a: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29136900"/>
                  </a:ext>
                </a:extLst>
              </a:tr>
              <a:tr h="209106">
                <a:tc>
                  <a:txBody>
                    <a:bodyPr/>
                    <a:lstStyle/>
                    <a:p>
                      <a:pPr algn="l" fontAlgn="t"/>
                      <a:endParaRPr lang="en-US" sz="1100" b="1" i="0" u="none" strike="noStrike" dirty="0">
                        <a:solidFill>
                          <a:srgbClr val="002060"/>
                        </a:solidFill>
                        <a:effectLst/>
                        <a:latin typeface="Cambria" panose="02040503050406030204"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fontAlgn="t"/>
                      <a:r>
                        <a:rPr lang="en-US" sz="1100" b="0" i="0" u="none" strike="noStrike" dirty="0">
                          <a:solidFill>
                            <a:srgbClr val="002060"/>
                          </a:solidFill>
                          <a:effectLst/>
                          <a:latin typeface="Cambria" panose="02040503050406030204" pitchFamily="18" charset="0"/>
                        </a:rPr>
                        <a:t>Domain 1</a:t>
                      </a:r>
                    </a:p>
                  </a:txBody>
                  <a:tcPr marL="0" marR="0" marT="0"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fontAlgn="t"/>
                      <a:r>
                        <a:rPr lang="en-US" sz="1100" b="0" i="0" u="none" strike="noStrike" dirty="0">
                          <a:solidFill>
                            <a:srgbClr val="002060"/>
                          </a:solidFill>
                          <a:effectLst/>
                          <a:latin typeface="Cambria" panose="02040503050406030204" pitchFamily="18" charset="0"/>
                        </a:rPr>
                        <a:t>Domain 2</a:t>
                      </a:r>
                    </a:p>
                  </a:txBody>
                  <a:tcPr marL="0" marR="0" marT="0"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fontAlgn="t"/>
                      <a:r>
                        <a:rPr lang="en-US" sz="1100" b="0" i="0" u="none" strike="noStrike" dirty="0">
                          <a:solidFill>
                            <a:srgbClr val="002060"/>
                          </a:solidFill>
                          <a:effectLst/>
                          <a:latin typeface="Cambria" panose="02040503050406030204" pitchFamily="18" charset="0"/>
                        </a:rPr>
                        <a:t>Domain 3</a:t>
                      </a:r>
                    </a:p>
                  </a:txBody>
                  <a:tcPr marL="0" marR="0" marT="0"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fontAlgn="t"/>
                      <a:r>
                        <a:rPr lang="en-US" sz="1100" b="0" i="0" u="none" strike="noStrike" dirty="0">
                          <a:solidFill>
                            <a:srgbClr val="002060"/>
                          </a:solidFill>
                          <a:effectLst/>
                          <a:latin typeface="Cambria" panose="02040503050406030204" pitchFamily="18" charset="0"/>
                        </a:rPr>
                        <a:t>Domain 4 </a:t>
                      </a:r>
                    </a:p>
                  </a:txBody>
                  <a:tcPr marL="0" marR="0" marT="0" marB="0">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726388588"/>
                  </a:ext>
                </a:extLst>
              </a:tr>
              <a:tr h="418212">
                <a:tc>
                  <a:txBody>
                    <a:bodyPr/>
                    <a:lstStyle/>
                    <a:p>
                      <a:pPr algn="l" fontAlgn="t"/>
                      <a:endParaRPr lang="en-US" sz="1100" b="1"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tc>
                  <a:txBody>
                    <a:bodyPr/>
                    <a:lstStyle/>
                    <a:p>
                      <a:pPr algn="r" fontAlgn="t"/>
                      <a:r>
                        <a:rPr lang="en-US" sz="1100" b="0" i="0" u="none" strike="noStrike" dirty="0">
                          <a:solidFill>
                            <a:srgbClr val="002060"/>
                          </a:solidFill>
                          <a:effectLst/>
                          <a:latin typeface="Cambria" panose="02040503050406030204" pitchFamily="18" charset="0"/>
                        </a:rPr>
                        <a:t>The Learner &amp; Learning</a:t>
                      </a:r>
                    </a:p>
                  </a:txBody>
                  <a:tcPr marL="0" marR="0" marT="0" marB="0">
                    <a:lnL>
                      <a:noFill/>
                    </a:lnL>
                    <a:lnR>
                      <a:noFill/>
                    </a:lnR>
                    <a:lnT>
                      <a:noFill/>
                    </a:lnT>
                    <a:lnB>
                      <a:noFill/>
                    </a:lnB>
                    <a:noFill/>
                  </a:tcPr>
                </a:tc>
                <a:tc>
                  <a:txBody>
                    <a:bodyPr/>
                    <a:lstStyle/>
                    <a:p>
                      <a:pPr algn="r" fontAlgn="t"/>
                      <a:r>
                        <a:rPr lang="en-US" sz="1100" b="0" i="0" u="none" strike="noStrike" dirty="0">
                          <a:solidFill>
                            <a:srgbClr val="002060"/>
                          </a:solidFill>
                          <a:effectLst/>
                          <a:latin typeface="Cambria" panose="02040503050406030204" pitchFamily="18" charset="0"/>
                        </a:rPr>
                        <a:t>Content Knowledge</a:t>
                      </a:r>
                    </a:p>
                  </a:txBody>
                  <a:tcPr marL="0" marR="0" marT="0" marB="0">
                    <a:lnL>
                      <a:noFill/>
                    </a:lnL>
                    <a:lnR>
                      <a:noFill/>
                    </a:lnR>
                    <a:lnT>
                      <a:noFill/>
                    </a:lnT>
                    <a:lnB>
                      <a:noFill/>
                    </a:lnB>
                    <a:noFill/>
                  </a:tcPr>
                </a:tc>
                <a:tc>
                  <a:txBody>
                    <a:bodyPr/>
                    <a:lstStyle/>
                    <a:p>
                      <a:pPr algn="r" fontAlgn="t"/>
                      <a:r>
                        <a:rPr lang="en-US" sz="1100" b="0" i="0" u="none" strike="noStrike" dirty="0">
                          <a:solidFill>
                            <a:srgbClr val="002060"/>
                          </a:solidFill>
                          <a:effectLst/>
                          <a:latin typeface="Cambria" panose="02040503050406030204" pitchFamily="18" charset="0"/>
                        </a:rPr>
                        <a:t>Instructional Practice</a:t>
                      </a:r>
                    </a:p>
                  </a:txBody>
                  <a:tcPr marL="0" marR="0" marT="0" marB="0">
                    <a:lnL>
                      <a:noFill/>
                    </a:lnL>
                    <a:lnR>
                      <a:noFill/>
                    </a:lnR>
                    <a:lnT>
                      <a:noFill/>
                    </a:lnT>
                    <a:lnB>
                      <a:noFill/>
                    </a:lnB>
                    <a:noFill/>
                  </a:tcPr>
                </a:tc>
                <a:tc>
                  <a:txBody>
                    <a:bodyPr/>
                    <a:lstStyle/>
                    <a:p>
                      <a:pPr algn="r" fontAlgn="t"/>
                      <a:r>
                        <a:rPr lang="en-US" sz="1100" b="0" i="0" u="none" strike="noStrike" dirty="0">
                          <a:solidFill>
                            <a:srgbClr val="002060"/>
                          </a:solidFill>
                          <a:effectLst/>
                          <a:latin typeface="Cambria" panose="02040503050406030204" pitchFamily="18" charset="0"/>
                        </a:rPr>
                        <a:t>Professional Responsibility</a:t>
                      </a:r>
                    </a:p>
                  </a:txBody>
                  <a:tcPr marL="0" marR="0" marT="0" marB="0">
                    <a:lnL>
                      <a:noFill/>
                    </a:lnL>
                    <a:lnR>
                      <a:noFill/>
                    </a:lnR>
                    <a:lnT>
                      <a:noFill/>
                    </a:lnT>
                    <a:lnB>
                      <a:noFill/>
                    </a:lnB>
                    <a:noFill/>
                  </a:tcPr>
                </a:tc>
                <a:extLst>
                  <a:ext uri="{0D108BD9-81ED-4DB2-BD59-A6C34878D82A}">
                    <a16:rowId xmlns:a16="http://schemas.microsoft.com/office/drawing/2014/main" val="3032380880"/>
                  </a:ext>
                </a:extLst>
              </a:tr>
              <a:tr h="209106">
                <a:tc>
                  <a:txBody>
                    <a:bodyPr/>
                    <a:lstStyle/>
                    <a:p>
                      <a:pPr algn="l" fontAlgn="t"/>
                      <a:r>
                        <a:rPr lang="en-US" sz="1100" b="0" i="0" u="none" strike="noStrike" dirty="0">
                          <a:solidFill>
                            <a:srgbClr val="002060"/>
                          </a:solidFill>
                          <a:effectLst/>
                          <a:latin typeface="Cambria" panose="02040503050406030204" pitchFamily="18" charset="0"/>
                        </a:rPr>
                        <a:t>Domain 1: The Learner &amp; Learning</a:t>
                      </a:r>
                    </a:p>
                  </a:txBody>
                  <a:tcPr marL="0" marR="0" marT="0" marB="0">
                    <a:lnL>
                      <a:noFill/>
                    </a:lnL>
                    <a:lnR>
                      <a:noFill/>
                    </a:lnR>
                    <a:lnT>
                      <a:noFill/>
                    </a:lnT>
                    <a:lnB>
                      <a:noFill/>
                    </a:lnB>
                    <a:noFill/>
                  </a:tcPr>
                </a:tc>
                <a:tc>
                  <a:txBody>
                    <a:bodyPr/>
                    <a:lstStyle/>
                    <a:p>
                      <a:pPr algn="r" fontAlgn="t"/>
                      <a:r>
                        <a:rPr lang="en-US" sz="1100" b="0" i="0" u="none" strike="noStrike" dirty="0">
                          <a:solidFill>
                            <a:srgbClr val="002060"/>
                          </a:solidFill>
                          <a:effectLst/>
                          <a:latin typeface="Cambria" panose="02040503050406030204" pitchFamily="18" charset="0"/>
                        </a:rPr>
                        <a:t>1.00</a:t>
                      </a:r>
                    </a:p>
                  </a:txBody>
                  <a:tcPr marL="0" marR="0" marT="0" marB="0">
                    <a:lnL>
                      <a:noFill/>
                    </a:lnL>
                    <a:lnR>
                      <a:noFill/>
                    </a:lnR>
                    <a:lnT>
                      <a:noFill/>
                    </a:lnT>
                    <a:lnB>
                      <a:noFill/>
                    </a:lnB>
                    <a:noFill/>
                  </a:tcPr>
                </a:tc>
                <a:tc>
                  <a:txBody>
                    <a:bodyPr/>
                    <a:lstStyle/>
                    <a:p>
                      <a:pPr algn="r" fontAlgn="t"/>
                      <a:endParaRPr lang="en-US" sz="1100" b="0"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tc>
                  <a:txBody>
                    <a:bodyPr/>
                    <a:lstStyle/>
                    <a:p>
                      <a:pPr algn="r" fontAlgn="t"/>
                      <a:endParaRPr lang="en-US" sz="1100" b="0"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tc>
                  <a:txBody>
                    <a:bodyPr/>
                    <a:lstStyle/>
                    <a:p>
                      <a:pPr algn="r" fontAlgn="t"/>
                      <a:endParaRPr lang="en-US" sz="1100" b="0"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extLst>
                  <a:ext uri="{0D108BD9-81ED-4DB2-BD59-A6C34878D82A}">
                    <a16:rowId xmlns:a16="http://schemas.microsoft.com/office/drawing/2014/main" val="2787311218"/>
                  </a:ext>
                </a:extLst>
              </a:tr>
              <a:tr h="209106">
                <a:tc>
                  <a:txBody>
                    <a:bodyPr/>
                    <a:lstStyle/>
                    <a:p>
                      <a:pPr algn="l" fontAlgn="t"/>
                      <a:endParaRPr lang="en-US" sz="1100" b="0"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tc>
                  <a:txBody>
                    <a:bodyPr/>
                    <a:lstStyle/>
                    <a:p>
                      <a:pPr algn="r" fontAlgn="t"/>
                      <a:endParaRPr lang="en-US" sz="1100" b="0"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tc>
                  <a:txBody>
                    <a:bodyPr/>
                    <a:lstStyle/>
                    <a:p>
                      <a:pPr algn="r" fontAlgn="t"/>
                      <a:endParaRPr lang="en-US" sz="1100" b="0"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tc>
                  <a:txBody>
                    <a:bodyPr/>
                    <a:lstStyle/>
                    <a:p>
                      <a:pPr algn="r" fontAlgn="t"/>
                      <a:endParaRPr lang="en-US" sz="1100" b="0"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tc>
                  <a:txBody>
                    <a:bodyPr/>
                    <a:lstStyle/>
                    <a:p>
                      <a:pPr algn="r" fontAlgn="t"/>
                      <a:endParaRPr lang="en-US" sz="1100" b="0"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extLst>
                  <a:ext uri="{0D108BD9-81ED-4DB2-BD59-A6C34878D82A}">
                    <a16:rowId xmlns:a16="http://schemas.microsoft.com/office/drawing/2014/main" val="212113067"/>
                  </a:ext>
                </a:extLst>
              </a:tr>
              <a:tr h="220112">
                <a:tc>
                  <a:txBody>
                    <a:bodyPr/>
                    <a:lstStyle/>
                    <a:p>
                      <a:pPr algn="l" fontAlgn="t"/>
                      <a:r>
                        <a:rPr lang="en-US" sz="1100" b="0" i="0" u="none" strike="noStrike" dirty="0">
                          <a:solidFill>
                            <a:srgbClr val="002060"/>
                          </a:solidFill>
                          <a:effectLst/>
                          <a:latin typeface="Cambria" panose="02040503050406030204" pitchFamily="18" charset="0"/>
                        </a:rPr>
                        <a:t>Domain 2: Content Knowledge</a:t>
                      </a:r>
                    </a:p>
                  </a:txBody>
                  <a:tcPr marL="0" marR="0" marT="0" marB="0">
                    <a:lnL>
                      <a:noFill/>
                    </a:lnL>
                    <a:lnR>
                      <a:noFill/>
                    </a:lnR>
                    <a:lnT>
                      <a:noFill/>
                    </a:lnT>
                    <a:lnB>
                      <a:noFill/>
                    </a:lnB>
                    <a:noFill/>
                  </a:tcPr>
                </a:tc>
                <a:tc>
                  <a:txBody>
                    <a:bodyPr/>
                    <a:lstStyle/>
                    <a:p>
                      <a:pPr algn="r" fontAlgn="t"/>
                      <a:r>
                        <a:rPr lang="en-US" sz="1100" b="0" i="0" u="none" strike="noStrike" dirty="0">
                          <a:solidFill>
                            <a:srgbClr val="000000"/>
                          </a:solidFill>
                          <a:effectLst/>
                          <a:highlight>
                            <a:srgbClr val="F8E984"/>
                          </a:highlight>
                          <a:latin typeface="Calibri" panose="020F0502020204030204" pitchFamily="34" charset="0"/>
                        </a:rPr>
                        <a:t>0.73</a:t>
                      </a:r>
                    </a:p>
                  </a:txBody>
                  <a:tcPr marL="0" marR="0" marT="0" marB="0">
                    <a:lnL>
                      <a:noFill/>
                    </a:lnL>
                    <a:lnR>
                      <a:noFill/>
                    </a:lnR>
                    <a:lnT>
                      <a:noFill/>
                    </a:lnT>
                    <a:lnB>
                      <a:noFill/>
                    </a:lnB>
                    <a:solidFill>
                      <a:srgbClr val="F8E984"/>
                    </a:solidFill>
                  </a:tcPr>
                </a:tc>
                <a:tc>
                  <a:txBody>
                    <a:bodyPr/>
                    <a:lstStyle/>
                    <a:p>
                      <a:pPr algn="r" fontAlgn="t"/>
                      <a:r>
                        <a:rPr lang="en-US" sz="1100" b="0" i="0" u="none" strike="noStrike" dirty="0">
                          <a:solidFill>
                            <a:srgbClr val="000000"/>
                          </a:solidFill>
                          <a:effectLst/>
                          <a:latin typeface="Calibri" panose="020F0502020204030204" pitchFamily="34" charset="0"/>
                        </a:rPr>
                        <a:t>1.00</a:t>
                      </a:r>
                    </a:p>
                  </a:txBody>
                  <a:tcPr marL="0" marR="0" marT="0" marB="0">
                    <a:lnL>
                      <a:noFill/>
                    </a:lnL>
                    <a:lnR>
                      <a:noFill/>
                    </a:lnR>
                    <a:lnT>
                      <a:noFill/>
                    </a:lnT>
                    <a:lnB>
                      <a:noFill/>
                    </a:lnB>
                    <a:noFill/>
                  </a:tcPr>
                </a:tc>
                <a:tc>
                  <a:txBody>
                    <a:bodyPr/>
                    <a:lstStyle/>
                    <a:p>
                      <a:pPr algn="r" fontAlgn="t"/>
                      <a:endParaRPr lang="en-US" sz="1100" b="0" i="0" u="none" strike="noStrike" dirty="0">
                        <a:solidFill>
                          <a:srgbClr val="000000"/>
                        </a:solidFill>
                        <a:effectLst/>
                        <a:latin typeface="Calibri" panose="020F0502020204030204" pitchFamily="34" charset="0"/>
                      </a:endParaRPr>
                    </a:p>
                  </a:txBody>
                  <a:tcPr marL="0" marR="0" marT="0" marB="0">
                    <a:lnL>
                      <a:noFill/>
                    </a:lnL>
                    <a:lnR>
                      <a:noFill/>
                    </a:lnR>
                    <a:lnT>
                      <a:noFill/>
                    </a:lnT>
                    <a:lnB>
                      <a:noFill/>
                    </a:lnB>
                    <a:noFill/>
                  </a:tcPr>
                </a:tc>
                <a:tc>
                  <a:txBody>
                    <a:bodyPr/>
                    <a:lstStyle/>
                    <a:p>
                      <a:pPr algn="r" fontAlgn="t"/>
                      <a:endParaRPr lang="en-US" sz="1100" b="0" i="0" u="none" strike="noStrike" dirty="0">
                        <a:solidFill>
                          <a:srgbClr val="000000"/>
                        </a:solidFill>
                        <a:effectLst/>
                        <a:latin typeface="Calibri" panose="020F0502020204030204" pitchFamily="34" charset="0"/>
                      </a:endParaRPr>
                    </a:p>
                  </a:txBody>
                  <a:tcPr marL="0" marR="0" marT="0" marB="0">
                    <a:lnL>
                      <a:noFill/>
                    </a:lnL>
                    <a:lnR>
                      <a:noFill/>
                    </a:lnR>
                    <a:lnT>
                      <a:noFill/>
                    </a:lnT>
                    <a:lnB>
                      <a:noFill/>
                    </a:lnB>
                    <a:noFill/>
                  </a:tcPr>
                </a:tc>
                <a:extLst>
                  <a:ext uri="{0D108BD9-81ED-4DB2-BD59-A6C34878D82A}">
                    <a16:rowId xmlns:a16="http://schemas.microsoft.com/office/drawing/2014/main" val="2262904622"/>
                  </a:ext>
                </a:extLst>
              </a:tr>
              <a:tr h="220112">
                <a:tc>
                  <a:txBody>
                    <a:bodyPr/>
                    <a:lstStyle/>
                    <a:p>
                      <a:pPr algn="l" fontAlgn="t"/>
                      <a:endParaRPr lang="en-US" sz="1100" b="0"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tc>
                  <a:txBody>
                    <a:bodyPr/>
                    <a:lstStyle/>
                    <a:p>
                      <a:pPr algn="r" fontAlgn="t"/>
                      <a:r>
                        <a:rPr lang="en-US" sz="1100" b="0" i="0" u="none" strike="noStrike" dirty="0">
                          <a:solidFill>
                            <a:srgbClr val="000000"/>
                          </a:solidFill>
                          <a:effectLst/>
                          <a:latin typeface="Calibri" panose="020F0502020204030204" pitchFamily="34" charset="0"/>
                        </a:rPr>
                        <a:t>&lt;.0001</a:t>
                      </a:r>
                    </a:p>
                  </a:txBody>
                  <a:tcPr marL="0" marR="0" marT="0" marB="0">
                    <a:lnL>
                      <a:noFill/>
                    </a:lnL>
                    <a:lnR>
                      <a:noFill/>
                    </a:lnR>
                    <a:lnT>
                      <a:noFill/>
                    </a:lnT>
                    <a:lnB>
                      <a:noFill/>
                    </a:lnB>
                    <a:noFill/>
                  </a:tcPr>
                </a:tc>
                <a:tc>
                  <a:txBody>
                    <a:bodyPr/>
                    <a:lstStyle/>
                    <a:p>
                      <a:pPr algn="r" fontAlgn="t"/>
                      <a:endParaRPr lang="en-US" sz="1100" b="0" i="0" u="none" strike="noStrike" dirty="0">
                        <a:solidFill>
                          <a:srgbClr val="000000"/>
                        </a:solidFill>
                        <a:effectLst/>
                        <a:latin typeface="Calibri" panose="020F0502020204030204" pitchFamily="34" charset="0"/>
                      </a:endParaRPr>
                    </a:p>
                  </a:txBody>
                  <a:tcPr marL="0" marR="0" marT="0" marB="0">
                    <a:lnL>
                      <a:noFill/>
                    </a:lnL>
                    <a:lnR>
                      <a:noFill/>
                    </a:lnR>
                    <a:lnT>
                      <a:noFill/>
                    </a:lnT>
                    <a:lnB>
                      <a:noFill/>
                    </a:lnB>
                    <a:noFill/>
                  </a:tcPr>
                </a:tc>
                <a:tc>
                  <a:txBody>
                    <a:bodyPr/>
                    <a:lstStyle/>
                    <a:p>
                      <a:pPr algn="r" fontAlgn="t"/>
                      <a:endParaRPr lang="en-US" sz="1100" b="0" i="0" u="none" strike="noStrike" dirty="0">
                        <a:solidFill>
                          <a:srgbClr val="000000"/>
                        </a:solidFill>
                        <a:effectLst/>
                        <a:latin typeface="Calibri" panose="020F0502020204030204" pitchFamily="34" charset="0"/>
                      </a:endParaRPr>
                    </a:p>
                  </a:txBody>
                  <a:tcPr marL="0" marR="0" marT="0" marB="0">
                    <a:lnL>
                      <a:noFill/>
                    </a:lnL>
                    <a:lnR>
                      <a:noFill/>
                    </a:lnR>
                    <a:lnT>
                      <a:noFill/>
                    </a:lnT>
                    <a:lnB>
                      <a:noFill/>
                    </a:lnB>
                    <a:noFill/>
                  </a:tcPr>
                </a:tc>
                <a:tc>
                  <a:txBody>
                    <a:bodyPr/>
                    <a:lstStyle/>
                    <a:p>
                      <a:pPr algn="r" fontAlgn="t"/>
                      <a:endParaRPr lang="en-US" sz="1100" b="0" i="0" u="none" strike="noStrike" dirty="0">
                        <a:solidFill>
                          <a:srgbClr val="000000"/>
                        </a:solidFill>
                        <a:effectLst/>
                        <a:latin typeface="Calibri" panose="020F0502020204030204" pitchFamily="34" charset="0"/>
                      </a:endParaRPr>
                    </a:p>
                  </a:txBody>
                  <a:tcPr marL="0" marR="0" marT="0" marB="0">
                    <a:lnL>
                      <a:noFill/>
                    </a:lnL>
                    <a:lnR>
                      <a:noFill/>
                    </a:lnR>
                    <a:lnT>
                      <a:noFill/>
                    </a:lnT>
                    <a:lnB>
                      <a:noFill/>
                    </a:lnB>
                    <a:noFill/>
                  </a:tcPr>
                </a:tc>
                <a:extLst>
                  <a:ext uri="{0D108BD9-81ED-4DB2-BD59-A6C34878D82A}">
                    <a16:rowId xmlns:a16="http://schemas.microsoft.com/office/drawing/2014/main" val="3657598620"/>
                  </a:ext>
                </a:extLst>
              </a:tr>
              <a:tr h="220112">
                <a:tc>
                  <a:txBody>
                    <a:bodyPr/>
                    <a:lstStyle/>
                    <a:p>
                      <a:pPr algn="l" fontAlgn="t"/>
                      <a:r>
                        <a:rPr lang="en-US" sz="1100" b="0" i="0" u="none" strike="noStrike" dirty="0">
                          <a:solidFill>
                            <a:srgbClr val="002060"/>
                          </a:solidFill>
                          <a:effectLst/>
                          <a:latin typeface="Cambria" panose="02040503050406030204" pitchFamily="18" charset="0"/>
                        </a:rPr>
                        <a:t>Domain 3: Instructional Practice</a:t>
                      </a:r>
                    </a:p>
                  </a:txBody>
                  <a:tcPr marL="0" marR="0" marT="0" marB="0">
                    <a:lnL>
                      <a:noFill/>
                    </a:lnL>
                    <a:lnR>
                      <a:noFill/>
                    </a:lnR>
                    <a:lnT>
                      <a:noFill/>
                    </a:lnT>
                    <a:lnB>
                      <a:noFill/>
                    </a:lnB>
                    <a:noFill/>
                  </a:tcPr>
                </a:tc>
                <a:tc>
                  <a:txBody>
                    <a:bodyPr/>
                    <a:lstStyle/>
                    <a:p>
                      <a:pPr algn="r" fontAlgn="t"/>
                      <a:r>
                        <a:rPr lang="en-US" sz="1100" b="0" i="0" u="none" strike="noStrike" dirty="0">
                          <a:solidFill>
                            <a:srgbClr val="000000"/>
                          </a:solidFill>
                          <a:effectLst/>
                          <a:highlight>
                            <a:srgbClr val="D0DE82"/>
                          </a:highlight>
                          <a:latin typeface="Calibri" panose="020F0502020204030204" pitchFamily="34" charset="0"/>
                        </a:rPr>
                        <a:t>0.77</a:t>
                      </a:r>
                    </a:p>
                  </a:txBody>
                  <a:tcPr marL="0" marR="0" marT="0" marB="0">
                    <a:lnL>
                      <a:noFill/>
                    </a:lnL>
                    <a:lnR>
                      <a:noFill/>
                    </a:lnR>
                    <a:lnT>
                      <a:noFill/>
                    </a:lnT>
                    <a:lnB>
                      <a:noFill/>
                    </a:lnB>
                    <a:solidFill>
                      <a:srgbClr val="D0DE82"/>
                    </a:solidFill>
                  </a:tcPr>
                </a:tc>
                <a:tc>
                  <a:txBody>
                    <a:bodyPr/>
                    <a:lstStyle/>
                    <a:p>
                      <a:pPr algn="r" fontAlgn="t"/>
                      <a:r>
                        <a:rPr lang="en-US" sz="1100" b="0" i="0" u="none" strike="noStrike" dirty="0">
                          <a:solidFill>
                            <a:srgbClr val="000000"/>
                          </a:solidFill>
                          <a:effectLst/>
                          <a:highlight>
                            <a:srgbClr val="63BE7B"/>
                          </a:highlight>
                          <a:latin typeface="Calibri" panose="020F0502020204030204" pitchFamily="34" charset="0"/>
                        </a:rPr>
                        <a:t>0.90</a:t>
                      </a:r>
                    </a:p>
                  </a:txBody>
                  <a:tcPr marL="0" marR="0" marT="0" marB="0">
                    <a:lnL>
                      <a:noFill/>
                    </a:lnL>
                    <a:lnR>
                      <a:noFill/>
                    </a:lnR>
                    <a:lnT>
                      <a:noFill/>
                    </a:lnT>
                    <a:lnB>
                      <a:noFill/>
                    </a:lnB>
                    <a:solidFill>
                      <a:srgbClr val="63BE7B"/>
                    </a:solidFill>
                  </a:tcPr>
                </a:tc>
                <a:tc>
                  <a:txBody>
                    <a:bodyPr/>
                    <a:lstStyle/>
                    <a:p>
                      <a:pPr algn="r" fontAlgn="t"/>
                      <a:r>
                        <a:rPr lang="en-US" sz="1100" b="0" i="0" u="none" strike="noStrike" dirty="0">
                          <a:solidFill>
                            <a:srgbClr val="000000"/>
                          </a:solidFill>
                          <a:effectLst/>
                          <a:latin typeface="Calibri" panose="020F0502020204030204" pitchFamily="34" charset="0"/>
                        </a:rPr>
                        <a:t>1.00</a:t>
                      </a:r>
                    </a:p>
                  </a:txBody>
                  <a:tcPr marL="0" marR="0" marT="0" marB="0">
                    <a:lnL>
                      <a:noFill/>
                    </a:lnL>
                    <a:lnR>
                      <a:noFill/>
                    </a:lnR>
                    <a:lnT>
                      <a:noFill/>
                    </a:lnT>
                    <a:lnB>
                      <a:noFill/>
                    </a:lnB>
                    <a:noFill/>
                  </a:tcPr>
                </a:tc>
                <a:tc>
                  <a:txBody>
                    <a:bodyPr/>
                    <a:lstStyle/>
                    <a:p>
                      <a:pPr algn="r" fontAlgn="t"/>
                      <a:endParaRPr lang="en-US" sz="1100" b="0" i="0" u="none" strike="noStrike" dirty="0">
                        <a:solidFill>
                          <a:srgbClr val="000000"/>
                        </a:solidFill>
                        <a:effectLst/>
                        <a:latin typeface="Calibri" panose="020F0502020204030204" pitchFamily="34" charset="0"/>
                      </a:endParaRPr>
                    </a:p>
                  </a:txBody>
                  <a:tcPr marL="0" marR="0" marT="0" marB="0">
                    <a:lnL>
                      <a:noFill/>
                    </a:lnL>
                    <a:lnR>
                      <a:noFill/>
                    </a:lnR>
                    <a:lnT>
                      <a:noFill/>
                    </a:lnT>
                    <a:lnB>
                      <a:noFill/>
                    </a:lnB>
                    <a:noFill/>
                  </a:tcPr>
                </a:tc>
                <a:extLst>
                  <a:ext uri="{0D108BD9-81ED-4DB2-BD59-A6C34878D82A}">
                    <a16:rowId xmlns:a16="http://schemas.microsoft.com/office/drawing/2014/main" val="2145904979"/>
                  </a:ext>
                </a:extLst>
              </a:tr>
              <a:tr h="220112">
                <a:tc>
                  <a:txBody>
                    <a:bodyPr/>
                    <a:lstStyle/>
                    <a:p>
                      <a:pPr algn="l" fontAlgn="t"/>
                      <a:endParaRPr lang="en-US" sz="1100" b="0"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tc>
                  <a:txBody>
                    <a:bodyPr/>
                    <a:lstStyle/>
                    <a:p>
                      <a:pPr algn="r" fontAlgn="t"/>
                      <a:r>
                        <a:rPr lang="en-US" sz="1100" b="0" i="0" u="none" strike="noStrike" dirty="0">
                          <a:solidFill>
                            <a:srgbClr val="000000"/>
                          </a:solidFill>
                          <a:effectLst/>
                          <a:latin typeface="Calibri" panose="020F0502020204030204" pitchFamily="34" charset="0"/>
                        </a:rPr>
                        <a:t>&lt;.0001</a:t>
                      </a:r>
                    </a:p>
                  </a:txBody>
                  <a:tcPr marL="0" marR="0" marT="0" marB="0">
                    <a:lnL>
                      <a:noFill/>
                    </a:lnL>
                    <a:lnR>
                      <a:noFill/>
                    </a:lnR>
                    <a:lnT>
                      <a:noFill/>
                    </a:lnT>
                    <a:lnB>
                      <a:noFill/>
                    </a:lnB>
                    <a:noFill/>
                  </a:tcPr>
                </a:tc>
                <a:tc>
                  <a:txBody>
                    <a:bodyPr/>
                    <a:lstStyle/>
                    <a:p>
                      <a:pPr algn="r" fontAlgn="t"/>
                      <a:r>
                        <a:rPr lang="en-US" sz="1100" b="0" i="0" u="none" strike="noStrike" dirty="0">
                          <a:solidFill>
                            <a:srgbClr val="000000"/>
                          </a:solidFill>
                          <a:effectLst/>
                          <a:latin typeface="Calibri" panose="020F0502020204030204" pitchFamily="34" charset="0"/>
                        </a:rPr>
                        <a:t>&lt;.0001</a:t>
                      </a:r>
                    </a:p>
                  </a:txBody>
                  <a:tcPr marL="0" marR="0" marT="0" marB="0">
                    <a:lnL>
                      <a:noFill/>
                    </a:lnL>
                    <a:lnR>
                      <a:noFill/>
                    </a:lnR>
                    <a:lnT>
                      <a:noFill/>
                    </a:lnT>
                    <a:lnB>
                      <a:noFill/>
                    </a:lnB>
                    <a:noFill/>
                  </a:tcPr>
                </a:tc>
                <a:tc>
                  <a:txBody>
                    <a:bodyPr/>
                    <a:lstStyle/>
                    <a:p>
                      <a:pPr algn="r" fontAlgn="t"/>
                      <a:endParaRPr lang="en-US" sz="1100" b="0" i="0" u="none" strike="noStrike" dirty="0">
                        <a:solidFill>
                          <a:srgbClr val="000000"/>
                        </a:solidFill>
                        <a:effectLst/>
                        <a:latin typeface="Calibri" panose="020F0502020204030204" pitchFamily="34" charset="0"/>
                      </a:endParaRPr>
                    </a:p>
                  </a:txBody>
                  <a:tcPr marL="0" marR="0" marT="0" marB="0">
                    <a:lnL>
                      <a:noFill/>
                    </a:lnL>
                    <a:lnR>
                      <a:noFill/>
                    </a:lnR>
                    <a:lnT>
                      <a:noFill/>
                    </a:lnT>
                    <a:lnB>
                      <a:noFill/>
                    </a:lnB>
                    <a:noFill/>
                  </a:tcPr>
                </a:tc>
                <a:tc>
                  <a:txBody>
                    <a:bodyPr/>
                    <a:lstStyle/>
                    <a:p>
                      <a:pPr algn="r" fontAlgn="t"/>
                      <a:endParaRPr lang="en-US" sz="1100" b="0" i="0" u="none" strike="noStrike" dirty="0">
                        <a:solidFill>
                          <a:srgbClr val="000000"/>
                        </a:solidFill>
                        <a:effectLst/>
                        <a:latin typeface="Calibri" panose="020F0502020204030204" pitchFamily="34" charset="0"/>
                      </a:endParaRPr>
                    </a:p>
                  </a:txBody>
                  <a:tcPr marL="0" marR="0" marT="0" marB="0">
                    <a:lnL>
                      <a:noFill/>
                    </a:lnL>
                    <a:lnR>
                      <a:noFill/>
                    </a:lnR>
                    <a:lnT>
                      <a:noFill/>
                    </a:lnT>
                    <a:lnB>
                      <a:noFill/>
                    </a:lnB>
                    <a:noFill/>
                  </a:tcPr>
                </a:tc>
                <a:extLst>
                  <a:ext uri="{0D108BD9-81ED-4DB2-BD59-A6C34878D82A}">
                    <a16:rowId xmlns:a16="http://schemas.microsoft.com/office/drawing/2014/main" val="547703467"/>
                  </a:ext>
                </a:extLst>
              </a:tr>
              <a:tr h="220112">
                <a:tc>
                  <a:txBody>
                    <a:bodyPr/>
                    <a:lstStyle/>
                    <a:p>
                      <a:pPr algn="l" fontAlgn="t"/>
                      <a:r>
                        <a:rPr lang="en-US" sz="1100" b="0" i="0" u="none" strike="noStrike" dirty="0">
                          <a:solidFill>
                            <a:srgbClr val="002060"/>
                          </a:solidFill>
                          <a:effectLst/>
                          <a:latin typeface="Cambria" panose="02040503050406030204" pitchFamily="18" charset="0"/>
                        </a:rPr>
                        <a:t>Domain4: Professional Responsibility</a:t>
                      </a:r>
                    </a:p>
                  </a:txBody>
                  <a:tcPr marL="0" marR="0" marT="0" marB="0">
                    <a:lnL>
                      <a:noFill/>
                    </a:lnL>
                    <a:lnR>
                      <a:noFill/>
                    </a:lnR>
                    <a:lnT>
                      <a:noFill/>
                    </a:lnT>
                    <a:lnB>
                      <a:noFill/>
                    </a:lnB>
                    <a:noFill/>
                  </a:tcPr>
                </a:tc>
                <a:tc>
                  <a:txBody>
                    <a:bodyPr/>
                    <a:lstStyle/>
                    <a:p>
                      <a:pPr algn="r" fontAlgn="t"/>
                      <a:r>
                        <a:rPr lang="en-US" sz="1100" b="0" i="0" u="none" strike="noStrike" dirty="0">
                          <a:solidFill>
                            <a:srgbClr val="000000"/>
                          </a:solidFill>
                          <a:effectLst/>
                          <a:highlight>
                            <a:srgbClr val="FBB279"/>
                          </a:highlight>
                          <a:latin typeface="Calibri" panose="020F0502020204030204" pitchFamily="34" charset="0"/>
                        </a:rPr>
                        <a:t>0.68</a:t>
                      </a:r>
                    </a:p>
                  </a:txBody>
                  <a:tcPr marL="0" marR="0" marT="0" marB="0">
                    <a:lnL>
                      <a:noFill/>
                    </a:lnL>
                    <a:lnR>
                      <a:noFill/>
                    </a:lnR>
                    <a:lnT>
                      <a:noFill/>
                    </a:lnT>
                    <a:lnB>
                      <a:noFill/>
                    </a:lnB>
                    <a:solidFill>
                      <a:srgbClr val="FBB279"/>
                    </a:solidFill>
                  </a:tcPr>
                </a:tc>
                <a:tc>
                  <a:txBody>
                    <a:bodyPr/>
                    <a:lstStyle/>
                    <a:p>
                      <a:pPr algn="r" fontAlgn="t"/>
                      <a:r>
                        <a:rPr lang="en-US" sz="1100" b="0" i="0" u="none" strike="noStrike" dirty="0">
                          <a:solidFill>
                            <a:srgbClr val="000000"/>
                          </a:solidFill>
                          <a:effectLst/>
                          <a:highlight>
                            <a:srgbClr val="F8696B"/>
                          </a:highlight>
                          <a:latin typeface="Calibri" panose="020F0502020204030204" pitchFamily="34" charset="0"/>
                        </a:rPr>
                        <a:t>0.64</a:t>
                      </a:r>
                    </a:p>
                  </a:txBody>
                  <a:tcPr marL="0" marR="0" marT="0" marB="0">
                    <a:lnL>
                      <a:noFill/>
                    </a:lnL>
                    <a:lnR>
                      <a:noFill/>
                    </a:lnR>
                    <a:lnT>
                      <a:noFill/>
                    </a:lnT>
                    <a:lnB>
                      <a:noFill/>
                    </a:lnB>
                    <a:solidFill>
                      <a:srgbClr val="F8696B"/>
                    </a:solidFill>
                  </a:tcPr>
                </a:tc>
                <a:tc>
                  <a:txBody>
                    <a:bodyPr/>
                    <a:lstStyle/>
                    <a:p>
                      <a:pPr algn="r" fontAlgn="t"/>
                      <a:r>
                        <a:rPr lang="en-US" sz="1100" b="0" i="0" u="none" strike="noStrike" dirty="0">
                          <a:solidFill>
                            <a:srgbClr val="000000"/>
                          </a:solidFill>
                          <a:effectLst/>
                          <a:highlight>
                            <a:srgbClr val="FEDD81"/>
                          </a:highlight>
                          <a:latin typeface="Calibri" panose="020F0502020204030204" pitchFamily="34" charset="0"/>
                        </a:rPr>
                        <a:t>0.71</a:t>
                      </a:r>
                    </a:p>
                  </a:txBody>
                  <a:tcPr marL="0" marR="0" marT="0" marB="0">
                    <a:lnL>
                      <a:noFill/>
                    </a:lnL>
                    <a:lnR>
                      <a:noFill/>
                    </a:lnR>
                    <a:lnT>
                      <a:noFill/>
                    </a:lnT>
                    <a:lnB>
                      <a:noFill/>
                    </a:lnB>
                    <a:solidFill>
                      <a:srgbClr val="FEDD81"/>
                    </a:solidFill>
                  </a:tcPr>
                </a:tc>
                <a:tc>
                  <a:txBody>
                    <a:bodyPr/>
                    <a:lstStyle/>
                    <a:p>
                      <a:pPr algn="r" fontAlgn="t"/>
                      <a:r>
                        <a:rPr lang="en-US" sz="1100" b="0" i="0" u="none" strike="noStrike" dirty="0">
                          <a:solidFill>
                            <a:srgbClr val="000000"/>
                          </a:solidFill>
                          <a:effectLst/>
                          <a:latin typeface="Calibri" panose="020F0502020204030204" pitchFamily="34" charset="0"/>
                        </a:rPr>
                        <a:t>1.00</a:t>
                      </a:r>
                    </a:p>
                  </a:txBody>
                  <a:tcPr marL="0" marR="0" marT="0" marB="0">
                    <a:lnL>
                      <a:noFill/>
                    </a:lnL>
                    <a:lnR>
                      <a:noFill/>
                    </a:lnR>
                    <a:lnT>
                      <a:noFill/>
                    </a:lnT>
                    <a:lnB>
                      <a:noFill/>
                    </a:lnB>
                    <a:noFill/>
                  </a:tcPr>
                </a:tc>
                <a:extLst>
                  <a:ext uri="{0D108BD9-81ED-4DB2-BD59-A6C34878D82A}">
                    <a16:rowId xmlns:a16="http://schemas.microsoft.com/office/drawing/2014/main" val="2545966454"/>
                  </a:ext>
                </a:extLst>
              </a:tr>
              <a:tr h="231117">
                <a:tc>
                  <a:txBody>
                    <a:bodyPr/>
                    <a:lstStyle/>
                    <a:p>
                      <a:pPr algn="l" fontAlgn="t"/>
                      <a:r>
                        <a:rPr lang="en-US" sz="1100" b="1" i="0" u="none" strike="noStrike" dirty="0">
                          <a:solidFill>
                            <a:srgbClr val="002060"/>
                          </a:solidFill>
                          <a:effectLst/>
                          <a:latin typeface="Cambria" panose="02040503050406030204" pitchFamily="18" charset="0"/>
                        </a:rPr>
                        <a:t> </a:t>
                      </a:r>
                    </a:p>
                  </a:txBody>
                  <a:tcPr marL="0" marR="0" marT="0"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1100" b="0" i="0" u="none" strike="noStrike" dirty="0">
                          <a:solidFill>
                            <a:srgbClr val="000000"/>
                          </a:solidFill>
                          <a:effectLst/>
                          <a:latin typeface="Calibri" panose="020F0502020204030204" pitchFamily="34" charset="0"/>
                        </a:rPr>
                        <a:t>&lt;.0001</a:t>
                      </a:r>
                    </a:p>
                  </a:txBody>
                  <a:tcPr marL="0" marR="0" marT="0"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1100" b="0" i="0" u="none" strike="noStrike" dirty="0">
                          <a:solidFill>
                            <a:srgbClr val="000000"/>
                          </a:solidFill>
                          <a:effectLst/>
                          <a:latin typeface="Calibri" panose="020F0502020204030204" pitchFamily="34" charset="0"/>
                        </a:rPr>
                        <a:t>&lt;.0001</a:t>
                      </a:r>
                    </a:p>
                  </a:txBody>
                  <a:tcPr marL="0" marR="0" marT="0"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1100" b="0" i="0" u="none" strike="noStrike" dirty="0">
                          <a:solidFill>
                            <a:srgbClr val="000000"/>
                          </a:solidFill>
                          <a:effectLst/>
                          <a:latin typeface="Calibri" panose="020F0502020204030204" pitchFamily="34" charset="0"/>
                        </a:rPr>
                        <a:t>&lt;.0001</a:t>
                      </a:r>
                    </a:p>
                  </a:txBody>
                  <a:tcPr marL="0" marR="0" marT="0"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b"/>
                      <a:r>
                        <a:rPr lang="en-US" sz="1100" b="0" i="0" u="none" strike="noStrike" dirty="0">
                          <a:solidFill>
                            <a:srgbClr val="000000"/>
                          </a:solidFill>
                          <a:effectLst/>
                          <a:latin typeface="Calibri" panose="020F0502020204030204" pitchFamily="34" charset="0"/>
                        </a:rPr>
                        <a:t> </a:t>
                      </a:r>
                    </a:p>
                  </a:txBody>
                  <a:tcPr marL="0" marR="0" marT="0" marB="0" anchor="b">
                    <a:lnL>
                      <a:noFill/>
                    </a:lnL>
                    <a:lnR>
                      <a:noFill/>
                    </a:lnR>
                    <a:lnT>
                      <a:noFill/>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652932311"/>
                  </a:ext>
                </a:extLst>
              </a:tr>
            </a:tbl>
          </a:graphicData>
        </a:graphic>
      </p:graphicFrame>
    </p:spTree>
    <p:extLst>
      <p:ext uri="{BB962C8B-B14F-4D97-AF65-F5344CB8AC3E}">
        <p14:creationId xmlns:p14="http://schemas.microsoft.com/office/powerpoint/2010/main" val="2537857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129E9-FAB2-8C1D-2C71-8654F1ACE80C}"/>
              </a:ext>
            </a:extLst>
          </p:cNvPr>
          <p:cNvSpPr>
            <a:spLocks noGrp="1"/>
          </p:cNvSpPr>
          <p:nvPr>
            <p:ph type="title"/>
          </p:nvPr>
        </p:nvSpPr>
        <p:spPr/>
        <p:txBody>
          <a:bodyPr>
            <a:normAutofit/>
          </a:bodyPr>
          <a:lstStyle/>
          <a:p>
            <a:r>
              <a:rPr lang="en-US" sz="2400" b="1" dirty="0">
                <a:solidFill>
                  <a:srgbClr val="002060"/>
                </a:solidFill>
                <a:effectLst/>
                <a:latin typeface="Cambria" panose="02040503050406030204" pitchFamily="18" charset="0"/>
                <a:ea typeface="Calibri" panose="020F0502020204030204" pitchFamily="34" charset="0"/>
              </a:rPr>
              <a:t>Initial Teacher Preparation Programs Alumni and Principal Surveys</a:t>
            </a:r>
            <a:endParaRPr lang="en-US" sz="2400" dirty="0"/>
          </a:p>
        </p:txBody>
      </p:sp>
      <p:graphicFrame>
        <p:nvGraphicFramePr>
          <p:cNvPr id="5" name="Content Placeholder 4">
            <a:extLst>
              <a:ext uri="{FF2B5EF4-FFF2-40B4-BE49-F238E27FC236}">
                <a16:creationId xmlns:a16="http://schemas.microsoft.com/office/drawing/2014/main" id="{6F4DD858-9F39-2671-37D6-DA0B4EE3FBB8}"/>
              </a:ext>
            </a:extLst>
          </p:cNvPr>
          <p:cNvGraphicFramePr>
            <a:graphicFrameLocks noGrp="1"/>
          </p:cNvGraphicFramePr>
          <p:nvPr>
            <p:ph idx="1"/>
            <p:extLst>
              <p:ext uri="{D42A27DB-BD31-4B8C-83A1-F6EECF244321}">
                <p14:modId xmlns:p14="http://schemas.microsoft.com/office/powerpoint/2010/main" val="1996172439"/>
              </p:ext>
            </p:extLst>
          </p:nvPr>
        </p:nvGraphicFramePr>
        <p:xfrm>
          <a:off x="961406" y="3845257"/>
          <a:ext cx="9310750" cy="2762250"/>
        </p:xfrm>
        <a:graphic>
          <a:graphicData uri="http://schemas.openxmlformats.org/drawingml/2006/table">
            <a:tbl>
              <a:tblPr/>
              <a:tblGrid>
                <a:gridCol w="5278744">
                  <a:extLst>
                    <a:ext uri="{9D8B030D-6E8A-4147-A177-3AD203B41FA5}">
                      <a16:colId xmlns:a16="http://schemas.microsoft.com/office/drawing/2014/main" val="1798753590"/>
                    </a:ext>
                  </a:extLst>
                </a:gridCol>
                <a:gridCol w="888633">
                  <a:extLst>
                    <a:ext uri="{9D8B030D-6E8A-4147-A177-3AD203B41FA5}">
                      <a16:colId xmlns:a16="http://schemas.microsoft.com/office/drawing/2014/main" val="2738740359"/>
                    </a:ext>
                  </a:extLst>
                </a:gridCol>
                <a:gridCol w="888633">
                  <a:extLst>
                    <a:ext uri="{9D8B030D-6E8A-4147-A177-3AD203B41FA5}">
                      <a16:colId xmlns:a16="http://schemas.microsoft.com/office/drawing/2014/main" val="2349684272"/>
                    </a:ext>
                  </a:extLst>
                </a:gridCol>
                <a:gridCol w="1100844">
                  <a:extLst>
                    <a:ext uri="{9D8B030D-6E8A-4147-A177-3AD203B41FA5}">
                      <a16:colId xmlns:a16="http://schemas.microsoft.com/office/drawing/2014/main" val="3509848042"/>
                    </a:ext>
                  </a:extLst>
                </a:gridCol>
                <a:gridCol w="1153896">
                  <a:extLst>
                    <a:ext uri="{9D8B030D-6E8A-4147-A177-3AD203B41FA5}">
                      <a16:colId xmlns:a16="http://schemas.microsoft.com/office/drawing/2014/main" val="3350215055"/>
                    </a:ext>
                  </a:extLst>
                </a:gridCol>
              </a:tblGrid>
              <a:tr h="200025">
                <a:tc gridSpan="5">
                  <a:txBody>
                    <a:bodyPr/>
                    <a:lstStyle/>
                    <a:p>
                      <a:pPr algn="ctr" fontAlgn="t"/>
                      <a:r>
                        <a:rPr lang="en-US" sz="1200" b="1" i="0" u="none" strike="noStrike" dirty="0">
                          <a:solidFill>
                            <a:srgbClr val="002060"/>
                          </a:solidFill>
                          <a:effectLst/>
                          <a:latin typeface="Cambria" panose="02040503050406030204" pitchFamily="18" charset="0"/>
                        </a:rPr>
                        <a:t>Pearson Correlation Coefficients, N = 320</a:t>
                      </a:r>
                    </a:p>
                  </a:txBody>
                  <a:tcPr marL="0" marR="0" marT="0" marB="0">
                    <a:lnL>
                      <a:noFill/>
                    </a:lnL>
                    <a:lnR>
                      <a:noFill/>
                    </a:lnR>
                    <a:lnT w="1270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36266870"/>
                  </a:ext>
                </a:extLst>
              </a:tr>
              <a:tr h="209550">
                <a:tc gridSpan="5">
                  <a:txBody>
                    <a:bodyPr/>
                    <a:lstStyle/>
                    <a:p>
                      <a:pPr algn="ctr" fontAlgn="t"/>
                      <a:r>
                        <a:rPr lang="en-US" sz="1200" b="1" i="0" u="none" strike="noStrike" dirty="0">
                          <a:solidFill>
                            <a:srgbClr val="002060"/>
                          </a:solidFill>
                          <a:effectLst/>
                          <a:latin typeface="Cambria" panose="02040503050406030204" pitchFamily="18" charset="0"/>
                        </a:rPr>
                        <a:t>Prob &gt; |r| under H0: Rho=0</a:t>
                      </a:r>
                    </a:p>
                  </a:txBody>
                  <a:tcPr marL="0" marR="0" marT="0" marB="0">
                    <a:lnL>
                      <a:noFill/>
                    </a:lnL>
                    <a:lnR>
                      <a:noFill/>
                    </a:lnR>
                    <a:lnT>
                      <a:noFill/>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33296955"/>
                  </a:ext>
                </a:extLst>
              </a:tr>
              <a:tr h="200025">
                <a:tc>
                  <a:txBody>
                    <a:bodyPr/>
                    <a:lstStyle/>
                    <a:p>
                      <a:pPr algn="l" fontAlgn="t"/>
                      <a:endParaRPr lang="en-US" sz="1200" b="1" i="0" u="none" strike="noStrike" dirty="0">
                        <a:solidFill>
                          <a:srgbClr val="002060"/>
                        </a:solidFill>
                        <a:effectLst/>
                        <a:latin typeface="Cambria" panose="02040503050406030204"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fontAlgn="t"/>
                      <a:r>
                        <a:rPr lang="en-US" sz="1200" b="0" i="0" u="none" strike="noStrike" dirty="0">
                          <a:solidFill>
                            <a:srgbClr val="002060"/>
                          </a:solidFill>
                          <a:effectLst/>
                          <a:latin typeface="Cambria" panose="02040503050406030204" pitchFamily="18" charset="0"/>
                        </a:rPr>
                        <a:t>Domain 1</a:t>
                      </a:r>
                    </a:p>
                  </a:txBody>
                  <a:tcPr marL="0" marR="0" marT="0"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fontAlgn="t"/>
                      <a:r>
                        <a:rPr lang="en-US" sz="1200" b="0" i="0" u="none" strike="noStrike" dirty="0">
                          <a:solidFill>
                            <a:srgbClr val="002060"/>
                          </a:solidFill>
                          <a:effectLst/>
                          <a:latin typeface="Cambria" panose="02040503050406030204" pitchFamily="18" charset="0"/>
                        </a:rPr>
                        <a:t>Domain 2</a:t>
                      </a:r>
                    </a:p>
                  </a:txBody>
                  <a:tcPr marL="0" marR="0" marT="0"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fontAlgn="t"/>
                      <a:r>
                        <a:rPr lang="en-US" sz="1200" b="0" i="0" u="none" strike="noStrike" dirty="0">
                          <a:solidFill>
                            <a:srgbClr val="002060"/>
                          </a:solidFill>
                          <a:effectLst/>
                          <a:latin typeface="Cambria" panose="02040503050406030204" pitchFamily="18" charset="0"/>
                        </a:rPr>
                        <a:t>Domain 3</a:t>
                      </a:r>
                    </a:p>
                  </a:txBody>
                  <a:tcPr marL="0" marR="0" marT="0"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fontAlgn="t"/>
                      <a:r>
                        <a:rPr lang="en-US" sz="1200" b="0" i="0" u="none" strike="noStrike" dirty="0">
                          <a:solidFill>
                            <a:srgbClr val="002060"/>
                          </a:solidFill>
                          <a:effectLst/>
                          <a:latin typeface="Cambria" panose="02040503050406030204" pitchFamily="18" charset="0"/>
                        </a:rPr>
                        <a:t>Domain 4 </a:t>
                      </a:r>
                    </a:p>
                  </a:txBody>
                  <a:tcPr marL="0" marR="0" marT="0" marB="0">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776349389"/>
                  </a:ext>
                </a:extLst>
              </a:tr>
              <a:tr h="542925">
                <a:tc>
                  <a:txBody>
                    <a:bodyPr/>
                    <a:lstStyle/>
                    <a:p>
                      <a:pPr algn="l" fontAlgn="t"/>
                      <a:endParaRPr lang="en-US" sz="1200" b="1"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tc>
                  <a:txBody>
                    <a:bodyPr/>
                    <a:lstStyle/>
                    <a:p>
                      <a:pPr algn="r" fontAlgn="b"/>
                      <a:r>
                        <a:rPr lang="en-US" sz="1200" b="0" i="0" u="none" strike="noStrike" dirty="0">
                          <a:solidFill>
                            <a:srgbClr val="002060"/>
                          </a:solidFill>
                          <a:effectLst/>
                          <a:latin typeface="Cambria" panose="02040503050406030204" pitchFamily="18" charset="0"/>
                        </a:rPr>
                        <a:t>The Learner &amp; Learning</a:t>
                      </a:r>
                    </a:p>
                  </a:txBody>
                  <a:tcPr marL="0" marR="0" marT="0" marB="0" anchor="b">
                    <a:lnL>
                      <a:noFill/>
                    </a:lnL>
                    <a:lnR>
                      <a:noFill/>
                    </a:lnR>
                    <a:lnT>
                      <a:noFill/>
                    </a:lnT>
                    <a:lnB>
                      <a:noFill/>
                    </a:lnB>
                    <a:noFill/>
                  </a:tcPr>
                </a:tc>
                <a:tc>
                  <a:txBody>
                    <a:bodyPr/>
                    <a:lstStyle/>
                    <a:p>
                      <a:pPr algn="r" fontAlgn="b"/>
                      <a:r>
                        <a:rPr lang="en-US" sz="1200" b="0" i="0" u="none" strike="noStrike" dirty="0">
                          <a:solidFill>
                            <a:srgbClr val="002060"/>
                          </a:solidFill>
                          <a:effectLst/>
                          <a:latin typeface="Cambria" panose="02040503050406030204" pitchFamily="18" charset="0"/>
                        </a:rPr>
                        <a:t>Content Knowledge</a:t>
                      </a:r>
                    </a:p>
                  </a:txBody>
                  <a:tcPr marL="0" marR="0" marT="0" marB="0" anchor="b">
                    <a:lnL>
                      <a:noFill/>
                    </a:lnL>
                    <a:lnR>
                      <a:noFill/>
                    </a:lnR>
                    <a:lnT>
                      <a:noFill/>
                    </a:lnT>
                    <a:lnB>
                      <a:noFill/>
                    </a:lnB>
                    <a:noFill/>
                  </a:tcPr>
                </a:tc>
                <a:tc>
                  <a:txBody>
                    <a:bodyPr/>
                    <a:lstStyle/>
                    <a:p>
                      <a:pPr algn="r" fontAlgn="b"/>
                      <a:r>
                        <a:rPr lang="en-US" sz="1200" b="0" i="0" u="none" strike="noStrike" dirty="0">
                          <a:solidFill>
                            <a:srgbClr val="002060"/>
                          </a:solidFill>
                          <a:effectLst/>
                          <a:latin typeface="Cambria" panose="02040503050406030204" pitchFamily="18" charset="0"/>
                        </a:rPr>
                        <a:t>Instructional Practice</a:t>
                      </a:r>
                    </a:p>
                  </a:txBody>
                  <a:tcPr marL="0" marR="0" marT="0" marB="0" anchor="b">
                    <a:lnL>
                      <a:noFill/>
                    </a:lnL>
                    <a:lnR>
                      <a:noFill/>
                    </a:lnR>
                    <a:lnT>
                      <a:noFill/>
                    </a:lnT>
                    <a:lnB>
                      <a:noFill/>
                    </a:lnB>
                    <a:noFill/>
                  </a:tcPr>
                </a:tc>
                <a:tc>
                  <a:txBody>
                    <a:bodyPr/>
                    <a:lstStyle/>
                    <a:p>
                      <a:pPr algn="r" fontAlgn="b"/>
                      <a:r>
                        <a:rPr lang="en-US" sz="1200" b="0" i="0" u="none" strike="noStrike" dirty="0">
                          <a:solidFill>
                            <a:srgbClr val="002060"/>
                          </a:solidFill>
                          <a:effectLst/>
                          <a:latin typeface="Cambria" panose="02040503050406030204" pitchFamily="18" charset="0"/>
                        </a:rPr>
                        <a:t>Professional Responsibility</a:t>
                      </a:r>
                    </a:p>
                  </a:txBody>
                  <a:tcPr marL="0" marR="0" marT="0" marB="0" anchor="b">
                    <a:lnL>
                      <a:noFill/>
                    </a:lnL>
                    <a:lnR>
                      <a:noFill/>
                    </a:lnR>
                    <a:lnT>
                      <a:noFill/>
                    </a:lnT>
                    <a:lnB>
                      <a:noFill/>
                    </a:lnB>
                    <a:noFill/>
                  </a:tcPr>
                </a:tc>
                <a:extLst>
                  <a:ext uri="{0D108BD9-81ED-4DB2-BD59-A6C34878D82A}">
                    <a16:rowId xmlns:a16="http://schemas.microsoft.com/office/drawing/2014/main" val="1053776227"/>
                  </a:ext>
                </a:extLst>
              </a:tr>
              <a:tr h="200025">
                <a:tc>
                  <a:txBody>
                    <a:bodyPr/>
                    <a:lstStyle/>
                    <a:p>
                      <a:pPr algn="l" fontAlgn="t"/>
                      <a:r>
                        <a:rPr lang="en-US" sz="1200" b="0" i="0" u="none" strike="noStrike" dirty="0">
                          <a:solidFill>
                            <a:srgbClr val="002060"/>
                          </a:solidFill>
                          <a:effectLst/>
                          <a:latin typeface="Cambria" panose="02040503050406030204" pitchFamily="18" charset="0"/>
                        </a:rPr>
                        <a:t>Domain 1: The Learner &amp; Learning</a:t>
                      </a:r>
                    </a:p>
                  </a:txBody>
                  <a:tcPr marL="0" marR="0" marT="0" marB="0">
                    <a:lnL>
                      <a:noFill/>
                    </a:lnL>
                    <a:lnR>
                      <a:noFill/>
                    </a:lnR>
                    <a:lnT>
                      <a:noFill/>
                    </a:lnT>
                    <a:lnB>
                      <a:noFill/>
                    </a:lnB>
                    <a:noFill/>
                  </a:tcPr>
                </a:tc>
                <a:tc>
                  <a:txBody>
                    <a:bodyPr/>
                    <a:lstStyle/>
                    <a:p>
                      <a:pPr algn="r" fontAlgn="t"/>
                      <a:r>
                        <a:rPr lang="en-US" sz="1100" b="0" i="0" u="none" strike="noStrike" dirty="0">
                          <a:solidFill>
                            <a:srgbClr val="002060"/>
                          </a:solidFill>
                          <a:effectLst/>
                          <a:latin typeface="Cambria" panose="02040503050406030204" pitchFamily="18" charset="0"/>
                        </a:rPr>
                        <a:t>1.00</a:t>
                      </a:r>
                    </a:p>
                  </a:txBody>
                  <a:tcPr marL="0" marR="0" marT="0" marB="0">
                    <a:lnL>
                      <a:noFill/>
                    </a:lnL>
                    <a:lnR>
                      <a:noFill/>
                    </a:lnR>
                    <a:lnT>
                      <a:noFill/>
                    </a:lnT>
                    <a:lnB>
                      <a:noFill/>
                    </a:lnB>
                    <a:noFill/>
                  </a:tcPr>
                </a:tc>
                <a:tc>
                  <a:txBody>
                    <a:bodyPr/>
                    <a:lstStyle/>
                    <a:p>
                      <a:pPr algn="r" fontAlgn="t"/>
                      <a:endParaRPr lang="en-US" sz="1100" b="0"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tc>
                  <a:txBody>
                    <a:bodyPr/>
                    <a:lstStyle/>
                    <a:p>
                      <a:pPr algn="r" fontAlgn="t"/>
                      <a:endParaRPr lang="en-US" sz="1100" b="0"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tc>
                  <a:txBody>
                    <a:bodyPr/>
                    <a:lstStyle/>
                    <a:p>
                      <a:pPr algn="r" fontAlgn="t"/>
                      <a:endParaRPr lang="en-US" sz="1100" b="0"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extLst>
                  <a:ext uri="{0D108BD9-81ED-4DB2-BD59-A6C34878D82A}">
                    <a16:rowId xmlns:a16="http://schemas.microsoft.com/office/drawing/2014/main" val="1374157330"/>
                  </a:ext>
                </a:extLst>
              </a:tr>
              <a:tr h="200025">
                <a:tc>
                  <a:txBody>
                    <a:bodyPr/>
                    <a:lstStyle/>
                    <a:p>
                      <a:pPr algn="l" fontAlgn="t"/>
                      <a:endParaRPr lang="en-US" sz="1200" b="0"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tc>
                  <a:txBody>
                    <a:bodyPr/>
                    <a:lstStyle/>
                    <a:p>
                      <a:pPr algn="r" fontAlgn="t"/>
                      <a:endParaRPr lang="en-US" sz="1100" b="0"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tc>
                  <a:txBody>
                    <a:bodyPr/>
                    <a:lstStyle/>
                    <a:p>
                      <a:pPr algn="r" fontAlgn="t"/>
                      <a:endParaRPr lang="en-US" sz="1100" b="0"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tc>
                  <a:txBody>
                    <a:bodyPr/>
                    <a:lstStyle/>
                    <a:p>
                      <a:pPr algn="r" fontAlgn="t"/>
                      <a:endParaRPr lang="en-US" sz="1100" b="0"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tc>
                  <a:txBody>
                    <a:bodyPr/>
                    <a:lstStyle/>
                    <a:p>
                      <a:pPr algn="r" fontAlgn="t"/>
                      <a:endParaRPr lang="en-US" sz="1100" b="0"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extLst>
                  <a:ext uri="{0D108BD9-81ED-4DB2-BD59-A6C34878D82A}">
                    <a16:rowId xmlns:a16="http://schemas.microsoft.com/office/drawing/2014/main" val="922617608"/>
                  </a:ext>
                </a:extLst>
              </a:tr>
              <a:tr h="200025">
                <a:tc>
                  <a:txBody>
                    <a:bodyPr/>
                    <a:lstStyle/>
                    <a:p>
                      <a:pPr algn="l" fontAlgn="t"/>
                      <a:r>
                        <a:rPr lang="en-US" sz="1200" b="0" i="0" u="none" strike="noStrike" dirty="0">
                          <a:solidFill>
                            <a:srgbClr val="002060"/>
                          </a:solidFill>
                          <a:effectLst/>
                          <a:latin typeface="Cambria" panose="02040503050406030204" pitchFamily="18" charset="0"/>
                        </a:rPr>
                        <a:t>Domain 2: Content Knowledge</a:t>
                      </a:r>
                    </a:p>
                  </a:txBody>
                  <a:tcPr marL="0" marR="0" marT="0" marB="0">
                    <a:lnL>
                      <a:noFill/>
                    </a:lnL>
                    <a:lnR>
                      <a:noFill/>
                    </a:lnR>
                    <a:lnT>
                      <a:noFill/>
                    </a:lnT>
                    <a:lnB>
                      <a:noFill/>
                    </a:lnB>
                    <a:noFill/>
                  </a:tcPr>
                </a:tc>
                <a:tc>
                  <a:txBody>
                    <a:bodyPr/>
                    <a:lstStyle/>
                    <a:p>
                      <a:pPr algn="r" fontAlgn="t"/>
                      <a:r>
                        <a:rPr lang="en-US" sz="1100" b="0" i="0" u="none" strike="noStrike" dirty="0">
                          <a:solidFill>
                            <a:srgbClr val="000000"/>
                          </a:solidFill>
                          <a:effectLst/>
                          <a:highlight>
                            <a:srgbClr val="FEE983"/>
                          </a:highlight>
                          <a:latin typeface="Calibri" panose="020F0502020204030204" pitchFamily="34" charset="0"/>
                        </a:rPr>
                        <a:t>0.91</a:t>
                      </a:r>
                    </a:p>
                  </a:txBody>
                  <a:tcPr marL="0" marR="0" marT="0" marB="0">
                    <a:lnL>
                      <a:noFill/>
                    </a:lnL>
                    <a:lnR>
                      <a:noFill/>
                    </a:lnR>
                    <a:lnT>
                      <a:noFill/>
                    </a:lnT>
                    <a:lnB>
                      <a:noFill/>
                    </a:lnB>
                    <a:solidFill>
                      <a:srgbClr val="FEE983"/>
                    </a:solidFill>
                  </a:tcPr>
                </a:tc>
                <a:tc>
                  <a:txBody>
                    <a:bodyPr/>
                    <a:lstStyle/>
                    <a:p>
                      <a:pPr algn="r" fontAlgn="t"/>
                      <a:r>
                        <a:rPr lang="en-US" sz="1100" b="0" i="0" u="none" strike="noStrike" dirty="0">
                          <a:solidFill>
                            <a:srgbClr val="000000"/>
                          </a:solidFill>
                          <a:effectLst/>
                          <a:latin typeface="Calibri" panose="020F0502020204030204" pitchFamily="34" charset="0"/>
                        </a:rPr>
                        <a:t>1.00</a:t>
                      </a:r>
                    </a:p>
                  </a:txBody>
                  <a:tcPr marL="0" marR="0" marT="0" marB="0">
                    <a:lnL>
                      <a:noFill/>
                    </a:lnL>
                    <a:lnR>
                      <a:noFill/>
                    </a:lnR>
                    <a:lnT>
                      <a:noFill/>
                    </a:lnT>
                    <a:lnB>
                      <a:noFill/>
                    </a:lnB>
                    <a:noFill/>
                  </a:tcPr>
                </a:tc>
                <a:tc>
                  <a:txBody>
                    <a:bodyPr/>
                    <a:lstStyle/>
                    <a:p>
                      <a:pPr algn="r" fontAlgn="t"/>
                      <a:endParaRPr lang="en-US" sz="1100" b="0" i="0" u="none" strike="noStrike" dirty="0">
                        <a:solidFill>
                          <a:srgbClr val="000000"/>
                        </a:solidFill>
                        <a:effectLst/>
                        <a:latin typeface="Calibri" panose="020F0502020204030204" pitchFamily="34" charset="0"/>
                      </a:endParaRPr>
                    </a:p>
                  </a:txBody>
                  <a:tcPr marL="0" marR="0" marT="0" marB="0">
                    <a:lnL>
                      <a:noFill/>
                    </a:lnL>
                    <a:lnR>
                      <a:noFill/>
                    </a:lnR>
                    <a:lnT>
                      <a:noFill/>
                    </a:lnT>
                    <a:lnB>
                      <a:noFill/>
                    </a:lnB>
                    <a:noFill/>
                  </a:tcPr>
                </a:tc>
                <a:tc>
                  <a:txBody>
                    <a:bodyPr/>
                    <a:lstStyle/>
                    <a:p>
                      <a:pPr algn="r" fontAlgn="t"/>
                      <a:endParaRPr lang="en-US" sz="1100" b="0" i="0" u="none" strike="noStrike" dirty="0">
                        <a:solidFill>
                          <a:srgbClr val="000000"/>
                        </a:solidFill>
                        <a:effectLst/>
                        <a:latin typeface="Calibri" panose="020F0502020204030204" pitchFamily="34" charset="0"/>
                      </a:endParaRPr>
                    </a:p>
                  </a:txBody>
                  <a:tcPr marL="0" marR="0" marT="0" marB="0">
                    <a:lnL>
                      <a:noFill/>
                    </a:lnL>
                    <a:lnR>
                      <a:noFill/>
                    </a:lnR>
                    <a:lnT>
                      <a:noFill/>
                    </a:lnT>
                    <a:lnB>
                      <a:noFill/>
                    </a:lnB>
                    <a:noFill/>
                  </a:tcPr>
                </a:tc>
                <a:extLst>
                  <a:ext uri="{0D108BD9-81ED-4DB2-BD59-A6C34878D82A}">
                    <a16:rowId xmlns:a16="http://schemas.microsoft.com/office/drawing/2014/main" val="2397060890"/>
                  </a:ext>
                </a:extLst>
              </a:tr>
              <a:tr h="200025">
                <a:tc>
                  <a:txBody>
                    <a:bodyPr/>
                    <a:lstStyle/>
                    <a:p>
                      <a:pPr algn="l" fontAlgn="t"/>
                      <a:endParaRPr lang="en-US" sz="1200" b="0"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tc>
                  <a:txBody>
                    <a:bodyPr/>
                    <a:lstStyle/>
                    <a:p>
                      <a:pPr algn="r" fontAlgn="t"/>
                      <a:r>
                        <a:rPr lang="en-US" sz="1100" b="0" i="0" u="none" strike="noStrike" dirty="0">
                          <a:solidFill>
                            <a:srgbClr val="000000"/>
                          </a:solidFill>
                          <a:effectLst/>
                          <a:latin typeface="Calibri" panose="020F0502020204030204" pitchFamily="34" charset="0"/>
                        </a:rPr>
                        <a:t>&lt;.0001</a:t>
                      </a:r>
                    </a:p>
                  </a:txBody>
                  <a:tcPr marL="0" marR="0" marT="0" marB="0">
                    <a:lnL>
                      <a:noFill/>
                    </a:lnL>
                    <a:lnR>
                      <a:noFill/>
                    </a:lnR>
                    <a:lnT>
                      <a:noFill/>
                    </a:lnT>
                    <a:lnB>
                      <a:noFill/>
                    </a:lnB>
                    <a:noFill/>
                  </a:tcPr>
                </a:tc>
                <a:tc>
                  <a:txBody>
                    <a:bodyPr/>
                    <a:lstStyle/>
                    <a:p>
                      <a:pPr algn="r" fontAlgn="t"/>
                      <a:endParaRPr lang="en-US" sz="1100" b="0" i="0" u="none" strike="noStrike" dirty="0">
                        <a:solidFill>
                          <a:srgbClr val="000000"/>
                        </a:solidFill>
                        <a:effectLst/>
                        <a:latin typeface="Calibri" panose="020F0502020204030204" pitchFamily="34" charset="0"/>
                      </a:endParaRPr>
                    </a:p>
                  </a:txBody>
                  <a:tcPr marL="0" marR="0" marT="0" marB="0">
                    <a:lnL>
                      <a:noFill/>
                    </a:lnL>
                    <a:lnR>
                      <a:noFill/>
                    </a:lnR>
                    <a:lnT>
                      <a:noFill/>
                    </a:lnT>
                    <a:lnB>
                      <a:noFill/>
                    </a:lnB>
                    <a:noFill/>
                  </a:tcPr>
                </a:tc>
                <a:tc>
                  <a:txBody>
                    <a:bodyPr/>
                    <a:lstStyle/>
                    <a:p>
                      <a:pPr algn="r" fontAlgn="t"/>
                      <a:endParaRPr lang="en-US" sz="1100" b="0" i="0" u="none" strike="noStrike" dirty="0">
                        <a:solidFill>
                          <a:srgbClr val="000000"/>
                        </a:solidFill>
                        <a:effectLst/>
                        <a:latin typeface="Calibri" panose="020F0502020204030204" pitchFamily="34" charset="0"/>
                      </a:endParaRPr>
                    </a:p>
                  </a:txBody>
                  <a:tcPr marL="0" marR="0" marT="0" marB="0">
                    <a:lnL>
                      <a:noFill/>
                    </a:lnL>
                    <a:lnR>
                      <a:noFill/>
                    </a:lnR>
                    <a:lnT>
                      <a:noFill/>
                    </a:lnT>
                    <a:lnB>
                      <a:noFill/>
                    </a:lnB>
                    <a:noFill/>
                  </a:tcPr>
                </a:tc>
                <a:tc>
                  <a:txBody>
                    <a:bodyPr/>
                    <a:lstStyle/>
                    <a:p>
                      <a:pPr algn="r" fontAlgn="t"/>
                      <a:endParaRPr lang="en-US" sz="1100" b="0" i="0" u="none" strike="noStrike" dirty="0">
                        <a:solidFill>
                          <a:srgbClr val="000000"/>
                        </a:solidFill>
                        <a:effectLst/>
                        <a:latin typeface="Calibri" panose="020F0502020204030204" pitchFamily="34" charset="0"/>
                      </a:endParaRPr>
                    </a:p>
                  </a:txBody>
                  <a:tcPr marL="0" marR="0" marT="0" marB="0">
                    <a:lnL>
                      <a:noFill/>
                    </a:lnL>
                    <a:lnR>
                      <a:noFill/>
                    </a:lnR>
                    <a:lnT>
                      <a:noFill/>
                    </a:lnT>
                    <a:lnB>
                      <a:noFill/>
                    </a:lnB>
                    <a:noFill/>
                  </a:tcPr>
                </a:tc>
                <a:extLst>
                  <a:ext uri="{0D108BD9-81ED-4DB2-BD59-A6C34878D82A}">
                    <a16:rowId xmlns:a16="http://schemas.microsoft.com/office/drawing/2014/main" val="3189337299"/>
                  </a:ext>
                </a:extLst>
              </a:tr>
              <a:tr h="200025">
                <a:tc>
                  <a:txBody>
                    <a:bodyPr/>
                    <a:lstStyle/>
                    <a:p>
                      <a:pPr algn="l" fontAlgn="t"/>
                      <a:r>
                        <a:rPr lang="en-US" sz="1200" b="0" i="0" u="none" strike="noStrike" dirty="0">
                          <a:solidFill>
                            <a:srgbClr val="002060"/>
                          </a:solidFill>
                          <a:effectLst/>
                          <a:latin typeface="Cambria" panose="02040503050406030204" pitchFamily="18" charset="0"/>
                        </a:rPr>
                        <a:t>Domain 3: Instructional Practice</a:t>
                      </a:r>
                    </a:p>
                  </a:txBody>
                  <a:tcPr marL="0" marR="0" marT="0" marB="0">
                    <a:lnL>
                      <a:noFill/>
                    </a:lnL>
                    <a:lnR>
                      <a:noFill/>
                    </a:lnR>
                    <a:lnT>
                      <a:noFill/>
                    </a:lnT>
                    <a:lnB>
                      <a:noFill/>
                    </a:lnB>
                    <a:noFill/>
                  </a:tcPr>
                </a:tc>
                <a:tc>
                  <a:txBody>
                    <a:bodyPr/>
                    <a:lstStyle/>
                    <a:p>
                      <a:pPr algn="r" fontAlgn="t"/>
                      <a:r>
                        <a:rPr lang="en-US" sz="1100" b="0" i="0" u="none" strike="noStrike" dirty="0">
                          <a:solidFill>
                            <a:srgbClr val="000000"/>
                          </a:solidFill>
                          <a:effectLst/>
                          <a:highlight>
                            <a:srgbClr val="C1DA81"/>
                          </a:highlight>
                          <a:latin typeface="Calibri" panose="020F0502020204030204" pitchFamily="34" charset="0"/>
                        </a:rPr>
                        <a:t>0.93</a:t>
                      </a:r>
                    </a:p>
                  </a:txBody>
                  <a:tcPr marL="0" marR="0" marT="0" marB="0">
                    <a:lnL>
                      <a:noFill/>
                    </a:lnL>
                    <a:lnR>
                      <a:noFill/>
                    </a:lnR>
                    <a:lnT>
                      <a:noFill/>
                    </a:lnT>
                    <a:lnB>
                      <a:noFill/>
                    </a:lnB>
                    <a:solidFill>
                      <a:srgbClr val="C1DA81"/>
                    </a:solidFill>
                  </a:tcPr>
                </a:tc>
                <a:tc>
                  <a:txBody>
                    <a:bodyPr/>
                    <a:lstStyle/>
                    <a:p>
                      <a:pPr algn="r" fontAlgn="t"/>
                      <a:r>
                        <a:rPr lang="en-US" sz="1100" b="0" i="0" u="none" strike="noStrike" dirty="0">
                          <a:solidFill>
                            <a:srgbClr val="000000"/>
                          </a:solidFill>
                          <a:effectLst/>
                          <a:highlight>
                            <a:srgbClr val="63BE7B"/>
                          </a:highlight>
                          <a:latin typeface="Calibri" panose="020F0502020204030204" pitchFamily="34" charset="0"/>
                        </a:rPr>
                        <a:t>0.97</a:t>
                      </a:r>
                    </a:p>
                  </a:txBody>
                  <a:tcPr marL="0" marR="0" marT="0" marB="0">
                    <a:lnL>
                      <a:noFill/>
                    </a:lnL>
                    <a:lnR>
                      <a:noFill/>
                    </a:lnR>
                    <a:lnT>
                      <a:noFill/>
                    </a:lnT>
                    <a:lnB>
                      <a:noFill/>
                    </a:lnB>
                    <a:solidFill>
                      <a:srgbClr val="63BE7B"/>
                    </a:solidFill>
                  </a:tcPr>
                </a:tc>
                <a:tc>
                  <a:txBody>
                    <a:bodyPr/>
                    <a:lstStyle/>
                    <a:p>
                      <a:pPr algn="r" fontAlgn="t"/>
                      <a:r>
                        <a:rPr lang="en-US" sz="1100" b="0" i="0" u="none" strike="noStrike" dirty="0">
                          <a:solidFill>
                            <a:srgbClr val="000000"/>
                          </a:solidFill>
                          <a:effectLst/>
                          <a:latin typeface="Calibri" panose="020F0502020204030204" pitchFamily="34" charset="0"/>
                        </a:rPr>
                        <a:t>1.00</a:t>
                      </a:r>
                    </a:p>
                  </a:txBody>
                  <a:tcPr marL="0" marR="0" marT="0" marB="0">
                    <a:lnL>
                      <a:noFill/>
                    </a:lnL>
                    <a:lnR>
                      <a:noFill/>
                    </a:lnR>
                    <a:lnT>
                      <a:noFill/>
                    </a:lnT>
                    <a:lnB>
                      <a:noFill/>
                    </a:lnB>
                    <a:noFill/>
                  </a:tcPr>
                </a:tc>
                <a:tc>
                  <a:txBody>
                    <a:bodyPr/>
                    <a:lstStyle/>
                    <a:p>
                      <a:pPr algn="r" fontAlgn="t"/>
                      <a:r>
                        <a:rPr lang="en-US" sz="1100" b="0" i="0" u="none" strike="noStrike" dirty="0">
                          <a:solidFill>
                            <a:srgbClr val="000000"/>
                          </a:solidFill>
                          <a:effectLst/>
                          <a:latin typeface="Calibri" panose="020F0502020204030204" pitchFamily="34" charset="0"/>
                        </a:rPr>
                        <a:t>0.89</a:t>
                      </a:r>
                    </a:p>
                  </a:txBody>
                  <a:tcPr marL="0" marR="0" marT="0" marB="0">
                    <a:lnL>
                      <a:noFill/>
                    </a:lnL>
                    <a:lnR>
                      <a:noFill/>
                    </a:lnR>
                    <a:lnT>
                      <a:noFill/>
                    </a:lnT>
                    <a:lnB>
                      <a:noFill/>
                    </a:lnB>
                    <a:noFill/>
                  </a:tcPr>
                </a:tc>
                <a:extLst>
                  <a:ext uri="{0D108BD9-81ED-4DB2-BD59-A6C34878D82A}">
                    <a16:rowId xmlns:a16="http://schemas.microsoft.com/office/drawing/2014/main" val="2268673741"/>
                  </a:ext>
                </a:extLst>
              </a:tr>
              <a:tr h="200025">
                <a:tc>
                  <a:txBody>
                    <a:bodyPr/>
                    <a:lstStyle/>
                    <a:p>
                      <a:pPr algn="l" fontAlgn="t"/>
                      <a:endParaRPr lang="en-US" sz="1200" b="0" i="0" u="none" strike="noStrike" dirty="0">
                        <a:solidFill>
                          <a:srgbClr val="002060"/>
                        </a:solidFill>
                        <a:effectLst/>
                        <a:latin typeface="Cambria" panose="02040503050406030204" pitchFamily="18" charset="0"/>
                      </a:endParaRPr>
                    </a:p>
                  </a:txBody>
                  <a:tcPr marL="0" marR="0" marT="0" marB="0">
                    <a:lnL>
                      <a:noFill/>
                    </a:lnL>
                    <a:lnR>
                      <a:noFill/>
                    </a:lnR>
                    <a:lnT>
                      <a:noFill/>
                    </a:lnT>
                    <a:lnB>
                      <a:noFill/>
                    </a:lnB>
                    <a:noFill/>
                  </a:tcPr>
                </a:tc>
                <a:tc>
                  <a:txBody>
                    <a:bodyPr/>
                    <a:lstStyle/>
                    <a:p>
                      <a:pPr algn="r" fontAlgn="t"/>
                      <a:r>
                        <a:rPr lang="en-US" sz="1100" b="0" i="0" u="none" strike="noStrike" dirty="0">
                          <a:solidFill>
                            <a:srgbClr val="000000"/>
                          </a:solidFill>
                          <a:effectLst/>
                          <a:latin typeface="Calibri" panose="020F0502020204030204" pitchFamily="34" charset="0"/>
                        </a:rPr>
                        <a:t>&lt;.0001</a:t>
                      </a:r>
                    </a:p>
                  </a:txBody>
                  <a:tcPr marL="0" marR="0" marT="0" marB="0">
                    <a:lnL>
                      <a:noFill/>
                    </a:lnL>
                    <a:lnR>
                      <a:noFill/>
                    </a:lnR>
                    <a:lnT>
                      <a:noFill/>
                    </a:lnT>
                    <a:lnB>
                      <a:noFill/>
                    </a:lnB>
                    <a:noFill/>
                  </a:tcPr>
                </a:tc>
                <a:tc>
                  <a:txBody>
                    <a:bodyPr/>
                    <a:lstStyle/>
                    <a:p>
                      <a:pPr algn="r" fontAlgn="t"/>
                      <a:r>
                        <a:rPr lang="en-US" sz="1100" b="0" i="0" u="none" strike="noStrike" dirty="0">
                          <a:solidFill>
                            <a:srgbClr val="000000"/>
                          </a:solidFill>
                          <a:effectLst/>
                          <a:latin typeface="Calibri" panose="020F0502020204030204" pitchFamily="34" charset="0"/>
                        </a:rPr>
                        <a:t>&lt;.0001</a:t>
                      </a:r>
                    </a:p>
                  </a:txBody>
                  <a:tcPr marL="0" marR="0" marT="0" marB="0">
                    <a:lnL>
                      <a:noFill/>
                    </a:lnL>
                    <a:lnR>
                      <a:noFill/>
                    </a:lnR>
                    <a:lnT>
                      <a:noFill/>
                    </a:lnT>
                    <a:lnB>
                      <a:noFill/>
                    </a:lnB>
                    <a:noFill/>
                  </a:tcPr>
                </a:tc>
                <a:tc>
                  <a:txBody>
                    <a:bodyPr/>
                    <a:lstStyle/>
                    <a:p>
                      <a:pPr algn="r" fontAlgn="t"/>
                      <a:endParaRPr lang="en-US" sz="1100" b="0" i="0" u="none" strike="noStrike" dirty="0">
                        <a:solidFill>
                          <a:srgbClr val="000000"/>
                        </a:solidFill>
                        <a:effectLst/>
                        <a:latin typeface="Calibri" panose="020F0502020204030204" pitchFamily="34" charset="0"/>
                      </a:endParaRPr>
                    </a:p>
                  </a:txBody>
                  <a:tcPr marL="0" marR="0" marT="0" marB="0">
                    <a:lnL>
                      <a:noFill/>
                    </a:lnL>
                    <a:lnR>
                      <a:noFill/>
                    </a:lnR>
                    <a:lnT>
                      <a:noFill/>
                    </a:lnT>
                    <a:lnB>
                      <a:noFill/>
                    </a:lnB>
                    <a:noFill/>
                  </a:tcPr>
                </a:tc>
                <a:tc>
                  <a:txBody>
                    <a:bodyPr/>
                    <a:lstStyle/>
                    <a:p>
                      <a:pPr algn="r" fontAlgn="t"/>
                      <a:r>
                        <a:rPr lang="en-US" sz="1100" b="0" i="0" u="none" strike="noStrike" dirty="0">
                          <a:solidFill>
                            <a:srgbClr val="000000"/>
                          </a:solidFill>
                          <a:effectLst/>
                          <a:latin typeface="Calibri" panose="020F0502020204030204" pitchFamily="34" charset="0"/>
                        </a:rPr>
                        <a:t>&lt;.0001</a:t>
                      </a:r>
                    </a:p>
                  </a:txBody>
                  <a:tcPr marL="0" marR="0" marT="0" marB="0">
                    <a:lnL>
                      <a:noFill/>
                    </a:lnL>
                    <a:lnR>
                      <a:noFill/>
                    </a:lnR>
                    <a:lnT>
                      <a:noFill/>
                    </a:lnT>
                    <a:lnB>
                      <a:noFill/>
                    </a:lnB>
                    <a:noFill/>
                  </a:tcPr>
                </a:tc>
                <a:extLst>
                  <a:ext uri="{0D108BD9-81ED-4DB2-BD59-A6C34878D82A}">
                    <a16:rowId xmlns:a16="http://schemas.microsoft.com/office/drawing/2014/main" val="888190279"/>
                  </a:ext>
                </a:extLst>
              </a:tr>
              <a:tr h="200025">
                <a:tc>
                  <a:txBody>
                    <a:bodyPr/>
                    <a:lstStyle/>
                    <a:p>
                      <a:pPr algn="l" fontAlgn="t"/>
                      <a:r>
                        <a:rPr lang="en-US" sz="1200" b="0" i="0" u="none" strike="noStrike" dirty="0">
                          <a:solidFill>
                            <a:srgbClr val="002060"/>
                          </a:solidFill>
                          <a:effectLst/>
                          <a:latin typeface="Cambria" panose="02040503050406030204" pitchFamily="18" charset="0"/>
                        </a:rPr>
                        <a:t>Domain 4: Professional Responsibility</a:t>
                      </a:r>
                    </a:p>
                  </a:txBody>
                  <a:tcPr marL="0" marR="0" marT="0" marB="0">
                    <a:lnL>
                      <a:noFill/>
                    </a:lnL>
                    <a:lnR>
                      <a:noFill/>
                    </a:lnR>
                    <a:lnT>
                      <a:noFill/>
                    </a:lnT>
                    <a:lnB>
                      <a:noFill/>
                    </a:lnB>
                    <a:noFill/>
                  </a:tcPr>
                </a:tc>
                <a:tc>
                  <a:txBody>
                    <a:bodyPr/>
                    <a:lstStyle/>
                    <a:p>
                      <a:pPr algn="r" fontAlgn="t"/>
                      <a:r>
                        <a:rPr lang="en-US" sz="1100" b="0" i="0" u="none" strike="noStrike" dirty="0">
                          <a:solidFill>
                            <a:srgbClr val="000000"/>
                          </a:solidFill>
                          <a:effectLst/>
                          <a:highlight>
                            <a:srgbClr val="FEEB84"/>
                          </a:highlight>
                          <a:latin typeface="Calibri" panose="020F0502020204030204" pitchFamily="34" charset="0"/>
                        </a:rPr>
                        <a:t>0.91</a:t>
                      </a:r>
                    </a:p>
                  </a:txBody>
                  <a:tcPr marL="0" marR="0" marT="0" marB="0">
                    <a:lnL>
                      <a:noFill/>
                    </a:lnL>
                    <a:lnR>
                      <a:noFill/>
                    </a:lnR>
                    <a:lnT>
                      <a:noFill/>
                    </a:lnT>
                    <a:lnB>
                      <a:noFill/>
                    </a:lnB>
                    <a:solidFill>
                      <a:srgbClr val="FEEB84"/>
                    </a:solidFill>
                  </a:tcPr>
                </a:tc>
                <a:tc>
                  <a:txBody>
                    <a:bodyPr/>
                    <a:lstStyle/>
                    <a:p>
                      <a:pPr algn="r" fontAlgn="t"/>
                      <a:r>
                        <a:rPr lang="en-US" sz="1100" b="0" i="0" u="none" strike="noStrike" dirty="0">
                          <a:solidFill>
                            <a:srgbClr val="000000"/>
                          </a:solidFill>
                          <a:effectLst/>
                          <a:highlight>
                            <a:srgbClr val="F8696B"/>
                          </a:highlight>
                          <a:latin typeface="Calibri" panose="020F0502020204030204" pitchFamily="34" charset="0"/>
                        </a:rPr>
                        <a:t>0.86</a:t>
                      </a:r>
                    </a:p>
                  </a:txBody>
                  <a:tcPr marL="0" marR="0" marT="0" marB="0">
                    <a:lnL>
                      <a:noFill/>
                    </a:lnL>
                    <a:lnR>
                      <a:noFill/>
                    </a:lnR>
                    <a:lnT>
                      <a:noFill/>
                    </a:lnT>
                    <a:lnB>
                      <a:noFill/>
                    </a:lnB>
                    <a:solidFill>
                      <a:srgbClr val="F8696B"/>
                    </a:solidFill>
                  </a:tcPr>
                </a:tc>
                <a:tc>
                  <a:txBody>
                    <a:bodyPr/>
                    <a:lstStyle/>
                    <a:p>
                      <a:pPr algn="r" fontAlgn="t"/>
                      <a:r>
                        <a:rPr lang="en-US" sz="1100" b="0" i="0" u="none" strike="noStrike" dirty="0">
                          <a:solidFill>
                            <a:srgbClr val="000000"/>
                          </a:solidFill>
                          <a:effectLst/>
                          <a:highlight>
                            <a:srgbClr val="FBB379"/>
                          </a:highlight>
                          <a:latin typeface="Calibri" panose="020F0502020204030204" pitchFamily="34" charset="0"/>
                        </a:rPr>
                        <a:t>0.89</a:t>
                      </a:r>
                    </a:p>
                  </a:txBody>
                  <a:tcPr marL="0" marR="0" marT="0" marB="0">
                    <a:lnL>
                      <a:noFill/>
                    </a:lnL>
                    <a:lnR>
                      <a:noFill/>
                    </a:lnR>
                    <a:lnT>
                      <a:noFill/>
                    </a:lnT>
                    <a:lnB>
                      <a:noFill/>
                    </a:lnB>
                    <a:solidFill>
                      <a:srgbClr val="FBB379"/>
                    </a:solidFill>
                  </a:tcPr>
                </a:tc>
                <a:tc>
                  <a:txBody>
                    <a:bodyPr/>
                    <a:lstStyle/>
                    <a:p>
                      <a:pPr algn="r" fontAlgn="t"/>
                      <a:r>
                        <a:rPr lang="en-US" sz="1100" b="0" i="0" u="none" strike="noStrike" dirty="0">
                          <a:solidFill>
                            <a:srgbClr val="000000"/>
                          </a:solidFill>
                          <a:effectLst/>
                          <a:latin typeface="Calibri" panose="020F0502020204030204" pitchFamily="34" charset="0"/>
                        </a:rPr>
                        <a:t>1.00</a:t>
                      </a:r>
                    </a:p>
                  </a:txBody>
                  <a:tcPr marL="0" marR="0" marT="0" marB="0">
                    <a:lnL>
                      <a:noFill/>
                    </a:lnL>
                    <a:lnR>
                      <a:noFill/>
                    </a:lnR>
                    <a:lnT>
                      <a:noFill/>
                    </a:lnT>
                    <a:lnB>
                      <a:noFill/>
                    </a:lnB>
                    <a:noFill/>
                  </a:tcPr>
                </a:tc>
                <a:extLst>
                  <a:ext uri="{0D108BD9-81ED-4DB2-BD59-A6C34878D82A}">
                    <a16:rowId xmlns:a16="http://schemas.microsoft.com/office/drawing/2014/main" val="1525761710"/>
                  </a:ext>
                </a:extLst>
              </a:tr>
              <a:tr h="209550">
                <a:tc>
                  <a:txBody>
                    <a:bodyPr/>
                    <a:lstStyle/>
                    <a:p>
                      <a:pPr algn="l" fontAlgn="t"/>
                      <a:r>
                        <a:rPr lang="en-US" sz="1200" b="1" i="0" u="none" strike="noStrike" dirty="0">
                          <a:solidFill>
                            <a:srgbClr val="002060"/>
                          </a:solidFill>
                          <a:effectLst/>
                          <a:latin typeface="Cambria" panose="02040503050406030204" pitchFamily="18" charset="0"/>
                        </a:rPr>
                        <a:t> </a:t>
                      </a:r>
                    </a:p>
                  </a:txBody>
                  <a:tcPr marL="0" marR="0" marT="0"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1100" b="0" i="0" u="none" strike="noStrike" dirty="0">
                          <a:solidFill>
                            <a:srgbClr val="000000"/>
                          </a:solidFill>
                          <a:effectLst/>
                          <a:latin typeface="Calibri" panose="020F0502020204030204" pitchFamily="34" charset="0"/>
                        </a:rPr>
                        <a:t>&lt;.0001</a:t>
                      </a:r>
                    </a:p>
                  </a:txBody>
                  <a:tcPr marL="0" marR="0" marT="0"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1100" b="0" i="0" u="none" strike="noStrike" dirty="0">
                          <a:solidFill>
                            <a:srgbClr val="000000"/>
                          </a:solidFill>
                          <a:effectLst/>
                          <a:latin typeface="Calibri" panose="020F0502020204030204" pitchFamily="34" charset="0"/>
                        </a:rPr>
                        <a:t>&lt;.0001</a:t>
                      </a:r>
                    </a:p>
                  </a:txBody>
                  <a:tcPr marL="0" marR="0" marT="0"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1100" b="0" i="0" u="none" strike="noStrike" dirty="0">
                          <a:solidFill>
                            <a:srgbClr val="000000"/>
                          </a:solidFill>
                          <a:effectLst/>
                          <a:latin typeface="Calibri" panose="020F0502020204030204" pitchFamily="34" charset="0"/>
                        </a:rPr>
                        <a:t>&lt;.0001</a:t>
                      </a:r>
                    </a:p>
                  </a:txBody>
                  <a:tcPr marL="0" marR="0" marT="0"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1100" b="0" i="0" u="none" strike="noStrike" dirty="0">
                          <a:solidFill>
                            <a:srgbClr val="000000"/>
                          </a:solidFill>
                          <a:effectLst/>
                          <a:latin typeface="Calibri" panose="020F0502020204030204" pitchFamily="34" charset="0"/>
                        </a:rPr>
                        <a:t> </a:t>
                      </a:r>
                    </a:p>
                  </a:txBody>
                  <a:tcPr marL="0" marR="0" marT="0" marB="0">
                    <a:lnL>
                      <a:noFill/>
                    </a:lnL>
                    <a:lnR>
                      <a:noFill/>
                    </a:lnR>
                    <a:lnT>
                      <a:noFill/>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2760250719"/>
                  </a:ext>
                </a:extLst>
              </a:tr>
            </a:tbl>
          </a:graphicData>
        </a:graphic>
      </p:graphicFrame>
      <p:sp>
        <p:nvSpPr>
          <p:cNvPr id="7" name="TextBox 6">
            <a:extLst>
              <a:ext uri="{FF2B5EF4-FFF2-40B4-BE49-F238E27FC236}">
                <a16:creationId xmlns:a16="http://schemas.microsoft.com/office/drawing/2014/main" id="{1E030BE8-BA6C-1D0B-9564-472487B6885C}"/>
              </a:ext>
            </a:extLst>
          </p:cNvPr>
          <p:cNvSpPr txBox="1"/>
          <p:nvPr/>
        </p:nvSpPr>
        <p:spPr>
          <a:xfrm>
            <a:off x="838200" y="1472793"/>
            <a:ext cx="9823862" cy="2308324"/>
          </a:xfrm>
          <a:prstGeom prst="rect">
            <a:avLst/>
          </a:prstGeom>
          <a:noFill/>
        </p:spPr>
        <p:txBody>
          <a:bodyPr wrap="square">
            <a:spAutoFit/>
          </a:bodyPr>
          <a:lstStyle/>
          <a:p>
            <a:pPr marL="0" indent="0">
              <a:spcBef>
                <a:spcPts val="600"/>
              </a:spcBef>
              <a:buNone/>
            </a:pPr>
            <a:r>
              <a:rPr lang="en-US" sz="2400" b="1" dirty="0">
                <a:solidFill>
                  <a:srgbClr val="002060"/>
                </a:solidFill>
                <a:effectLst/>
                <a:latin typeface="Cambria" panose="02040503050406030204" pitchFamily="18" charset="0"/>
                <a:ea typeface="Cambria" panose="02040503050406030204" pitchFamily="18" charset="0"/>
              </a:rPr>
              <a:t>Psychometrically Speaking: Principal Survey</a:t>
            </a:r>
          </a:p>
          <a:p>
            <a:pPr marL="0" indent="0">
              <a:spcBef>
                <a:spcPts val="600"/>
              </a:spcBef>
              <a:buNone/>
            </a:pPr>
            <a:r>
              <a:rPr lang="en-US" sz="2200" dirty="0">
                <a:solidFill>
                  <a:srgbClr val="002060"/>
                </a:solidFill>
                <a:effectLst/>
                <a:latin typeface="Cambria" panose="02040503050406030204" pitchFamily="18" charset="0"/>
                <a:ea typeface="Cambria" panose="02040503050406030204" pitchFamily="18" charset="0"/>
              </a:rPr>
              <a:t>Cronbach’s alpha was estimated to be .</a:t>
            </a:r>
            <a:r>
              <a:rPr lang="en-US" sz="2200" dirty="0">
                <a:solidFill>
                  <a:srgbClr val="002060"/>
                </a:solidFill>
                <a:latin typeface="Cambria" panose="02040503050406030204" pitchFamily="18" charset="0"/>
                <a:ea typeface="Cambria" panose="02040503050406030204" pitchFamily="18" charset="0"/>
              </a:rPr>
              <a:t>98</a:t>
            </a:r>
            <a:r>
              <a:rPr lang="en-US" sz="2200" dirty="0">
                <a:solidFill>
                  <a:srgbClr val="002060"/>
                </a:solidFill>
                <a:effectLst/>
                <a:latin typeface="Cambria" panose="02040503050406030204" pitchFamily="18" charset="0"/>
                <a:ea typeface="Cambria" panose="02040503050406030204" pitchFamily="18" charset="0"/>
              </a:rPr>
              <a:t>, suggesting a very high level of internal consistency (reliability)</a:t>
            </a:r>
          </a:p>
          <a:p>
            <a:pPr marL="0" indent="0">
              <a:spcBef>
                <a:spcPts val="600"/>
              </a:spcBef>
              <a:buNone/>
            </a:pPr>
            <a:r>
              <a:rPr lang="en-US" sz="2200" dirty="0">
                <a:solidFill>
                  <a:srgbClr val="002060"/>
                </a:solidFill>
                <a:latin typeface="Cambria" panose="02040503050406030204" pitchFamily="18" charset="0"/>
                <a:ea typeface="Cambria" panose="02040503050406030204" pitchFamily="18" charset="0"/>
              </a:rPr>
              <a:t>Correlations between InTASC domains ranged from .86 to .97 demonstrating very strong evidence of the construct validity of the inferences made based on these ratings</a:t>
            </a:r>
          </a:p>
        </p:txBody>
      </p:sp>
    </p:spTree>
    <p:extLst>
      <p:ext uri="{BB962C8B-B14F-4D97-AF65-F5344CB8AC3E}">
        <p14:creationId xmlns:p14="http://schemas.microsoft.com/office/powerpoint/2010/main" val="1319748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EF97C522-8707-052D-D684-F2BB8882CAB5}"/>
              </a:ext>
            </a:extLst>
          </p:cNvPr>
          <p:cNvSpPr>
            <a:spLocks noGrp="1"/>
          </p:cNvSpPr>
          <p:nvPr>
            <p:ph type="title"/>
          </p:nvPr>
        </p:nvSpPr>
        <p:spPr>
          <a:xfrm>
            <a:off x="640080" y="1243013"/>
            <a:ext cx="3855720" cy="4371974"/>
          </a:xfrm>
        </p:spPr>
        <p:txBody>
          <a:bodyPr>
            <a:normAutofit/>
          </a:bodyPr>
          <a:lstStyle/>
          <a:p>
            <a:r>
              <a:rPr lang="en-US" sz="3600" b="1" dirty="0">
                <a:solidFill>
                  <a:srgbClr val="002060"/>
                </a:solidFill>
                <a:effectLst/>
                <a:latin typeface="Cambria" panose="02040503050406030204" pitchFamily="18" charset="0"/>
                <a:ea typeface="Calibri" panose="020F0502020204030204" pitchFamily="34" charset="0"/>
              </a:rPr>
              <a:t>Advanced Graduate Programs Alumni and Employer Surveys</a:t>
            </a:r>
            <a:br>
              <a:rPr lang="en-US" sz="3600" dirty="0">
                <a:solidFill>
                  <a:schemeClr val="tx2"/>
                </a:solidFill>
                <a:effectLst/>
                <a:latin typeface="Calibri" panose="020F0502020204030204" pitchFamily="34" charset="0"/>
                <a:ea typeface="Calibri" panose="020F0502020204030204" pitchFamily="34" charset="0"/>
              </a:rPr>
            </a:br>
            <a:endParaRPr lang="en-US" sz="3600" dirty="0">
              <a:solidFill>
                <a:schemeClr val="tx2"/>
              </a:solidFill>
            </a:endParaRPr>
          </a:p>
        </p:txBody>
      </p:sp>
      <p:sp>
        <p:nvSpPr>
          <p:cNvPr id="3" name="Content Placeholder 2">
            <a:extLst>
              <a:ext uri="{FF2B5EF4-FFF2-40B4-BE49-F238E27FC236}">
                <a16:creationId xmlns:a16="http://schemas.microsoft.com/office/drawing/2014/main" id="{395201B8-A99D-917B-4FA3-979AE97BF712}"/>
              </a:ext>
            </a:extLst>
          </p:cNvPr>
          <p:cNvSpPr>
            <a:spLocks noGrp="1"/>
          </p:cNvSpPr>
          <p:nvPr>
            <p:ph idx="1"/>
          </p:nvPr>
        </p:nvSpPr>
        <p:spPr>
          <a:xfrm>
            <a:off x="6172200" y="804672"/>
            <a:ext cx="5221224" cy="5230368"/>
          </a:xfrm>
        </p:spPr>
        <p:txBody>
          <a:bodyPr anchor="ctr">
            <a:normAutofit/>
          </a:bodyPr>
          <a:lstStyle/>
          <a:p>
            <a:pPr marL="0" indent="0">
              <a:buNone/>
            </a:pPr>
            <a:r>
              <a:rPr lang="en-US" sz="1800"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These surveys were designed to capture the perspectives of advanced preparation program graduates and their employers.  The surveys contain items employing a 5-point scale (with 1=</a:t>
            </a:r>
            <a:r>
              <a:rPr lang="en-US" sz="1800" i="1"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Not well at all</a:t>
            </a:r>
            <a:r>
              <a:rPr lang="en-US" sz="1800"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 2=</a:t>
            </a:r>
            <a:r>
              <a:rPr lang="en-US" sz="1800" i="1"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Slightly well</a:t>
            </a:r>
            <a:r>
              <a:rPr lang="en-US" sz="1800"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 3=</a:t>
            </a:r>
            <a:r>
              <a:rPr lang="en-US" sz="1800" i="1"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Somewhat well</a:t>
            </a:r>
            <a:r>
              <a:rPr lang="en-US" sz="1800"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 4=</a:t>
            </a:r>
            <a:r>
              <a:rPr lang="en-US" sz="1800" i="1"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Quite </a:t>
            </a:r>
            <a:r>
              <a:rPr lang="en-US" sz="1800"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well, and 5=</a:t>
            </a:r>
            <a:r>
              <a:rPr lang="en-US" sz="1800" i="1"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Extremely well</a:t>
            </a:r>
            <a:r>
              <a:rPr lang="en-US" sz="1800"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 </a:t>
            </a:r>
          </a:p>
          <a:p>
            <a:pPr marL="0" indent="0">
              <a:buNone/>
            </a:pPr>
            <a:r>
              <a:rPr lang="en-US" sz="1800"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These surveys are parallel in nature and are administered annually. The data are provided to program faculty alongside other important data points in order to triangulate the results and examine trends across time.</a:t>
            </a:r>
          </a:p>
          <a:p>
            <a:pPr marL="0" indent="0">
              <a:buNone/>
            </a:pPr>
            <a:r>
              <a:rPr lang="en-US" sz="1800" dirty="0">
                <a:solidFill>
                  <a:srgbClr val="002060"/>
                </a:solidFill>
                <a:latin typeface="Cambria" panose="02040503050406030204" pitchFamily="18" charset="0"/>
                <a:ea typeface="Cambria" panose="02040503050406030204" pitchFamily="18" charset="0"/>
                <a:cs typeface="Calibri" panose="020F0502020204030204" pitchFamily="34" charset="0"/>
              </a:rPr>
              <a:t>Team members in the Office of Continuous Improvement Support (OCIS) meet with program faculty to explore other potentially useful data sources.</a:t>
            </a:r>
            <a:endParaRPr lang="en-US" sz="1800" dirty="0">
              <a:solidFill>
                <a:srgbClr val="002060"/>
              </a:solidFill>
              <a:latin typeface="Cambria" panose="02040503050406030204" pitchFamily="18" charset="0"/>
              <a:ea typeface="Cambria" panose="02040503050406030204" pitchFamily="18" charset="0"/>
            </a:endParaRPr>
          </a:p>
          <a:p>
            <a:pPr marL="457200" lvl="1" indent="0">
              <a:buNone/>
            </a:pPr>
            <a:endParaRPr lang="en-US" sz="1100" dirty="0">
              <a:solidFill>
                <a:schemeClr val="tx2"/>
              </a:solidFill>
            </a:endParaRPr>
          </a:p>
        </p:txBody>
      </p:sp>
    </p:spTree>
    <p:extLst>
      <p:ext uri="{BB962C8B-B14F-4D97-AF65-F5344CB8AC3E}">
        <p14:creationId xmlns:p14="http://schemas.microsoft.com/office/powerpoint/2010/main" val="1642715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EF97C522-8707-052D-D684-F2BB8882CAB5}"/>
              </a:ext>
            </a:extLst>
          </p:cNvPr>
          <p:cNvSpPr>
            <a:spLocks noGrp="1"/>
          </p:cNvSpPr>
          <p:nvPr>
            <p:ph type="title"/>
          </p:nvPr>
        </p:nvSpPr>
        <p:spPr>
          <a:xfrm>
            <a:off x="640080" y="1243013"/>
            <a:ext cx="3855720" cy="4371974"/>
          </a:xfrm>
        </p:spPr>
        <p:txBody>
          <a:bodyPr>
            <a:normAutofit/>
          </a:bodyPr>
          <a:lstStyle/>
          <a:p>
            <a:r>
              <a:rPr lang="en-US" sz="3600" b="1" dirty="0">
                <a:solidFill>
                  <a:srgbClr val="002060"/>
                </a:solidFill>
                <a:effectLst/>
                <a:latin typeface="Cambria" panose="02040503050406030204" pitchFamily="18" charset="0"/>
                <a:ea typeface="Calibri" panose="020F0502020204030204" pitchFamily="34" charset="0"/>
              </a:rPr>
              <a:t>Advanced Graduate Programs Alumni and Employer Surveys</a:t>
            </a:r>
            <a:br>
              <a:rPr lang="en-US" sz="3600" dirty="0">
                <a:solidFill>
                  <a:schemeClr val="tx2"/>
                </a:solidFill>
                <a:effectLst/>
                <a:latin typeface="Calibri" panose="020F0502020204030204" pitchFamily="34" charset="0"/>
                <a:ea typeface="Calibri" panose="020F0502020204030204" pitchFamily="34" charset="0"/>
              </a:rPr>
            </a:br>
            <a:endParaRPr lang="en-US" sz="3600" dirty="0">
              <a:solidFill>
                <a:schemeClr val="tx2"/>
              </a:solidFill>
            </a:endParaRPr>
          </a:p>
        </p:txBody>
      </p:sp>
      <p:sp>
        <p:nvSpPr>
          <p:cNvPr id="3" name="Content Placeholder 2">
            <a:extLst>
              <a:ext uri="{FF2B5EF4-FFF2-40B4-BE49-F238E27FC236}">
                <a16:creationId xmlns:a16="http://schemas.microsoft.com/office/drawing/2014/main" id="{395201B8-A99D-917B-4FA3-979AE97BF712}"/>
              </a:ext>
            </a:extLst>
          </p:cNvPr>
          <p:cNvSpPr>
            <a:spLocks noGrp="1"/>
          </p:cNvSpPr>
          <p:nvPr>
            <p:ph idx="1"/>
          </p:nvPr>
        </p:nvSpPr>
        <p:spPr>
          <a:xfrm>
            <a:off x="6052523" y="852616"/>
            <a:ext cx="5221224" cy="5468751"/>
          </a:xfrm>
        </p:spPr>
        <p:txBody>
          <a:bodyPr anchor="ctr">
            <a:normAutofit/>
          </a:bodyPr>
          <a:lstStyle/>
          <a:p>
            <a:pPr marL="0" indent="0">
              <a:buNone/>
            </a:pPr>
            <a:r>
              <a:rPr lang="en-US" sz="1800" dirty="0">
                <a:solidFill>
                  <a:srgbClr val="002060"/>
                </a:solidFill>
                <a:effectLst/>
                <a:latin typeface="Cambria" panose="02040503050406030204" pitchFamily="18" charset="0"/>
                <a:ea typeface="Calibri" panose="020F0502020204030204" pitchFamily="34" charset="0"/>
                <a:cs typeface="Calibri" panose="020F0502020204030204" pitchFamily="34" charset="0"/>
              </a:rPr>
              <a:t>The survey </a:t>
            </a:r>
            <a:r>
              <a:rPr lang="en-US" sz="1800" dirty="0">
                <a:solidFill>
                  <a:srgbClr val="002060"/>
                </a:solidFill>
                <a:latin typeface="Cambria" panose="02040503050406030204" pitchFamily="18" charset="0"/>
                <a:ea typeface="Calibri" panose="020F0502020204030204" pitchFamily="34" charset="0"/>
                <a:cs typeface="Calibri" panose="020F0502020204030204" pitchFamily="34" charset="0"/>
              </a:rPr>
              <a:t>questions are </a:t>
            </a:r>
            <a:r>
              <a:rPr lang="en-US" sz="1800" dirty="0">
                <a:solidFill>
                  <a:srgbClr val="002060"/>
                </a:solidFill>
                <a:effectLst/>
                <a:latin typeface="Cambria" panose="02040503050406030204" pitchFamily="18" charset="0"/>
                <a:ea typeface="Calibri" panose="020F0502020204030204" pitchFamily="34" charset="0"/>
                <a:cs typeface="Calibri" panose="020F0502020204030204" pitchFamily="34" charset="0"/>
              </a:rPr>
              <a:t>closely articulated with the CAEP standards for Advanced Graduate Programs measuring: </a:t>
            </a:r>
          </a:p>
          <a:p>
            <a:pPr marL="457200" lvl="1" indent="0">
              <a:buNone/>
            </a:pPr>
            <a:r>
              <a:rPr lang="en-US" sz="1800" dirty="0">
                <a:solidFill>
                  <a:srgbClr val="002060"/>
                </a:solidFill>
                <a:effectLst/>
                <a:latin typeface="Cambria" panose="02040503050406030204" pitchFamily="18" charset="0"/>
                <a:ea typeface="Calibri" panose="020F0502020204030204" pitchFamily="34" charset="0"/>
                <a:cs typeface="Calibri" panose="020F0502020204030204" pitchFamily="34" charset="0"/>
              </a:rPr>
              <a:t>1. Applications of data literacy</a:t>
            </a:r>
          </a:p>
          <a:p>
            <a:pPr marL="457200" lvl="1" indent="0">
              <a:buNone/>
            </a:pPr>
            <a:r>
              <a:rPr lang="en-US" sz="1800" dirty="0">
                <a:solidFill>
                  <a:srgbClr val="002060"/>
                </a:solidFill>
                <a:effectLst/>
                <a:latin typeface="Cambria" panose="02040503050406030204" pitchFamily="18" charset="0"/>
                <a:ea typeface="Calibri" panose="020F0502020204030204" pitchFamily="34" charset="0"/>
                <a:cs typeface="Calibri" panose="020F0502020204030204" pitchFamily="34" charset="0"/>
              </a:rPr>
              <a:t>2. Use of research and understanding of qualitative, quantitative and/or mixed methods research methodologies</a:t>
            </a:r>
          </a:p>
          <a:p>
            <a:pPr marL="457200" lvl="1" indent="0">
              <a:buNone/>
            </a:pPr>
            <a:r>
              <a:rPr lang="en-US" sz="1800" dirty="0">
                <a:solidFill>
                  <a:srgbClr val="002060"/>
                </a:solidFill>
                <a:effectLst/>
                <a:latin typeface="Cambria" panose="02040503050406030204" pitchFamily="18" charset="0"/>
                <a:ea typeface="Calibri" panose="020F0502020204030204" pitchFamily="34" charset="0"/>
                <a:cs typeface="Calibri" panose="020F0502020204030204" pitchFamily="34" charset="0"/>
              </a:rPr>
              <a:t>3. Employment of data analysis and evidence to develop supportive school environments</a:t>
            </a:r>
          </a:p>
          <a:p>
            <a:pPr marL="457200" lvl="1" indent="0">
              <a:buNone/>
            </a:pPr>
            <a:r>
              <a:rPr lang="en-US" sz="1800" dirty="0">
                <a:solidFill>
                  <a:srgbClr val="002060"/>
                </a:solidFill>
                <a:effectLst/>
                <a:latin typeface="Cambria" panose="02040503050406030204" pitchFamily="18" charset="0"/>
                <a:ea typeface="Calibri" panose="020F0502020204030204" pitchFamily="34" charset="0"/>
                <a:cs typeface="Calibri" panose="020F0502020204030204" pitchFamily="34" charset="0"/>
              </a:rPr>
              <a:t>4. Leading and/or participating in collaborative activities with others such as peers, colleagues, teachers, administrators, community organizations, and parents</a:t>
            </a:r>
          </a:p>
          <a:p>
            <a:pPr marL="457200" lvl="1" indent="0">
              <a:buNone/>
            </a:pPr>
            <a:r>
              <a:rPr lang="en-US" sz="1800" dirty="0">
                <a:solidFill>
                  <a:srgbClr val="002060"/>
                </a:solidFill>
                <a:effectLst/>
                <a:latin typeface="Cambria" panose="02040503050406030204" pitchFamily="18" charset="0"/>
                <a:ea typeface="Calibri" panose="020F0502020204030204" pitchFamily="34" charset="0"/>
                <a:cs typeface="Calibri" panose="020F0502020204030204" pitchFamily="34" charset="0"/>
              </a:rPr>
              <a:t>5. Supporting appropriate applications of technology for their field of specialization</a:t>
            </a:r>
          </a:p>
          <a:p>
            <a:pPr marL="457200" lvl="1" indent="0">
              <a:buNone/>
            </a:pPr>
            <a:r>
              <a:rPr lang="en-US" sz="1800" dirty="0">
                <a:solidFill>
                  <a:srgbClr val="002060"/>
                </a:solidFill>
                <a:effectLst/>
                <a:latin typeface="Cambria" panose="02040503050406030204" pitchFamily="18" charset="0"/>
                <a:ea typeface="Calibri" panose="020F0502020204030204" pitchFamily="34" charset="0"/>
                <a:cs typeface="Calibri" panose="020F0502020204030204" pitchFamily="34" charset="0"/>
              </a:rPr>
              <a:t>6. Application of professional dispositions, laws and policies, codes of ethics and professional standards appropriate to their field of specialization</a:t>
            </a:r>
          </a:p>
          <a:p>
            <a:pPr marL="0" indent="0">
              <a:buNone/>
            </a:pPr>
            <a:endParaRPr lang="en-US" sz="1100" dirty="0">
              <a:solidFill>
                <a:schemeClr val="tx2"/>
              </a:solidFill>
              <a:effectLst/>
              <a:latin typeface="Cambria" panose="02040503050406030204" pitchFamily="18" charset="0"/>
              <a:ea typeface="Calibri" panose="020F0502020204030204" pitchFamily="34" charset="0"/>
              <a:cs typeface="Calibri" panose="020F0502020204030204" pitchFamily="34" charset="0"/>
            </a:endParaRPr>
          </a:p>
          <a:p>
            <a:pPr marL="457200" lvl="1" indent="0">
              <a:buNone/>
            </a:pPr>
            <a:endParaRPr lang="en-US" sz="1100" dirty="0">
              <a:solidFill>
                <a:schemeClr val="tx2"/>
              </a:solidFill>
            </a:endParaRPr>
          </a:p>
        </p:txBody>
      </p:sp>
    </p:spTree>
    <p:extLst>
      <p:ext uri="{BB962C8B-B14F-4D97-AF65-F5344CB8AC3E}">
        <p14:creationId xmlns:p14="http://schemas.microsoft.com/office/powerpoint/2010/main" val="2092504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F97C522-8707-052D-D684-F2BB8882CAB5}"/>
              </a:ext>
            </a:extLst>
          </p:cNvPr>
          <p:cNvSpPr>
            <a:spLocks noGrp="1"/>
          </p:cNvSpPr>
          <p:nvPr>
            <p:ph type="title"/>
          </p:nvPr>
        </p:nvSpPr>
        <p:spPr>
          <a:xfrm>
            <a:off x="804672" y="802955"/>
            <a:ext cx="4977976" cy="1454051"/>
          </a:xfrm>
        </p:spPr>
        <p:txBody>
          <a:bodyPr>
            <a:normAutofit fontScale="90000"/>
          </a:bodyPr>
          <a:lstStyle/>
          <a:p>
            <a:br>
              <a:rPr lang="en-US" sz="2300" b="1" dirty="0">
                <a:solidFill>
                  <a:schemeClr val="tx2"/>
                </a:solidFill>
                <a:effectLst/>
                <a:latin typeface="Cambria" panose="02040503050406030204" pitchFamily="18" charset="0"/>
                <a:ea typeface="Calibri" panose="020F0502020204030204" pitchFamily="34" charset="0"/>
              </a:rPr>
            </a:br>
            <a:r>
              <a:rPr lang="en-US" sz="2900" b="1" dirty="0">
                <a:solidFill>
                  <a:srgbClr val="002060"/>
                </a:solidFill>
                <a:effectLst/>
                <a:latin typeface="Cambria" panose="02040503050406030204" pitchFamily="18" charset="0"/>
                <a:ea typeface="Calibri" panose="020F0502020204030204" pitchFamily="34" charset="0"/>
              </a:rPr>
              <a:t>Advanced Graduate Programs Alumni and Employer Surveys</a:t>
            </a:r>
            <a:br>
              <a:rPr lang="en-US" sz="2300" dirty="0">
                <a:solidFill>
                  <a:schemeClr val="tx2"/>
                </a:solidFill>
                <a:effectLst/>
                <a:latin typeface="Calibri" panose="020F0502020204030204" pitchFamily="34" charset="0"/>
                <a:ea typeface="Calibri" panose="020F0502020204030204" pitchFamily="34" charset="0"/>
              </a:rPr>
            </a:br>
            <a:endParaRPr lang="en-US" sz="2300" dirty="0">
              <a:solidFill>
                <a:schemeClr val="tx2"/>
              </a:solidFill>
            </a:endParaRPr>
          </a:p>
        </p:txBody>
      </p:sp>
      <p:sp>
        <p:nvSpPr>
          <p:cNvPr id="3" name="Content Placeholder 2">
            <a:extLst>
              <a:ext uri="{FF2B5EF4-FFF2-40B4-BE49-F238E27FC236}">
                <a16:creationId xmlns:a16="http://schemas.microsoft.com/office/drawing/2014/main" id="{395201B8-A99D-917B-4FA3-979AE97BF712}"/>
              </a:ext>
            </a:extLst>
          </p:cNvPr>
          <p:cNvSpPr>
            <a:spLocks noGrp="1"/>
          </p:cNvSpPr>
          <p:nvPr>
            <p:ph idx="1"/>
          </p:nvPr>
        </p:nvSpPr>
        <p:spPr>
          <a:xfrm>
            <a:off x="804672" y="2421682"/>
            <a:ext cx="4977578" cy="3639289"/>
          </a:xfrm>
        </p:spPr>
        <p:txBody>
          <a:bodyPr anchor="ctr">
            <a:normAutofit/>
          </a:bodyPr>
          <a:lstStyle/>
          <a:p>
            <a:pPr marL="0" indent="0">
              <a:buNone/>
            </a:pPr>
            <a:r>
              <a:rPr lang="en-US" sz="1800" b="1" dirty="0">
                <a:solidFill>
                  <a:srgbClr val="002060"/>
                </a:solidFill>
                <a:effectLst/>
                <a:latin typeface="Cambria" panose="02040503050406030204" pitchFamily="18" charset="0"/>
                <a:ea typeface="Calibri" panose="020F0502020204030204" pitchFamily="34" charset="0"/>
              </a:rPr>
              <a:t>Sample Selection</a:t>
            </a:r>
            <a:endParaRPr lang="en-US" sz="1800" b="1" dirty="0">
              <a:solidFill>
                <a:srgbClr val="002060"/>
              </a:solidFill>
              <a:latin typeface="Cambria" panose="02040503050406030204" pitchFamily="18" charset="0"/>
              <a:ea typeface="Calibri" panose="020F0502020204030204" pitchFamily="34" charset="0"/>
            </a:endParaRPr>
          </a:p>
          <a:p>
            <a:pPr marL="0" indent="0">
              <a:buNone/>
            </a:pPr>
            <a:r>
              <a:rPr lang="en-US" sz="1800" dirty="0">
                <a:solidFill>
                  <a:srgbClr val="002060"/>
                </a:solidFill>
                <a:effectLst/>
                <a:latin typeface="Cambria" panose="02040503050406030204" pitchFamily="18" charset="0"/>
                <a:ea typeface="Calibri" panose="020F0502020204030204" pitchFamily="34" charset="0"/>
              </a:rPr>
              <a:t>For this reporting period, we selected 2020-202</a:t>
            </a:r>
            <a:r>
              <a:rPr lang="en-US" sz="1800" dirty="0">
                <a:solidFill>
                  <a:srgbClr val="002060"/>
                </a:solidFill>
                <a:latin typeface="Cambria" panose="02040503050406030204" pitchFamily="18" charset="0"/>
                <a:ea typeface="Calibri" panose="020F0502020204030204" pitchFamily="34" charset="0"/>
              </a:rPr>
              <a:t>1</a:t>
            </a:r>
            <a:r>
              <a:rPr lang="en-US" sz="1800" dirty="0">
                <a:solidFill>
                  <a:srgbClr val="002060"/>
                </a:solidFill>
                <a:effectLst/>
                <a:latin typeface="Cambria" panose="02040503050406030204" pitchFamily="18" charset="0"/>
                <a:ea typeface="Calibri" panose="020F0502020204030204" pitchFamily="34" charset="0"/>
              </a:rPr>
              <a:t> and 2021-2022 graduates employed by Florida public schools during the 2022-2023 school year and their employers.  </a:t>
            </a:r>
          </a:p>
          <a:p>
            <a:pPr marL="0" indent="0">
              <a:buNone/>
            </a:pPr>
            <a:endParaRPr lang="en-US" sz="1800" dirty="0">
              <a:solidFill>
                <a:schemeClr val="tx2"/>
              </a:solidFill>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7" name="Graphic 6" descr="Graduation Cap">
            <a:extLst>
              <a:ext uri="{FF2B5EF4-FFF2-40B4-BE49-F238E27FC236}">
                <a16:creationId xmlns:a16="http://schemas.microsoft.com/office/drawing/2014/main" id="{A0068F22-9660-715A-90D6-E42C4FC0B2D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1030399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8086AEC-04C2-4BC4-BFB8-0135965C74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0C3BE3F-B8A9-4DC9-A867-EC91736FAA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grpSp>
        <p:nvGrpSpPr>
          <p:cNvPr id="13" name="Group 12">
            <a:extLst>
              <a:ext uri="{FF2B5EF4-FFF2-40B4-BE49-F238E27FC236}">
                <a16:creationId xmlns:a16="http://schemas.microsoft.com/office/drawing/2014/main" id="{0CA2F3D1-53F2-478B-949B-6D4EA2E4E4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455386"/>
            <a:ext cx="5378624" cy="6402614"/>
            <a:chOff x="-19221" y="197691"/>
            <a:chExt cx="5378624" cy="6402614"/>
          </a:xfrm>
        </p:grpSpPr>
        <p:sp>
          <p:nvSpPr>
            <p:cNvPr id="14" name="Freeform: Shape 13">
              <a:extLst>
                <a:ext uri="{FF2B5EF4-FFF2-40B4-BE49-F238E27FC236}">
                  <a16:creationId xmlns:a16="http://schemas.microsoft.com/office/drawing/2014/main" id="{6E53A4EE-6F9B-4EC8-9840-708F509D90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CD8289AA-777C-4230-BABC-203458BF6C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39D76777-71BF-4FFF-B568-E58E46EB1C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72CDCD53-6393-431A-9E75-109BC83622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DA62198F-7D76-4A2A-9669-40E5E8A3C8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97691"/>
              <a:ext cx="5378623" cy="6402614"/>
            </a:xfrm>
            <a:custGeom>
              <a:avLst/>
              <a:gdLst>
                <a:gd name="connsiteX0" fmla="*/ 2220349 w 5378623"/>
                <a:gd name="connsiteY0" fmla="*/ 67 h 6402614"/>
                <a:gd name="connsiteX1" fmla="*/ 3018161 w 5378623"/>
                <a:gd name="connsiteY1" fmla="*/ 108191 h 6402614"/>
                <a:gd name="connsiteX2" fmla="*/ 5265831 w 5378623"/>
                <a:gd name="connsiteY2" fmla="*/ 4066338 h 6402614"/>
                <a:gd name="connsiteX3" fmla="*/ 2912752 w 5378623"/>
                <a:gd name="connsiteY3" fmla="*/ 6386691 h 6402614"/>
                <a:gd name="connsiteX4" fmla="*/ 2840648 w 5378623"/>
                <a:gd name="connsiteY4" fmla="*/ 6402614 h 6402614"/>
                <a:gd name="connsiteX5" fmla="*/ 1474249 w 5378623"/>
                <a:gd name="connsiteY5" fmla="*/ 6402614 h 6402614"/>
                <a:gd name="connsiteX6" fmla="*/ 1340218 w 5378623"/>
                <a:gd name="connsiteY6" fmla="*/ 6370360 h 6402614"/>
                <a:gd name="connsiteX7" fmla="*/ 204687 w 5378623"/>
                <a:gd name="connsiteY7" fmla="*/ 5802379 h 6402614"/>
                <a:gd name="connsiteX8" fmla="*/ 0 w 5378623"/>
                <a:gd name="connsiteY8" fmla="*/ 5624181 h 6402614"/>
                <a:gd name="connsiteX9" fmla="*/ 0 w 5378623"/>
                <a:gd name="connsiteY9" fmla="*/ 5197118 h 6402614"/>
                <a:gd name="connsiteX10" fmla="*/ 120950 w 5378623"/>
                <a:gd name="connsiteY10" fmla="*/ 5327736 h 6402614"/>
                <a:gd name="connsiteX11" fmla="*/ 553277 w 5378623"/>
                <a:gd name="connsiteY11" fmla="*/ 5674143 h 6402614"/>
                <a:gd name="connsiteX12" fmla="*/ 1048951 w 5378623"/>
                <a:gd name="connsiteY12" fmla="*/ 5913372 h 6402614"/>
                <a:gd name="connsiteX13" fmla="*/ 1114406 w 5378623"/>
                <a:gd name="connsiteY13" fmla="*/ 5935664 h 6402614"/>
                <a:gd name="connsiteX14" fmla="*/ 1180375 w 5378623"/>
                <a:gd name="connsiteY14" fmla="*/ 5956470 h 6402614"/>
                <a:gd name="connsiteX15" fmla="*/ 1247107 w 5378623"/>
                <a:gd name="connsiteY15" fmla="*/ 5975278 h 6402614"/>
                <a:gd name="connsiteX16" fmla="*/ 1313053 w 5378623"/>
                <a:gd name="connsiteY16" fmla="*/ 5991905 h 6402614"/>
                <a:gd name="connsiteX17" fmla="*/ 1578771 w 5378623"/>
                <a:gd name="connsiteY17" fmla="*/ 6035400 h 6402614"/>
                <a:gd name="connsiteX18" fmla="*/ 2116969 w 5378623"/>
                <a:gd name="connsiteY18" fmla="*/ 6005033 h 6402614"/>
                <a:gd name="connsiteX19" fmla="*/ 2648341 w 5378623"/>
                <a:gd name="connsiteY19" fmla="*/ 5837212 h 6402614"/>
                <a:gd name="connsiteX20" fmla="*/ 3166862 w 5378623"/>
                <a:gd name="connsiteY20" fmla="*/ 5582136 h 6402614"/>
                <a:gd name="connsiteX21" fmla="*/ 3295551 w 5378623"/>
                <a:gd name="connsiteY21" fmla="*/ 5510900 h 6402614"/>
                <a:gd name="connsiteX22" fmla="*/ 3426292 w 5378623"/>
                <a:gd name="connsiteY22" fmla="*/ 5437546 h 6402614"/>
                <a:gd name="connsiteX23" fmla="*/ 3693498 w 5378623"/>
                <a:gd name="connsiteY23" fmla="*/ 5296779 h 6402614"/>
                <a:gd name="connsiteX24" fmla="*/ 3957511 w 5378623"/>
                <a:gd name="connsiteY24" fmla="*/ 5162806 h 6402614"/>
                <a:gd name="connsiteX25" fmla="*/ 4212170 w 5378623"/>
                <a:gd name="connsiteY25" fmla="*/ 5024936 h 6402614"/>
                <a:gd name="connsiteX26" fmla="*/ 4449651 w 5378623"/>
                <a:gd name="connsiteY26" fmla="*/ 4870986 h 6402614"/>
                <a:gd name="connsiteX27" fmla="*/ 4659728 w 5378623"/>
                <a:gd name="connsiteY27" fmla="*/ 4689640 h 6402614"/>
                <a:gd name="connsiteX28" fmla="*/ 4830457 w 5378623"/>
                <a:gd name="connsiteY28" fmla="*/ 4472596 h 6402614"/>
                <a:gd name="connsiteX29" fmla="*/ 4955705 w 5378623"/>
                <a:gd name="connsiteY29" fmla="*/ 4222268 h 6402614"/>
                <a:gd name="connsiteX30" fmla="*/ 4968352 w 5378623"/>
                <a:gd name="connsiteY30" fmla="*/ 4189141 h 6402614"/>
                <a:gd name="connsiteX31" fmla="*/ 4979564 w 5378623"/>
                <a:gd name="connsiteY31" fmla="*/ 4155400 h 6402614"/>
                <a:gd name="connsiteX32" fmla="*/ 4990913 w 5378623"/>
                <a:gd name="connsiteY32" fmla="*/ 4121577 h 6402614"/>
                <a:gd name="connsiteX33" fmla="*/ 5000865 w 5378623"/>
                <a:gd name="connsiteY33" fmla="*/ 4086570 h 6402614"/>
                <a:gd name="connsiteX34" fmla="*/ 5020612 w 5378623"/>
                <a:gd name="connsiteY34" fmla="*/ 4016281 h 6402614"/>
                <a:gd name="connsiteX35" fmla="*/ 5030486 w 5378623"/>
                <a:gd name="connsiteY35" fmla="*/ 3981137 h 6402614"/>
                <a:gd name="connsiteX36" fmla="*/ 5035423 w 5378623"/>
                <a:gd name="connsiteY36" fmla="*/ 3963565 h 6402614"/>
                <a:gd name="connsiteX37" fmla="*/ 5039507 w 5378623"/>
                <a:gd name="connsiteY37" fmla="*/ 3945765 h 6402614"/>
                <a:gd name="connsiteX38" fmla="*/ 5071597 w 5378623"/>
                <a:gd name="connsiteY38" fmla="*/ 3802972 h 6402614"/>
                <a:gd name="connsiteX39" fmla="*/ 5096108 w 5378623"/>
                <a:gd name="connsiteY39" fmla="*/ 3658610 h 6402614"/>
                <a:gd name="connsiteX40" fmla="*/ 5113299 w 5378623"/>
                <a:gd name="connsiteY40" fmla="*/ 3512985 h 6402614"/>
                <a:gd name="connsiteX41" fmla="*/ 5115328 w 5378623"/>
                <a:gd name="connsiteY41" fmla="*/ 3494749 h 6402614"/>
                <a:gd name="connsiteX42" fmla="*/ 5116446 w 5378623"/>
                <a:gd name="connsiteY42" fmla="*/ 3476502 h 6402614"/>
                <a:gd name="connsiteX43" fmla="*/ 5118711 w 5378623"/>
                <a:gd name="connsiteY43" fmla="*/ 3439898 h 6402614"/>
                <a:gd name="connsiteX44" fmla="*/ 5123270 w 5378623"/>
                <a:gd name="connsiteY44" fmla="*/ 3366583 h 6402614"/>
                <a:gd name="connsiteX45" fmla="*/ 5121172 w 5378623"/>
                <a:gd name="connsiteY45" fmla="*/ 3072860 h 6402614"/>
                <a:gd name="connsiteX46" fmla="*/ 5119473 w 5378623"/>
                <a:gd name="connsiteY46" fmla="*/ 3036121 h 6402614"/>
                <a:gd name="connsiteX47" fmla="*/ 5116244 w 5378623"/>
                <a:gd name="connsiteY47" fmla="*/ 2999552 h 6402614"/>
                <a:gd name="connsiteX48" fmla="*/ 5109221 w 5378623"/>
                <a:gd name="connsiteY48" fmla="*/ 2926379 h 6402614"/>
                <a:gd name="connsiteX49" fmla="*/ 5089643 w 5378623"/>
                <a:gd name="connsiteY49" fmla="*/ 2780639 h 6402614"/>
                <a:gd name="connsiteX50" fmla="*/ 5084078 w 5378623"/>
                <a:gd name="connsiteY50" fmla="*/ 2744255 h 6402614"/>
                <a:gd name="connsiteX51" fmla="*/ 5077785 w 5378623"/>
                <a:gd name="connsiteY51" fmla="*/ 2708026 h 6402614"/>
                <a:gd name="connsiteX52" fmla="*/ 5063128 w 5378623"/>
                <a:gd name="connsiteY52" fmla="*/ 2636053 h 6402614"/>
                <a:gd name="connsiteX53" fmla="*/ 5047530 w 5378623"/>
                <a:gd name="connsiteY53" fmla="*/ 2564176 h 6402614"/>
                <a:gd name="connsiteX54" fmla="*/ 5028967 w 5378623"/>
                <a:gd name="connsiteY54" fmla="*/ 2493127 h 6402614"/>
                <a:gd name="connsiteX55" fmla="*/ 4822623 w 5378623"/>
                <a:gd name="connsiteY55" fmla="*/ 1944830 h 6402614"/>
                <a:gd name="connsiteX56" fmla="*/ 4108183 w 5378623"/>
                <a:gd name="connsiteY56" fmla="*/ 1038170 h 6402614"/>
                <a:gd name="connsiteX57" fmla="*/ 3638213 w 5378623"/>
                <a:gd name="connsiteY57" fmla="*/ 712395 h 6402614"/>
                <a:gd name="connsiteX58" fmla="*/ 3575480 w 5378623"/>
                <a:gd name="connsiteY58" fmla="*/ 678662 h 6402614"/>
                <a:gd name="connsiteX59" fmla="*/ 3512574 w 5378623"/>
                <a:gd name="connsiteY59" fmla="*/ 645577 h 6402614"/>
                <a:gd name="connsiteX60" fmla="*/ 3448603 w 5378623"/>
                <a:gd name="connsiteY60" fmla="*/ 614757 h 6402614"/>
                <a:gd name="connsiteX61" fmla="*/ 3416617 w 5378623"/>
                <a:gd name="connsiteY61" fmla="*/ 599347 h 6402614"/>
                <a:gd name="connsiteX62" fmla="*/ 3384352 w 5378623"/>
                <a:gd name="connsiteY62" fmla="*/ 584559 h 6402614"/>
                <a:gd name="connsiteX63" fmla="*/ 3254088 w 5378623"/>
                <a:gd name="connsiteY63" fmla="*/ 529021 h 6402614"/>
                <a:gd name="connsiteX64" fmla="*/ 3121640 w 5378623"/>
                <a:gd name="connsiteY64" fmla="*/ 479505 h 6402614"/>
                <a:gd name="connsiteX65" fmla="*/ 2987193 w 5378623"/>
                <a:gd name="connsiteY65" fmla="*/ 436176 h 6402614"/>
                <a:gd name="connsiteX66" fmla="*/ 2851296 w 5378623"/>
                <a:gd name="connsiteY66" fmla="*/ 398256 h 6402614"/>
                <a:gd name="connsiteX67" fmla="*/ 2573611 w 5378623"/>
                <a:gd name="connsiteY67" fmla="*/ 336717 h 6402614"/>
                <a:gd name="connsiteX68" fmla="*/ 2014208 w 5378623"/>
                <a:gd name="connsiteY68" fmla="*/ 276896 h 6402614"/>
                <a:gd name="connsiteX69" fmla="*/ 1457097 w 5378623"/>
                <a:gd name="connsiteY69" fmla="*/ 322828 h 6402614"/>
                <a:gd name="connsiteX70" fmla="*/ 914684 w 5378623"/>
                <a:gd name="connsiteY70" fmla="*/ 486648 h 6402614"/>
                <a:gd name="connsiteX71" fmla="*/ 848661 w 5378623"/>
                <a:gd name="connsiteY71" fmla="*/ 515093 h 6402614"/>
                <a:gd name="connsiteX72" fmla="*/ 782834 w 5378623"/>
                <a:gd name="connsiteY72" fmla="*/ 544519 h 6402614"/>
                <a:gd name="connsiteX73" fmla="*/ 717715 w 5378623"/>
                <a:gd name="connsiteY73" fmla="*/ 575988 h 6402614"/>
                <a:gd name="connsiteX74" fmla="*/ 653112 w 5378623"/>
                <a:gd name="connsiteY74" fmla="*/ 608523 h 6402614"/>
                <a:gd name="connsiteX75" fmla="*/ 406671 w 5378623"/>
                <a:gd name="connsiteY75" fmla="*/ 756246 h 6402614"/>
                <a:gd name="connsiteX76" fmla="*/ 191033 w 5378623"/>
                <a:gd name="connsiteY76" fmla="*/ 942131 h 6402614"/>
                <a:gd name="connsiteX77" fmla="*/ 143339 w 5378623"/>
                <a:gd name="connsiteY77" fmla="*/ 996006 h 6402614"/>
                <a:gd name="connsiteX78" fmla="*/ 98848 w 5378623"/>
                <a:gd name="connsiteY78" fmla="*/ 1053288 h 6402614"/>
                <a:gd name="connsiteX79" fmla="*/ 56083 w 5378623"/>
                <a:gd name="connsiteY79" fmla="*/ 1112657 h 6402614"/>
                <a:gd name="connsiteX80" fmla="*/ 14889 w 5378623"/>
                <a:gd name="connsiteY80" fmla="*/ 1173837 h 6402614"/>
                <a:gd name="connsiteX81" fmla="*/ 0 w 5378623"/>
                <a:gd name="connsiteY81" fmla="*/ 1198088 h 6402614"/>
                <a:gd name="connsiteX82" fmla="*/ 0 w 5378623"/>
                <a:gd name="connsiteY82" fmla="*/ 888809 h 6402614"/>
                <a:gd name="connsiteX83" fmla="*/ 88781 w 5378623"/>
                <a:gd name="connsiteY83" fmla="*/ 802825 h 6402614"/>
                <a:gd name="connsiteX84" fmla="*/ 2220349 w 5378623"/>
                <a:gd name="connsiteY84" fmla="*/ 67 h 640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5378623" h="6402614">
                  <a:moveTo>
                    <a:pt x="2220349" y="67"/>
                  </a:moveTo>
                  <a:cubicBezTo>
                    <a:pt x="2484151" y="1784"/>
                    <a:pt x="2751801" y="36820"/>
                    <a:pt x="3018161" y="108191"/>
                  </a:cubicBezTo>
                  <a:cubicBezTo>
                    <a:pt x="4722867" y="564965"/>
                    <a:pt x="5729192" y="2337049"/>
                    <a:pt x="5265831" y="4066338"/>
                  </a:cubicBezTo>
                  <a:cubicBezTo>
                    <a:pt x="4947269" y="5255224"/>
                    <a:pt x="4017004" y="6114300"/>
                    <a:pt x="2912752" y="6386691"/>
                  </a:cubicBezTo>
                  <a:lnTo>
                    <a:pt x="2840648" y="6402614"/>
                  </a:lnTo>
                  <a:lnTo>
                    <a:pt x="1474249" y="6402614"/>
                  </a:lnTo>
                  <a:lnTo>
                    <a:pt x="1340218" y="6370360"/>
                  </a:lnTo>
                  <a:cubicBezTo>
                    <a:pt x="914042" y="6256167"/>
                    <a:pt x="531514" y="6059766"/>
                    <a:pt x="204687" y="5802379"/>
                  </a:cubicBezTo>
                  <a:lnTo>
                    <a:pt x="0" y="5624181"/>
                  </a:lnTo>
                  <a:lnTo>
                    <a:pt x="0" y="5197118"/>
                  </a:lnTo>
                  <a:lnTo>
                    <a:pt x="120950" y="5327736"/>
                  </a:lnTo>
                  <a:cubicBezTo>
                    <a:pt x="253827" y="5458395"/>
                    <a:pt x="397634" y="5575985"/>
                    <a:pt x="553277" y="5674143"/>
                  </a:cubicBezTo>
                  <a:cubicBezTo>
                    <a:pt x="708978" y="5772084"/>
                    <a:pt x="875421" y="5851690"/>
                    <a:pt x="1048951" y="5913372"/>
                  </a:cubicBezTo>
                  <a:cubicBezTo>
                    <a:pt x="1070860" y="5920750"/>
                    <a:pt x="1092382" y="5928719"/>
                    <a:pt x="1114406" y="5935664"/>
                  </a:cubicBezTo>
                  <a:lnTo>
                    <a:pt x="1180375" y="5956470"/>
                  </a:lnTo>
                  <a:lnTo>
                    <a:pt x="1247107" y="5975278"/>
                  </a:lnTo>
                  <a:cubicBezTo>
                    <a:pt x="1269462" y="5981848"/>
                    <a:pt x="1291029" y="5986236"/>
                    <a:pt x="1313053" y="5991905"/>
                  </a:cubicBezTo>
                  <a:cubicBezTo>
                    <a:pt x="1400808" y="6012869"/>
                    <a:pt x="1489584" y="6027036"/>
                    <a:pt x="1578771" y="6035400"/>
                  </a:cubicBezTo>
                  <a:cubicBezTo>
                    <a:pt x="1757312" y="6051941"/>
                    <a:pt x="1937844" y="6040152"/>
                    <a:pt x="2116969" y="6005033"/>
                  </a:cubicBezTo>
                  <a:cubicBezTo>
                    <a:pt x="2296104" y="5969454"/>
                    <a:pt x="2473717" y="5910978"/>
                    <a:pt x="2648341" y="5837212"/>
                  </a:cubicBezTo>
                  <a:cubicBezTo>
                    <a:pt x="2823148" y="5763610"/>
                    <a:pt x="2995347" y="5675863"/>
                    <a:pt x="3166862" y="5582136"/>
                  </a:cubicBezTo>
                  <a:cubicBezTo>
                    <a:pt x="3209843" y="5558645"/>
                    <a:pt x="3252667" y="5534880"/>
                    <a:pt x="3295551" y="5510900"/>
                  </a:cubicBezTo>
                  <a:lnTo>
                    <a:pt x="3426292" y="5437546"/>
                  </a:lnTo>
                  <a:cubicBezTo>
                    <a:pt x="3515217" y="5388460"/>
                    <a:pt x="3604599" y="5341930"/>
                    <a:pt x="3693498" y="5296779"/>
                  </a:cubicBezTo>
                  <a:lnTo>
                    <a:pt x="3957511" y="5162806"/>
                  </a:lnTo>
                  <a:cubicBezTo>
                    <a:pt x="4044259" y="5118005"/>
                    <a:pt x="4129592" y="5072941"/>
                    <a:pt x="4212170" y="5024936"/>
                  </a:cubicBezTo>
                  <a:cubicBezTo>
                    <a:pt x="4294563" y="4976766"/>
                    <a:pt x="4374532" y="4926554"/>
                    <a:pt x="4449651" y="4870986"/>
                  </a:cubicBezTo>
                  <a:cubicBezTo>
                    <a:pt x="4524973" y="4815937"/>
                    <a:pt x="4596075" y="4756163"/>
                    <a:pt x="4659728" y="4689640"/>
                  </a:cubicBezTo>
                  <a:cubicBezTo>
                    <a:pt x="4723566" y="4623283"/>
                    <a:pt x="4780828" y="4550758"/>
                    <a:pt x="4830457" y="4472596"/>
                  </a:cubicBezTo>
                  <a:cubicBezTo>
                    <a:pt x="4880087" y="4394434"/>
                    <a:pt x="4921716" y="4310302"/>
                    <a:pt x="4955705" y="4222268"/>
                  </a:cubicBezTo>
                  <a:lnTo>
                    <a:pt x="4968352" y="4189141"/>
                  </a:lnTo>
                  <a:lnTo>
                    <a:pt x="4979564" y="4155400"/>
                  </a:lnTo>
                  <a:lnTo>
                    <a:pt x="4990913" y="4121577"/>
                  </a:lnTo>
                  <a:cubicBezTo>
                    <a:pt x="4994441" y="4110119"/>
                    <a:pt x="4997522" y="4098194"/>
                    <a:pt x="5000865" y="4086570"/>
                  </a:cubicBezTo>
                  <a:lnTo>
                    <a:pt x="5020612" y="4016281"/>
                  </a:lnTo>
                  <a:lnTo>
                    <a:pt x="5030486" y="3981137"/>
                  </a:lnTo>
                  <a:lnTo>
                    <a:pt x="5035423" y="3963565"/>
                  </a:lnTo>
                  <a:lnTo>
                    <a:pt x="5039507" y="3945765"/>
                  </a:lnTo>
                  <a:cubicBezTo>
                    <a:pt x="5050088" y="3898175"/>
                    <a:pt x="5061308" y="3850756"/>
                    <a:pt x="5071597" y="3802972"/>
                  </a:cubicBezTo>
                  <a:lnTo>
                    <a:pt x="5096108" y="3658610"/>
                  </a:lnTo>
                  <a:cubicBezTo>
                    <a:pt x="5102684" y="3610180"/>
                    <a:pt x="5107604" y="3561536"/>
                    <a:pt x="5113299" y="3512985"/>
                  </a:cubicBezTo>
                  <a:lnTo>
                    <a:pt x="5115328" y="3494749"/>
                  </a:lnTo>
                  <a:lnTo>
                    <a:pt x="5116446" y="3476502"/>
                  </a:lnTo>
                  <a:lnTo>
                    <a:pt x="5118711" y="3439898"/>
                  </a:lnTo>
                  <a:lnTo>
                    <a:pt x="5123270" y="3366583"/>
                  </a:lnTo>
                  <a:cubicBezTo>
                    <a:pt x="5126606" y="3268829"/>
                    <a:pt x="5127431" y="3170634"/>
                    <a:pt x="5121172" y="3072860"/>
                  </a:cubicBezTo>
                  <a:lnTo>
                    <a:pt x="5119473" y="3036121"/>
                  </a:lnTo>
                  <a:cubicBezTo>
                    <a:pt x="5118968" y="3023930"/>
                    <a:pt x="5117310" y="3011778"/>
                    <a:pt x="5116244" y="2999552"/>
                  </a:cubicBezTo>
                  <a:lnTo>
                    <a:pt x="5109221" y="2926379"/>
                  </a:lnTo>
                  <a:cubicBezTo>
                    <a:pt x="5105544" y="2877404"/>
                    <a:pt x="5096760" y="2829145"/>
                    <a:pt x="5089643" y="2780639"/>
                  </a:cubicBezTo>
                  <a:lnTo>
                    <a:pt x="5084078" y="2744255"/>
                  </a:lnTo>
                  <a:cubicBezTo>
                    <a:pt x="5082420" y="2732104"/>
                    <a:pt x="5080412" y="2719974"/>
                    <a:pt x="5077785" y="2708026"/>
                  </a:cubicBezTo>
                  <a:lnTo>
                    <a:pt x="5063128" y="2636053"/>
                  </a:lnTo>
                  <a:cubicBezTo>
                    <a:pt x="5057902" y="2612048"/>
                    <a:pt x="5053511" y="2587920"/>
                    <a:pt x="5047530" y="2564176"/>
                  </a:cubicBezTo>
                  <a:lnTo>
                    <a:pt x="5028967" y="2493127"/>
                  </a:lnTo>
                  <a:cubicBezTo>
                    <a:pt x="4979424" y="2303537"/>
                    <a:pt x="4909775" y="2119458"/>
                    <a:pt x="4822623" y="1944830"/>
                  </a:cubicBezTo>
                  <a:cubicBezTo>
                    <a:pt x="4648947" y="1594931"/>
                    <a:pt x="4401749" y="1285261"/>
                    <a:pt x="4108183" y="1038170"/>
                  </a:cubicBezTo>
                  <a:cubicBezTo>
                    <a:pt x="3961444" y="914460"/>
                    <a:pt x="3803854" y="805232"/>
                    <a:pt x="3638213" y="712395"/>
                  </a:cubicBezTo>
                  <a:lnTo>
                    <a:pt x="3575480" y="678662"/>
                  </a:lnTo>
                  <a:cubicBezTo>
                    <a:pt x="3554450" y="667578"/>
                    <a:pt x="3534194" y="655311"/>
                    <a:pt x="3512574" y="645577"/>
                  </a:cubicBezTo>
                  <a:lnTo>
                    <a:pt x="3448603" y="614757"/>
                  </a:lnTo>
                  <a:lnTo>
                    <a:pt x="3416617" y="599347"/>
                  </a:lnTo>
                  <a:cubicBezTo>
                    <a:pt x="3406000" y="594185"/>
                    <a:pt x="3395413" y="588913"/>
                    <a:pt x="3384352" y="584559"/>
                  </a:cubicBezTo>
                  <a:cubicBezTo>
                    <a:pt x="3340850" y="566062"/>
                    <a:pt x="3297707" y="547083"/>
                    <a:pt x="3254088" y="529021"/>
                  </a:cubicBezTo>
                  <a:cubicBezTo>
                    <a:pt x="3209736" y="512847"/>
                    <a:pt x="3165607" y="496270"/>
                    <a:pt x="3121640" y="479505"/>
                  </a:cubicBezTo>
                  <a:lnTo>
                    <a:pt x="2987193" y="436176"/>
                  </a:lnTo>
                  <a:cubicBezTo>
                    <a:pt x="2942116" y="422708"/>
                    <a:pt x="2896575" y="410968"/>
                    <a:pt x="2851296" y="398256"/>
                  </a:cubicBezTo>
                  <a:cubicBezTo>
                    <a:pt x="2759507" y="375285"/>
                    <a:pt x="2666373" y="353923"/>
                    <a:pt x="2573611" y="336717"/>
                  </a:cubicBezTo>
                  <a:cubicBezTo>
                    <a:pt x="2387776" y="301762"/>
                    <a:pt x="2200839" y="280304"/>
                    <a:pt x="2014208" y="276896"/>
                  </a:cubicBezTo>
                  <a:cubicBezTo>
                    <a:pt x="1827605" y="273381"/>
                    <a:pt x="1641223" y="288238"/>
                    <a:pt x="1457097" y="322828"/>
                  </a:cubicBezTo>
                  <a:cubicBezTo>
                    <a:pt x="1272912" y="357634"/>
                    <a:pt x="1091595" y="413727"/>
                    <a:pt x="914684" y="486648"/>
                  </a:cubicBezTo>
                  <a:lnTo>
                    <a:pt x="848661" y="515093"/>
                  </a:lnTo>
                  <a:cubicBezTo>
                    <a:pt x="826573" y="524592"/>
                    <a:pt x="804281" y="533573"/>
                    <a:pt x="782834" y="544519"/>
                  </a:cubicBezTo>
                  <a:lnTo>
                    <a:pt x="717715" y="575988"/>
                  </a:lnTo>
                  <a:cubicBezTo>
                    <a:pt x="696005" y="586632"/>
                    <a:pt x="673986" y="596729"/>
                    <a:pt x="653112" y="608523"/>
                  </a:cubicBezTo>
                  <a:cubicBezTo>
                    <a:pt x="568070" y="653782"/>
                    <a:pt x="483901" y="700897"/>
                    <a:pt x="406671" y="756246"/>
                  </a:cubicBezTo>
                  <a:cubicBezTo>
                    <a:pt x="327441" y="809669"/>
                    <a:pt x="256836" y="872706"/>
                    <a:pt x="191033" y="942131"/>
                  </a:cubicBezTo>
                  <a:cubicBezTo>
                    <a:pt x="175048" y="959988"/>
                    <a:pt x="159064" y="977846"/>
                    <a:pt x="143339" y="996006"/>
                  </a:cubicBezTo>
                  <a:lnTo>
                    <a:pt x="98848" y="1053288"/>
                  </a:lnTo>
                  <a:cubicBezTo>
                    <a:pt x="83542" y="1072023"/>
                    <a:pt x="70312" y="1092822"/>
                    <a:pt x="56083" y="1112657"/>
                  </a:cubicBezTo>
                  <a:cubicBezTo>
                    <a:pt x="42010" y="1132765"/>
                    <a:pt x="27965" y="1152765"/>
                    <a:pt x="14889" y="1173837"/>
                  </a:cubicBezTo>
                  <a:lnTo>
                    <a:pt x="0" y="1198088"/>
                  </a:lnTo>
                  <a:lnTo>
                    <a:pt x="0" y="888809"/>
                  </a:lnTo>
                  <a:lnTo>
                    <a:pt x="88781" y="802825"/>
                  </a:lnTo>
                  <a:cubicBezTo>
                    <a:pt x="672175" y="289643"/>
                    <a:pt x="1428944" y="-5083"/>
                    <a:pt x="2220349" y="6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8C60904-C275-4E8D-3394-345E0970E867}"/>
              </a:ext>
            </a:extLst>
          </p:cNvPr>
          <p:cNvSpPr>
            <a:spLocks noGrp="1"/>
          </p:cNvSpPr>
          <p:nvPr>
            <p:ph type="title"/>
          </p:nvPr>
        </p:nvSpPr>
        <p:spPr>
          <a:xfrm>
            <a:off x="804672" y="2023236"/>
            <a:ext cx="3659777" cy="2820908"/>
          </a:xfrm>
        </p:spPr>
        <p:txBody>
          <a:bodyPr>
            <a:noAutofit/>
          </a:bodyPr>
          <a:lstStyle/>
          <a:p>
            <a:r>
              <a:rPr lang="en-US" sz="3600" b="1" dirty="0">
                <a:solidFill>
                  <a:srgbClr val="002060"/>
                </a:solidFill>
                <a:effectLst/>
                <a:latin typeface="Cambria" panose="02040503050406030204" pitchFamily="18" charset="0"/>
                <a:ea typeface="Calibri" panose="020F0502020204030204" pitchFamily="34" charset="0"/>
              </a:rPr>
              <a:t>Advanced Graduate Programs Alumni and Employer Surveys</a:t>
            </a:r>
            <a:endParaRPr lang="en-US" sz="3600" dirty="0">
              <a:solidFill>
                <a:srgbClr val="002060"/>
              </a:solidFill>
            </a:endParaRPr>
          </a:p>
        </p:txBody>
      </p:sp>
      <p:graphicFrame>
        <p:nvGraphicFramePr>
          <p:cNvPr id="5" name="Content Placeholder 2">
            <a:extLst>
              <a:ext uri="{FF2B5EF4-FFF2-40B4-BE49-F238E27FC236}">
                <a16:creationId xmlns:a16="http://schemas.microsoft.com/office/drawing/2014/main" id="{18E14184-BC14-E6C1-CCB4-1F7176F7254F}"/>
              </a:ext>
            </a:extLst>
          </p:cNvPr>
          <p:cNvGraphicFramePr>
            <a:graphicFrameLocks noGrp="1"/>
          </p:cNvGraphicFramePr>
          <p:nvPr>
            <p:ph idx="1"/>
            <p:extLst>
              <p:ext uri="{D42A27DB-BD31-4B8C-83A1-F6EECF244321}">
                <p14:modId xmlns:p14="http://schemas.microsoft.com/office/powerpoint/2010/main" val="142327895"/>
              </p:ext>
            </p:extLst>
          </p:nvPr>
        </p:nvGraphicFramePr>
        <p:xfrm>
          <a:off x="6355080" y="955653"/>
          <a:ext cx="5029200" cy="4947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2981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7C522-8707-052D-D684-F2BB8882CAB5}"/>
              </a:ext>
            </a:extLst>
          </p:cNvPr>
          <p:cNvSpPr>
            <a:spLocks noGrp="1"/>
          </p:cNvSpPr>
          <p:nvPr>
            <p:ph type="title"/>
          </p:nvPr>
        </p:nvSpPr>
        <p:spPr>
          <a:xfrm>
            <a:off x="838200" y="365126"/>
            <a:ext cx="10515600" cy="531168"/>
          </a:xfrm>
        </p:spPr>
        <p:txBody>
          <a:bodyPr>
            <a:normAutofit fontScale="90000"/>
          </a:bodyPr>
          <a:lstStyle/>
          <a:p>
            <a:pPr algn="ctr"/>
            <a:br>
              <a:rPr lang="en-US" sz="2400" b="1" dirty="0">
                <a:solidFill>
                  <a:srgbClr val="002060"/>
                </a:solidFill>
                <a:effectLst/>
                <a:latin typeface="Cambria" panose="02040503050406030204" pitchFamily="18" charset="0"/>
                <a:ea typeface="Calibri" panose="020F0502020204030204" pitchFamily="34" charset="0"/>
              </a:rPr>
            </a:br>
            <a:r>
              <a:rPr lang="en-US" sz="2400" b="1" dirty="0">
                <a:solidFill>
                  <a:srgbClr val="002060"/>
                </a:solidFill>
                <a:effectLst/>
                <a:latin typeface="Cambria" panose="02040503050406030204" pitchFamily="18" charset="0"/>
                <a:ea typeface="Calibri" panose="020F0502020204030204" pitchFamily="34" charset="0"/>
              </a:rPr>
              <a:t>Advanced Graduate Programs Alumni and Employer Surveys</a:t>
            </a:r>
            <a:br>
              <a:rPr lang="en-US" sz="2400" b="1" dirty="0">
                <a:solidFill>
                  <a:srgbClr val="002060"/>
                </a:solidFill>
                <a:effectLst/>
                <a:latin typeface="Cambria" panose="02040503050406030204" pitchFamily="18" charset="0"/>
                <a:ea typeface="Calibri" panose="020F0502020204030204" pitchFamily="34" charset="0"/>
              </a:rPr>
            </a:br>
            <a:br>
              <a:rPr lang="en-US" sz="1800" dirty="0">
                <a:effectLst/>
                <a:latin typeface="Calibri" panose="020F050202020403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395201B8-A99D-917B-4FA3-979AE97BF712}"/>
              </a:ext>
            </a:extLst>
          </p:cNvPr>
          <p:cNvSpPr>
            <a:spLocks noGrp="1"/>
          </p:cNvSpPr>
          <p:nvPr>
            <p:ph idx="1"/>
          </p:nvPr>
        </p:nvSpPr>
        <p:spPr>
          <a:xfrm>
            <a:off x="838200" y="974597"/>
            <a:ext cx="10515600" cy="5008759"/>
          </a:xfrm>
        </p:spPr>
        <p:txBody>
          <a:bodyPr>
            <a:normAutofit/>
          </a:bodyPr>
          <a:lstStyle/>
          <a:p>
            <a:pPr marL="0" indent="0">
              <a:buNone/>
            </a:pPr>
            <a:r>
              <a:rPr lang="en-US" sz="2200" dirty="0">
                <a:solidFill>
                  <a:srgbClr val="002060"/>
                </a:solidFill>
                <a:latin typeface="Cambria" panose="02040503050406030204" pitchFamily="18" charset="0"/>
                <a:ea typeface="Cambria" panose="02040503050406030204" pitchFamily="18" charset="0"/>
              </a:rPr>
              <a:t>Descriptive Statistics:  </a:t>
            </a:r>
            <a:r>
              <a:rPr lang="en-US" sz="2200" i="1" dirty="0">
                <a:solidFill>
                  <a:srgbClr val="002060"/>
                </a:solidFill>
                <a:latin typeface="Cambria" panose="02040503050406030204" pitchFamily="18" charset="0"/>
                <a:ea typeface="Cambria" panose="02040503050406030204" pitchFamily="18" charset="0"/>
              </a:rPr>
              <a:t>Advanced Graduate Programs Alumni Survey</a:t>
            </a:r>
          </a:p>
          <a:p>
            <a:pPr marL="0" indent="0">
              <a:buNone/>
            </a:pPr>
            <a:endParaRPr lang="en-US" sz="2200" dirty="0">
              <a:solidFill>
                <a:srgbClr val="002060"/>
              </a:solidFill>
              <a:latin typeface="Cambria" panose="02040503050406030204" pitchFamily="18" charset="0"/>
              <a:ea typeface="Cambria" panose="02040503050406030204" pitchFamily="18" charset="0"/>
            </a:endParaRPr>
          </a:p>
          <a:p>
            <a:pPr marL="0" indent="0">
              <a:buNone/>
            </a:pPr>
            <a:endParaRPr lang="en-US" sz="2200" dirty="0">
              <a:solidFill>
                <a:srgbClr val="002060"/>
              </a:solidFill>
              <a:latin typeface="Cambria" panose="02040503050406030204" pitchFamily="18" charset="0"/>
              <a:ea typeface="Cambria" panose="02040503050406030204" pitchFamily="18" charset="0"/>
            </a:endParaRPr>
          </a:p>
          <a:p>
            <a:pPr marL="0" indent="0">
              <a:buNone/>
            </a:pPr>
            <a:endParaRPr lang="en-US" sz="2200" dirty="0">
              <a:solidFill>
                <a:srgbClr val="002060"/>
              </a:solidFill>
              <a:latin typeface="Cambria" panose="02040503050406030204" pitchFamily="18" charset="0"/>
              <a:ea typeface="Cambria" panose="02040503050406030204" pitchFamily="18" charset="0"/>
            </a:endParaRPr>
          </a:p>
          <a:p>
            <a:pPr marL="0" indent="0">
              <a:buNone/>
            </a:pPr>
            <a:endParaRPr lang="en-US" sz="2200" dirty="0">
              <a:solidFill>
                <a:srgbClr val="002060"/>
              </a:solidFill>
              <a:latin typeface="Cambria" panose="02040503050406030204" pitchFamily="18" charset="0"/>
              <a:ea typeface="Cambria" panose="02040503050406030204" pitchFamily="18" charset="0"/>
            </a:endParaRPr>
          </a:p>
          <a:p>
            <a:pPr marL="0" indent="0">
              <a:buNone/>
            </a:pPr>
            <a:endParaRPr lang="en-US" sz="2200" dirty="0">
              <a:solidFill>
                <a:srgbClr val="002060"/>
              </a:solidFill>
              <a:latin typeface="Cambria" panose="02040503050406030204" pitchFamily="18" charset="0"/>
              <a:ea typeface="Cambria" panose="02040503050406030204" pitchFamily="18" charset="0"/>
            </a:endParaRPr>
          </a:p>
          <a:p>
            <a:pPr marL="0" indent="0">
              <a:buNone/>
            </a:pPr>
            <a:r>
              <a:rPr lang="en-US" sz="2200" dirty="0">
                <a:solidFill>
                  <a:srgbClr val="002060"/>
                </a:solidFill>
                <a:latin typeface="Cambria" panose="02040503050406030204" pitchFamily="18" charset="0"/>
                <a:ea typeface="Cambria" panose="02040503050406030204" pitchFamily="18" charset="0"/>
              </a:rPr>
              <a:t>Descriptive Statistics:  </a:t>
            </a:r>
            <a:r>
              <a:rPr lang="en-US" sz="2200" i="1" dirty="0">
                <a:solidFill>
                  <a:srgbClr val="002060"/>
                </a:solidFill>
                <a:latin typeface="Cambria" panose="02040503050406030204" pitchFamily="18" charset="0"/>
                <a:ea typeface="Cambria" panose="02040503050406030204" pitchFamily="18" charset="0"/>
              </a:rPr>
              <a:t>Advanced Graduate Programs Employer Survey </a:t>
            </a:r>
            <a:endParaRPr lang="en-US" sz="2200" i="1" dirty="0">
              <a:solidFill>
                <a:srgbClr val="002060"/>
              </a:solidFill>
              <a:highlight>
                <a:srgbClr val="00FF00"/>
              </a:highlight>
              <a:latin typeface="Cambria" panose="02040503050406030204" pitchFamily="18" charset="0"/>
              <a:ea typeface="Cambria" panose="02040503050406030204" pitchFamily="18" charset="0"/>
            </a:endParaRPr>
          </a:p>
        </p:txBody>
      </p:sp>
      <p:graphicFrame>
        <p:nvGraphicFramePr>
          <p:cNvPr id="6" name="Object 5">
            <a:extLst>
              <a:ext uri="{FF2B5EF4-FFF2-40B4-BE49-F238E27FC236}">
                <a16:creationId xmlns:a16="http://schemas.microsoft.com/office/drawing/2014/main" id="{D9C2EC70-0AE2-FC7C-B489-ACEA9148B22D}"/>
              </a:ext>
            </a:extLst>
          </p:cNvPr>
          <p:cNvGraphicFramePr>
            <a:graphicFrameLocks noChangeAspect="1"/>
          </p:cNvGraphicFramePr>
          <p:nvPr>
            <p:extLst>
              <p:ext uri="{D42A27DB-BD31-4B8C-83A1-F6EECF244321}">
                <p14:modId xmlns:p14="http://schemas.microsoft.com/office/powerpoint/2010/main" val="3389515066"/>
              </p:ext>
            </p:extLst>
          </p:nvPr>
        </p:nvGraphicFramePr>
        <p:xfrm>
          <a:off x="938213" y="1721517"/>
          <a:ext cx="8181974" cy="1428750"/>
        </p:xfrm>
        <a:graphic>
          <a:graphicData uri="http://schemas.openxmlformats.org/presentationml/2006/ole">
            <mc:AlternateContent xmlns:mc="http://schemas.openxmlformats.org/markup-compatibility/2006">
              <mc:Choice xmlns:v="urn:schemas-microsoft-com:vml" Requires="v">
                <p:oleObj name="Worksheet" r:id="rId3" imgW="7962925" imgH="1428852" progId="Excel.Sheet.8">
                  <p:embed/>
                </p:oleObj>
              </mc:Choice>
              <mc:Fallback>
                <p:oleObj name="Worksheet" r:id="rId3" imgW="7962925" imgH="1428852" progId="Excel.Sheet.8">
                  <p:embed/>
                  <p:pic>
                    <p:nvPicPr>
                      <p:cNvPr id="0" name=""/>
                      <p:cNvPicPr/>
                      <p:nvPr/>
                    </p:nvPicPr>
                    <p:blipFill>
                      <a:blip r:embed="rId4"/>
                      <a:stretch>
                        <a:fillRect/>
                      </a:stretch>
                    </p:blipFill>
                    <p:spPr>
                      <a:xfrm>
                        <a:off x="938213" y="1721517"/>
                        <a:ext cx="8181974" cy="1428750"/>
                      </a:xfrm>
                      <a:prstGeom prst="rect">
                        <a:avLst/>
                      </a:prstGeom>
                    </p:spPr>
                  </p:pic>
                </p:oleObj>
              </mc:Fallback>
            </mc:AlternateContent>
          </a:graphicData>
        </a:graphic>
      </p:graphicFrame>
      <p:graphicFrame>
        <p:nvGraphicFramePr>
          <p:cNvPr id="4" name="Table 3">
            <a:extLst>
              <a:ext uri="{FF2B5EF4-FFF2-40B4-BE49-F238E27FC236}">
                <a16:creationId xmlns:a16="http://schemas.microsoft.com/office/drawing/2014/main" id="{5760C9FC-3257-577D-D7D7-0BB13DBCA9AF}"/>
              </a:ext>
            </a:extLst>
          </p:cNvPr>
          <p:cNvGraphicFramePr>
            <a:graphicFrameLocks noGrp="1"/>
          </p:cNvGraphicFramePr>
          <p:nvPr>
            <p:extLst>
              <p:ext uri="{D42A27DB-BD31-4B8C-83A1-F6EECF244321}">
                <p14:modId xmlns:p14="http://schemas.microsoft.com/office/powerpoint/2010/main" val="886459821"/>
              </p:ext>
            </p:extLst>
          </p:nvPr>
        </p:nvGraphicFramePr>
        <p:xfrm>
          <a:off x="938213" y="4004201"/>
          <a:ext cx="8166100" cy="1419225"/>
        </p:xfrm>
        <a:graphic>
          <a:graphicData uri="http://schemas.openxmlformats.org/drawingml/2006/table">
            <a:tbl>
              <a:tblPr/>
              <a:tblGrid>
                <a:gridCol w="4997970">
                  <a:extLst>
                    <a:ext uri="{9D8B030D-6E8A-4147-A177-3AD203B41FA5}">
                      <a16:colId xmlns:a16="http://schemas.microsoft.com/office/drawing/2014/main" val="2612602481"/>
                    </a:ext>
                  </a:extLst>
                </a:gridCol>
                <a:gridCol w="599376">
                  <a:extLst>
                    <a:ext uri="{9D8B030D-6E8A-4147-A177-3AD203B41FA5}">
                      <a16:colId xmlns:a16="http://schemas.microsoft.com/office/drawing/2014/main" val="1891789421"/>
                    </a:ext>
                  </a:extLst>
                </a:gridCol>
                <a:gridCol w="685001">
                  <a:extLst>
                    <a:ext uri="{9D8B030D-6E8A-4147-A177-3AD203B41FA5}">
                      <a16:colId xmlns:a16="http://schemas.microsoft.com/office/drawing/2014/main" val="1568480336"/>
                    </a:ext>
                  </a:extLst>
                </a:gridCol>
                <a:gridCol w="685001">
                  <a:extLst>
                    <a:ext uri="{9D8B030D-6E8A-4147-A177-3AD203B41FA5}">
                      <a16:colId xmlns:a16="http://schemas.microsoft.com/office/drawing/2014/main" val="3623176056"/>
                    </a:ext>
                  </a:extLst>
                </a:gridCol>
                <a:gridCol w="599376">
                  <a:extLst>
                    <a:ext uri="{9D8B030D-6E8A-4147-A177-3AD203B41FA5}">
                      <a16:colId xmlns:a16="http://schemas.microsoft.com/office/drawing/2014/main" val="3964720090"/>
                    </a:ext>
                  </a:extLst>
                </a:gridCol>
                <a:gridCol w="599376">
                  <a:extLst>
                    <a:ext uri="{9D8B030D-6E8A-4147-A177-3AD203B41FA5}">
                      <a16:colId xmlns:a16="http://schemas.microsoft.com/office/drawing/2014/main" val="3451251421"/>
                    </a:ext>
                  </a:extLst>
                </a:gridCol>
              </a:tblGrid>
              <a:tr h="209550">
                <a:tc>
                  <a:txBody>
                    <a:bodyPr/>
                    <a:lstStyle/>
                    <a:p>
                      <a:pPr algn="l" fontAlgn="t"/>
                      <a:r>
                        <a:rPr lang="en-US" sz="1200" b="1" i="0" u="none" strike="noStrike">
                          <a:solidFill>
                            <a:srgbClr val="002060"/>
                          </a:solidFill>
                          <a:effectLst/>
                          <a:latin typeface="Cambria" panose="02040503050406030204" pitchFamily="18" charset="0"/>
                        </a:rPr>
                        <a:t>CAEP Advanced Programs Domain</a:t>
                      </a:r>
                    </a:p>
                  </a:txBody>
                  <a:tcPr marL="9525" marR="9525" marT="9525"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t"/>
                      <a:r>
                        <a:rPr lang="en-US" sz="1200" b="1" i="0" u="none" strike="noStrike">
                          <a:solidFill>
                            <a:srgbClr val="002060"/>
                          </a:solidFill>
                          <a:effectLst/>
                          <a:latin typeface="Cambria" panose="02040503050406030204" pitchFamily="18" charset="0"/>
                        </a:rPr>
                        <a:t>N</a:t>
                      </a:r>
                    </a:p>
                  </a:txBody>
                  <a:tcPr marL="9525" marR="9525" marT="9525"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t"/>
                      <a:r>
                        <a:rPr lang="en-US" sz="1200" b="1" i="0" u="none" strike="noStrike">
                          <a:solidFill>
                            <a:srgbClr val="002060"/>
                          </a:solidFill>
                          <a:effectLst/>
                          <a:latin typeface="Cambria" panose="02040503050406030204" pitchFamily="18" charset="0"/>
                        </a:rPr>
                        <a:t>Mean</a:t>
                      </a:r>
                    </a:p>
                  </a:txBody>
                  <a:tcPr marL="9525" marR="9525" marT="9525"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t"/>
                      <a:r>
                        <a:rPr lang="en-US" sz="1200" b="1" i="0" u="none" strike="noStrike">
                          <a:solidFill>
                            <a:srgbClr val="002060"/>
                          </a:solidFill>
                          <a:effectLst/>
                          <a:latin typeface="Cambria" panose="02040503050406030204" pitchFamily="18" charset="0"/>
                        </a:rPr>
                        <a:t>SD</a:t>
                      </a:r>
                    </a:p>
                  </a:txBody>
                  <a:tcPr marL="9525" marR="9525" marT="9525"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t"/>
                      <a:r>
                        <a:rPr lang="en-US" sz="1200" b="1" i="0" u="none" strike="noStrike">
                          <a:solidFill>
                            <a:srgbClr val="002060"/>
                          </a:solidFill>
                          <a:effectLst/>
                          <a:latin typeface="Cambria" panose="02040503050406030204" pitchFamily="18" charset="0"/>
                        </a:rPr>
                        <a:t>Min</a:t>
                      </a:r>
                    </a:p>
                  </a:txBody>
                  <a:tcPr marL="9525" marR="9525" marT="9525"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t"/>
                      <a:r>
                        <a:rPr lang="en-US" sz="1200" b="1" i="0" u="none" strike="noStrike">
                          <a:solidFill>
                            <a:srgbClr val="002060"/>
                          </a:solidFill>
                          <a:effectLst/>
                          <a:latin typeface="Cambria" panose="02040503050406030204" pitchFamily="18" charset="0"/>
                        </a:rPr>
                        <a:t>Max</a:t>
                      </a:r>
                    </a:p>
                  </a:txBody>
                  <a:tcPr marL="9525" marR="9525" marT="9525"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9386980"/>
                  </a:ext>
                </a:extLst>
              </a:tr>
              <a:tr h="200025">
                <a:tc>
                  <a:txBody>
                    <a:bodyPr/>
                    <a:lstStyle/>
                    <a:p>
                      <a:pPr algn="l" fontAlgn="b"/>
                      <a:r>
                        <a:rPr lang="en-US" sz="1200" b="0" i="0" u="none" strike="noStrike">
                          <a:solidFill>
                            <a:srgbClr val="002060"/>
                          </a:solidFill>
                          <a:effectLst/>
                          <a:latin typeface="Cambria" panose="02040503050406030204" pitchFamily="18" charset="0"/>
                        </a:rPr>
                        <a:t>Domain 1: Applications of data literacy</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fontAlgn="t"/>
                      <a:r>
                        <a:rPr lang="en-US" sz="1100" b="0" i="0" u="none" strike="noStrike">
                          <a:solidFill>
                            <a:srgbClr val="002060"/>
                          </a:solidFill>
                          <a:effectLst/>
                          <a:latin typeface="Cambria" panose="02040503050406030204" pitchFamily="18" charset="0"/>
                        </a:rPr>
                        <a:t>54</a:t>
                      </a:r>
                    </a:p>
                  </a:txBody>
                  <a:tcPr marL="9525" marR="9525" marT="9525"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fontAlgn="t"/>
                      <a:r>
                        <a:rPr lang="en-US" sz="1100" b="0" i="0" u="none" strike="noStrike">
                          <a:solidFill>
                            <a:srgbClr val="002060"/>
                          </a:solidFill>
                          <a:effectLst/>
                          <a:latin typeface="Cambria" panose="02040503050406030204" pitchFamily="18" charset="0"/>
                        </a:rPr>
                        <a:t>4.2</a:t>
                      </a:r>
                    </a:p>
                  </a:txBody>
                  <a:tcPr marL="9525" marR="9525" marT="9525"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fontAlgn="t"/>
                      <a:r>
                        <a:rPr lang="en-US" sz="1100" b="0" i="0" u="none" strike="noStrike">
                          <a:solidFill>
                            <a:srgbClr val="002060"/>
                          </a:solidFill>
                          <a:effectLst/>
                          <a:latin typeface="Cambria" panose="02040503050406030204" pitchFamily="18" charset="0"/>
                        </a:rPr>
                        <a:t>0.9</a:t>
                      </a:r>
                    </a:p>
                  </a:txBody>
                  <a:tcPr marL="9525" marR="9525" marT="9525"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fontAlgn="t"/>
                      <a:r>
                        <a:rPr lang="en-US" sz="1100" b="0" i="0" u="none" strike="noStrike">
                          <a:solidFill>
                            <a:srgbClr val="002060"/>
                          </a:solidFill>
                          <a:effectLst/>
                          <a:latin typeface="Cambria" panose="02040503050406030204" pitchFamily="18" charset="0"/>
                        </a:rPr>
                        <a:t>1.7</a:t>
                      </a:r>
                    </a:p>
                  </a:txBody>
                  <a:tcPr marL="9525" marR="9525" marT="9525"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fontAlgn="t"/>
                      <a:r>
                        <a:rPr lang="en-US" sz="1100" b="0" i="0" u="none" strike="noStrike">
                          <a:solidFill>
                            <a:srgbClr val="002060"/>
                          </a:solidFill>
                          <a:effectLst/>
                          <a:latin typeface="Cambria" panose="02040503050406030204" pitchFamily="18" charset="0"/>
                        </a:rPr>
                        <a:t>5.0</a:t>
                      </a:r>
                    </a:p>
                  </a:txBody>
                  <a:tcPr marL="9525" marR="9525" marT="9525" marB="0">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508616313"/>
                  </a:ext>
                </a:extLst>
              </a:tr>
              <a:tr h="200025">
                <a:tc>
                  <a:txBody>
                    <a:bodyPr/>
                    <a:lstStyle/>
                    <a:p>
                      <a:pPr algn="l" fontAlgn="b"/>
                      <a:r>
                        <a:rPr lang="en-US" sz="1200" b="0" i="0" u="none" strike="noStrike">
                          <a:solidFill>
                            <a:srgbClr val="002060"/>
                          </a:solidFill>
                          <a:effectLst/>
                          <a:latin typeface="Cambria" panose="02040503050406030204" pitchFamily="18" charset="0"/>
                        </a:rPr>
                        <a:t>Domain 2: Understanding research</a:t>
                      </a:r>
                    </a:p>
                  </a:txBody>
                  <a:tcPr marL="9525" marR="9525" marT="9525" marB="0" anchor="b">
                    <a:lnL>
                      <a:noFill/>
                    </a:lnL>
                    <a:lnR>
                      <a:noFill/>
                    </a:lnR>
                    <a:lnT>
                      <a:noFill/>
                    </a:lnT>
                    <a:lnB>
                      <a:noFill/>
                    </a:lnB>
                    <a:noFill/>
                  </a:tcPr>
                </a:tc>
                <a:tc>
                  <a:txBody>
                    <a:bodyPr/>
                    <a:lstStyle/>
                    <a:p>
                      <a:pPr algn="r" fontAlgn="t"/>
                      <a:r>
                        <a:rPr lang="en-US" sz="1100" b="0" i="0" u="none" strike="noStrike">
                          <a:solidFill>
                            <a:srgbClr val="002060"/>
                          </a:solidFill>
                          <a:effectLst/>
                          <a:latin typeface="Cambria" panose="02040503050406030204" pitchFamily="18" charset="0"/>
                        </a:rPr>
                        <a:t>51</a:t>
                      </a:r>
                    </a:p>
                  </a:txBody>
                  <a:tcPr marL="9525" marR="9525" marT="9525" marB="0">
                    <a:lnL>
                      <a:noFill/>
                    </a:lnL>
                    <a:lnR>
                      <a:noFill/>
                    </a:lnR>
                    <a:lnT>
                      <a:noFill/>
                    </a:lnT>
                    <a:lnB>
                      <a:noFill/>
                    </a:lnB>
                    <a:noFill/>
                  </a:tcPr>
                </a:tc>
                <a:tc>
                  <a:txBody>
                    <a:bodyPr/>
                    <a:lstStyle/>
                    <a:p>
                      <a:pPr algn="r" fontAlgn="t"/>
                      <a:r>
                        <a:rPr lang="en-US" sz="1100" b="0" i="0" u="none" strike="noStrike">
                          <a:solidFill>
                            <a:srgbClr val="002060"/>
                          </a:solidFill>
                          <a:effectLst/>
                          <a:latin typeface="Cambria" panose="02040503050406030204" pitchFamily="18" charset="0"/>
                        </a:rPr>
                        <a:t>4.0</a:t>
                      </a:r>
                    </a:p>
                  </a:txBody>
                  <a:tcPr marL="9525" marR="9525" marT="9525" marB="0">
                    <a:lnL>
                      <a:noFill/>
                    </a:lnL>
                    <a:lnR>
                      <a:noFill/>
                    </a:lnR>
                    <a:lnT>
                      <a:noFill/>
                    </a:lnT>
                    <a:lnB>
                      <a:noFill/>
                    </a:lnB>
                    <a:noFill/>
                  </a:tcPr>
                </a:tc>
                <a:tc>
                  <a:txBody>
                    <a:bodyPr/>
                    <a:lstStyle/>
                    <a:p>
                      <a:pPr algn="r" fontAlgn="t"/>
                      <a:r>
                        <a:rPr lang="en-US" sz="1100" b="0" i="0" u="none" strike="noStrike">
                          <a:solidFill>
                            <a:srgbClr val="002060"/>
                          </a:solidFill>
                          <a:effectLst/>
                          <a:latin typeface="Cambria" panose="02040503050406030204" pitchFamily="18" charset="0"/>
                        </a:rPr>
                        <a:t>1.0</a:t>
                      </a:r>
                    </a:p>
                  </a:txBody>
                  <a:tcPr marL="9525" marR="9525" marT="9525" marB="0">
                    <a:lnL>
                      <a:noFill/>
                    </a:lnL>
                    <a:lnR>
                      <a:noFill/>
                    </a:lnR>
                    <a:lnT>
                      <a:noFill/>
                    </a:lnT>
                    <a:lnB>
                      <a:noFill/>
                    </a:lnB>
                    <a:noFill/>
                  </a:tcPr>
                </a:tc>
                <a:tc>
                  <a:txBody>
                    <a:bodyPr/>
                    <a:lstStyle/>
                    <a:p>
                      <a:pPr algn="r" fontAlgn="t"/>
                      <a:r>
                        <a:rPr lang="en-US" sz="1100" b="0" i="0" u="none" strike="noStrike">
                          <a:solidFill>
                            <a:srgbClr val="002060"/>
                          </a:solidFill>
                          <a:effectLst/>
                          <a:latin typeface="Cambria" panose="02040503050406030204" pitchFamily="18" charset="0"/>
                        </a:rPr>
                        <a:t>1.0</a:t>
                      </a:r>
                    </a:p>
                  </a:txBody>
                  <a:tcPr marL="9525" marR="9525" marT="9525" marB="0">
                    <a:lnL>
                      <a:noFill/>
                    </a:lnL>
                    <a:lnR>
                      <a:noFill/>
                    </a:lnR>
                    <a:lnT>
                      <a:noFill/>
                    </a:lnT>
                    <a:lnB>
                      <a:noFill/>
                    </a:lnB>
                    <a:noFill/>
                  </a:tcPr>
                </a:tc>
                <a:tc>
                  <a:txBody>
                    <a:bodyPr/>
                    <a:lstStyle/>
                    <a:p>
                      <a:pPr algn="r" fontAlgn="t"/>
                      <a:r>
                        <a:rPr lang="en-US" sz="1100" b="0" i="0" u="none" strike="noStrike">
                          <a:solidFill>
                            <a:srgbClr val="002060"/>
                          </a:solidFill>
                          <a:effectLst/>
                          <a:latin typeface="Cambria" panose="02040503050406030204" pitchFamily="18" charset="0"/>
                        </a:rPr>
                        <a:t>5.0</a:t>
                      </a:r>
                    </a:p>
                  </a:txBody>
                  <a:tcPr marL="9525" marR="9525" marT="9525" marB="0">
                    <a:lnL>
                      <a:noFill/>
                    </a:lnL>
                    <a:lnR>
                      <a:noFill/>
                    </a:lnR>
                    <a:lnT>
                      <a:noFill/>
                    </a:lnT>
                    <a:lnB>
                      <a:noFill/>
                    </a:lnB>
                    <a:noFill/>
                  </a:tcPr>
                </a:tc>
                <a:extLst>
                  <a:ext uri="{0D108BD9-81ED-4DB2-BD59-A6C34878D82A}">
                    <a16:rowId xmlns:a16="http://schemas.microsoft.com/office/drawing/2014/main" val="2811868688"/>
                  </a:ext>
                </a:extLst>
              </a:tr>
              <a:tr h="200025">
                <a:tc>
                  <a:txBody>
                    <a:bodyPr/>
                    <a:lstStyle/>
                    <a:p>
                      <a:pPr algn="l" fontAlgn="b"/>
                      <a:r>
                        <a:rPr lang="en-US" sz="1200" b="0" i="0" u="none" strike="noStrike">
                          <a:solidFill>
                            <a:srgbClr val="002060"/>
                          </a:solidFill>
                          <a:effectLst/>
                          <a:latin typeface="Cambria" panose="02040503050406030204" pitchFamily="18" charset="0"/>
                        </a:rPr>
                        <a:t>Domain 3: Data analysis for supportive environments</a:t>
                      </a:r>
                    </a:p>
                  </a:txBody>
                  <a:tcPr marL="9525" marR="9525" marT="9525" marB="0" anchor="b">
                    <a:lnL>
                      <a:noFill/>
                    </a:lnL>
                    <a:lnR>
                      <a:noFill/>
                    </a:lnR>
                    <a:lnT>
                      <a:noFill/>
                    </a:lnT>
                    <a:lnB>
                      <a:noFill/>
                    </a:lnB>
                    <a:noFill/>
                  </a:tcPr>
                </a:tc>
                <a:tc>
                  <a:txBody>
                    <a:bodyPr/>
                    <a:lstStyle/>
                    <a:p>
                      <a:pPr algn="r" fontAlgn="t"/>
                      <a:r>
                        <a:rPr lang="en-US" sz="1100" b="0" i="0" u="none" strike="noStrike">
                          <a:solidFill>
                            <a:srgbClr val="002060"/>
                          </a:solidFill>
                          <a:effectLst/>
                          <a:latin typeface="Cambria" panose="02040503050406030204" pitchFamily="18" charset="0"/>
                        </a:rPr>
                        <a:t>54</a:t>
                      </a:r>
                    </a:p>
                  </a:txBody>
                  <a:tcPr marL="9525" marR="9525" marT="9525" marB="0">
                    <a:lnL>
                      <a:noFill/>
                    </a:lnL>
                    <a:lnR>
                      <a:noFill/>
                    </a:lnR>
                    <a:lnT>
                      <a:noFill/>
                    </a:lnT>
                    <a:lnB>
                      <a:noFill/>
                    </a:lnB>
                    <a:noFill/>
                  </a:tcPr>
                </a:tc>
                <a:tc>
                  <a:txBody>
                    <a:bodyPr/>
                    <a:lstStyle/>
                    <a:p>
                      <a:pPr algn="r" fontAlgn="t"/>
                      <a:r>
                        <a:rPr lang="en-US" sz="1100" b="0" i="0" u="none" strike="noStrike">
                          <a:solidFill>
                            <a:srgbClr val="002060"/>
                          </a:solidFill>
                          <a:effectLst/>
                          <a:latin typeface="Cambria" panose="02040503050406030204" pitchFamily="18" charset="0"/>
                        </a:rPr>
                        <a:t>4.4</a:t>
                      </a:r>
                    </a:p>
                  </a:txBody>
                  <a:tcPr marL="9525" marR="9525" marT="9525" marB="0">
                    <a:lnL>
                      <a:noFill/>
                    </a:lnL>
                    <a:lnR>
                      <a:noFill/>
                    </a:lnR>
                    <a:lnT>
                      <a:noFill/>
                    </a:lnT>
                    <a:lnB>
                      <a:noFill/>
                    </a:lnB>
                    <a:noFill/>
                  </a:tcPr>
                </a:tc>
                <a:tc>
                  <a:txBody>
                    <a:bodyPr/>
                    <a:lstStyle/>
                    <a:p>
                      <a:pPr algn="r" fontAlgn="t"/>
                      <a:r>
                        <a:rPr lang="en-US" sz="1100" b="0" i="0" u="none" strike="noStrike">
                          <a:solidFill>
                            <a:srgbClr val="002060"/>
                          </a:solidFill>
                          <a:effectLst/>
                          <a:latin typeface="Cambria" panose="02040503050406030204" pitchFamily="18" charset="0"/>
                        </a:rPr>
                        <a:t>0.8</a:t>
                      </a:r>
                    </a:p>
                  </a:txBody>
                  <a:tcPr marL="9525" marR="9525" marT="9525" marB="0">
                    <a:lnL>
                      <a:noFill/>
                    </a:lnL>
                    <a:lnR>
                      <a:noFill/>
                    </a:lnR>
                    <a:lnT>
                      <a:noFill/>
                    </a:lnT>
                    <a:lnB>
                      <a:noFill/>
                    </a:lnB>
                    <a:noFill/>
                  </a:tcPr>
                </a:tc>
                <a:tc>
                  <a:txBody>
                    <a:bodyPr/>
                    <a:lstStyle/>
                    <a:p>
                      <a:pPr algn="r" fontAlgn="t"/>
                      <a:r>
                        <a:rPr lang="en-US" sz="1100" b="0" i="0" u="none" strike="noStrike">
                          <a:solidFill>
                            <a:srgbClr val="002060"/>
                          </a:solidFill>
                          <a:effectLst/>
                          <a:latin typeface="Cambria" panose="02040503050406030204" pitchFamily="18" charset="0"/>
                        </a:rPr>
                        <a:t>2.0</a:t>
                      </a:r>
                    </a:p>
                  </a:txBody>
                  <a:tcPr marL="9525" marR="9525" marT="9525" marB="0">
                    <a:lnL>
                      <a:noFill/>
                    </a:lnL>
                    <a:lnR>
                      <a:noFill/>
                    </a:lnR>
                    <a:lnT>
                      <a:noFill/>
                    </a:lnT>
                    <a:lnB>
                      <a:noFill/>
                    </a:lnB>
                    <a:noFill/>
                  </a:tcPr>
                </a:tc>
                <a:tc>
                  <a:txBody>
                    <a:bodyPr/>
                    <a:lstStyle/>
                    <a:p>
                      <a:pPr algn="r" fontAlgn="t"/>
                      <a:r>
                        <a:rPr lang="en-US" sz="1100" b="0" i="0" u="none" strike="noStrike">
                          <a:solidFill>
                            <a:srgbClr val="002060"/>
                          </a:solidFill>
                          <a:effectLst/>
                          <a:latin typeface="Cambria" panose="02040503050406030204" pitchFamily="18" charset="0"/>
                        </a:rPr>
                        <a:t>5.0</a:t>
                      </a:r>
                    </a:p>
                  </a:txBody>
                  <a:tcPr marL="9525" marR="9525" marT="9525" marB="0">
                    <a:lnL>
                      <a:noFill/>
                    </a:lnL>
                    <a:lnR>
                      <a:noFill/>
                    </a:lnR>
                    <a:lnT>
                      <a:noFill/>
                    </a:lnT>
                    <a:lnB>
                      <a:noFill/>
                    </a:lnB>
                    <a:noFill/>
                  </a:tcPr>
                </a:tc>
                <a:extLst>
                  <a:ext uri="{0D108BD9-81ED-4DB2-BD59-A6C34878D82A}">
                    <a16:rowId xmlns:a16="http://schemas.microsoft.com/office/drawing/2014/main" val="2077794917"/>
                  </a:ext>
                </a:extLst>
              </a:tr>
              <a:tr h="200025">
                <a:tc>
                  <a:txBody>
                    <a:bodyPr/>
                    <a:lstStyle/>
                    <a:p>
                      <a:pPr algn="l" fontAlgn="b"/>
                      <a:r>
                        <a:rPr lang="en-US" sz="1200" b="0" i="0" u="none" strike="noStrike">
                          <a:solidFill>
                            <a:srgbClr val="002060"/>
                          </a:solidFill>
                          <a:effectLst/>
                          <a:latin typeface="Cambria" panose="02040503050406030204" pitchFamily="18" charset="0"/>
                        </a:rPr>
                        <a:t>Domain 4: Collaboration</a:t>
                      </a:r>
                    </a:p>
                  </a:txBody>
                  <a:tcPr marL="9525" marR="9525" marT="9525" marB="0" anchor="b">
                    <a:lnL>
                      <a:noFill/>
                    </a:lnL>
                    <a:lnR>
                      <a:noFill/>
                    </a:lnR>
                    <a:lnT>
                      <a:noFill/>
                    </a:lnT>
                    <a:lnB>
                      <a:noFill/>
                    </a:lnB>
                    <a:noFill/>
                  </a:tcPr>
                </a:tc>
                <a:tc>
                  <a:txBody>
                    <a:bodyPr/>
                    <a:lstStyle/>
                    <a:p>
                      <a:pPr algn="r" fontAlgn="t"/>
                      <a:r>
                        <a:rPr lang="en-US" sz="1100" b="0" i="0" u="none" strike="noStrike">
                          <a:solidFill>
                            <a:srgbClr val="002060"/>
                          </a:solidFill>
                          <a:effectLst/>
                          <a:latin typeface="Cambria" panose="02040503050406030204" pitchFamily="18" charset="0"/>
                        </a:rPr>
                        <a:t>54</a:t>
                      </a:r>
                    </a:p>
                  </a:txBody>
                  <a:tcPr marL="9525" marR="9525" marT="9525" marB="0">
                    <a:lnL>
                      <a:noFill/>
                    </a:lnL>
                    <a:lnR>
                      <a:noFill/>
                    </a:lnR>
                    <a:lnT>
                      <a:noFill/>
                    </a:lnT>
                    <a:lnB>
                      <a:noFill/>
                    </a:lnB>
                    <a:noFill/>
                  </a:tcPr>
                </a:tc>
                <a:tc>
                  <a:txBody>
                    <a:bodyPr/>
                    <a:lstStyle/>
                    <a:p>
                      <a:pPr algn="r" fontAlgn="t"/>
                      <a:r>
                        <a:rPr lang="en-US" sz="1100" b="0" i="0" u="none" strike="noStrike">
                          <a:solidFill>
                            <a:srgbClr val="002060"/>
                          </a:solidFill>
                          <a:effectLst/>
                          <a:latin typeface="Cambria" panose="02040503050406030204" pitchFamily="18" charset="0"/>
                        </a:rPr>
                        <a:t>4.2</a:t>
                      </a:r>
                    </a:p>
                  </a:txBody>
                  <a:tcPr marL="9525" marR="9525" marT="9525" marB="0">
                    <a:lnL>
                      <a:noFill/>
                    </a:lnL>
                    <a:lnR>
                      <a:noFill/>
                    </a:lnR>
                    <a:lnT>
                      <a:noFill/>
                    </a:lnT>
                    <a:lnB>
                      <a:noFill/>
                    </a:lnB>
                    <a:noFill/>
                  </a:tcPr>
                </a:tc>
                <a:tc>
                  <a:txBody>
                    <a:bodyPr/>
                    <a:lstStyle/>
                    <a:p>
                      <a:pPr algn="r" fontAlgn="t"/>
                      <a:r>
                        <a:rPr lang="en-US" sz="1100" b="0" i="0" u="none" strike="noStrike">
                          <a:solidFill>
                            <a:srgbClr val="002060"/>
                          </a:solidFill>
                          <a:effectLst/>
                          <a:latin typeface="Cambria" panose="02040503050406030204" pitchFamily="18" charset="0"/>
                        </a:rPr>
                        <a:t>1.0</a:t>
                      </a:r>
                    </a:p>
                  </a:txBody>
                  <a:tcPr marL="9525" marR="9525" marT="9525" marB="0">
                    <a:lnL>
                      <a:noFill/>
                    </a:lnL>
                    <a:lnR>
                      <a:noFill/>
                    </a:lnR>
                    <a:lnT>
                      <a:noFill/>
                    </a:lnT>
                    <a:lnB>
                      <a:noFill/>
                    </a:lnB>
                    <a:noFill/>
                  </a:tcPr>
                </a:tc>
                <a:tc>
                  <a:txBody>
                    <a:bodyPr/>
                    <a:lstStyle/>
                    <a:p>
                      <a:pPr algn="r" fontAlgn="t"/>
                      <a:r>
                        <a:rPr lang="en-US" sz="1100" b="0" i="0" u="none" strike="noStrike">
                          <a:solidFill>
                            <a:srgbClr val="002060"/>
                          </a:solidFill>
                          <a:effectLst/>
                          <a:latin typeface="Cambria" panose="02040503050406030204" pitchFamily="18" charset="0"/>
                        </a:rPr>
                        <a:t>2.0</a:t>
                      </a:r>
                    </a:p>
                  </a:txBody>
                  <a:tcPr marL="9525" marR="9525" marT="9525" marB="0">
                    <a:lnL>
                      <a:noFill/>
                    </a:lnL>
                    <a:lnR>
                      <a:noFill/>
                    </a:lnR>
                    <a:lnT>
                      <a:noFill/>
                    </a:lnT>
                    <a:lnB>
                      <a:noFill/>
                    </a:lnB>
                    <a:noFill/>
                  </a:tcPr>
                </a:tc>
                <a:tc>
                  <a:txBody>
                    <a:bodyPr/>
                    <a:lstStyle/>
                    <a:p>
                      <a:pPr algn="r" fontAlgn="t"/>
                      <a:r>
                        <a:rPr lang="en-US" sz="1100" b="0" i="0" u="none" strike="noStrike">
                          <a:solidFill>
                            <a:srgbClr val="002060"/>
                          </a:solidFill>
                          <a:effectLst/>
                          <a:latin typeface="Cambria" panose="02040503050406030204" pitchFamily="18" charset="0"/>
                        </a:rPr>
                        <a:t>5.0</a:t>
                      </a:r>
                    </a:p>
                  </a:txBody>
                  <a:tcPr marL="9525" marR="9525" marT="9525" marB="0">
                    <a:lnL>
                      <a:noFill/>
                    </a:lnL>
                    <a:lnR>
                      <a:noFill/>
                    </a:lnR>
                    <a:lnT>
                      <a:noFill/>
                    </a:lnT>
                    <a:lnB>
                      <a:noFill/>
                    </a:lnB>
                    <a:noFill/>
                  </a:tcPr>
                </a:tc>
                <a:extLst>
                  <a:ext uri="{0D108BD9-81ED-4DB2-BD59-A6C34878D82A}">
                    <a16:rowId xmlns:a16="http://schemas.microsoft.com/office/drawing/2014/main" val="2861309698"/>
                  </a:ext>
                </a:extLst>
              </a:tr>
              <a:tr h="200025">
                <a:tc>
                  <a:txBody>
                    <a:bodyPr/>
                    <a:lstStyle/>
                    <a:p>
                      <a:pPr algn="l" fontAlgn="b"/>
                      <a:r>
                        <a:rPr lang="en-US" sz="1200" b="0" i="0" u="none" strike="noStrike">
                          <a:solidFill>
                            <a:srgbClr val="002060"/>
                          </a:solidFill>
                          <a:effectLst/>
                          <a:latin typeface="Cambria" panose="02040503050406030204" pitchFamily="18" charset="0"/>
                        </a:rPr>
                        <a:t>Domain 5: Applications of technology</a:t>
                      </a:r>
                    </a:p>
                  </a:txBody>
                  <a:tcPr marL="9525" marR="9525" marT="9525" marB="0" anchor="b">
                    <a:lnL>
                      <a:noFill/>
                    </a:lnL>
                    <a:lnR>
                      <a:noFill/>
                    </a:lnR>
                    <a:lnT>
                      <a:noFill/>
                    </a:lnT>
                    <a:lnB>
                      <a:noFill/>
                    </a:lnB>
                    <a:noFill/>
                  </a:tcPr>
                </a:tc>
                <a:tc>
                  <a:txBody>
                    <a:bodyPr/>
                    <a:lstStyle/>
                    <a:p>
                      <a:pPr algn="r" fontAlgn="t"/>
                      <a:r>
                        <a:rPr lang="en-US" sz="1100" b="0" i="0" u="none" strike="noStrike">
                          <a:solidFill>
                            <a:srgbClr val="002060"/>
                          </a:solidFill>
                          <a:effectLst/>
                          <a:latin typeface="Cambria" panose="02040503050406030204" pitchFamily="18" charset="0"/>
                        </a:rPr>
                        <a:t>54</a:t>
                      </a:r>
                    </a:p>
                  </a:txBody>
                  <a:tcPr marL="9525" marR="9525" marT="9525" marB="0">
                    <a:lnL>
                      <a:noFill/>
                    </a:lnL>
                    <a:lnR>
                      <a:noFill/>
                    </a:lnR>
                    <a:lnT>
                      <a:noFill/>
                    </a:lnT>
                    <a:lnB>
                      <a:noFill/>
                    </a:lnB>
                    <a:noFill/>
                  </a:tcPr>
                </a:tc>
                <a:tc>
                  <a:txBody>
                    <a:bodyPr/>
                    <a:lstStyle/>
                    <a:p>
                      <a:pPr algn="r" fontAlgn="t"/>
                      <a:r>
                        <a:rPr lang="en-US" sz="1100" b="0" i="0" u="none" strike="noStrike">
                          <a:solidFill>
                            <a:srgbClr val="002060"/>
                          </a:solidFill>
                          <a:effectLst/>
                          <a:latin typeface="Cambria" panose="02040503050406030204" pitchFamily="18" charset="0"/>
                        </a:rPr>
                        <a:t>4.4</a:t>
                      </a:r>
                    </a:p>
                  </a:txBody>
                  <a:tcPr marL="9525" marR="9525" marT="9525" marB="0">
                    <a:lnL>
                      <a:noFill/>
                    </a:lnL>
                    <a:lnR>
                      <a:noFill/>
                    </a:lnR>
                    <a:lnT>
                      <a:noFill/>
                    </a:lnT>
                    <a:lnB>
                      <a:noFill/>
                    </a:lnB>
                    <a:noFill/>
                  </a:tcPr>
                </a:tc>
                <a:tc>
                  <a:txBody>
                    <a:bodyPr/>
                    <a:lstStyle/>
                    <a:p>
                      <a:pPr algn="r" fontAlgn="t"/>
                      <a:r>
                        <a:rPr lang="en-US" sz="1100" b="0" i="0" u="none" strike="noStrike">
                          <a:solidFill>
                            <a:srgbClr val="002060"/>
                          </a:solidFill>
                          <a:effectLst/>
                          <a:latin typeface="Cambria" panose="02040503050406030204" pitchFamily="18" charset="0"/>
                        </a:rPr>
                        <a:t>0.8</a:t>
                      </a:r>
                    </a:p>
                  </a:txBody>
                  <a:tcPr marL="9525" marR="9525" marT="9525" marB="0">
                    <a:lnL>
                      <a:noFill/>
                    </a:lnL>
                    <a:lnR>
                      <a:noFill/>
                    </a:lnR>
                    <a:lnT>
                      <a:noFill/>
                    </a:lnT>
                    <a:lnB>
                      <a:noFill/>
                    </a:lnB>
                    <a:noFill/>
                  </a:tcPr>
                </a:tc>
                <a:tc>
                  <a:txBody>
                    <a:bodyPr/>
                    <a:lstStyle/>
                    <a:p>
                      <a:pPr algn="r" fontAlgn="t"/>
                      <a:r>
                        <a:rPr lang="en-US" sz="1100" b="0" i="0" u="none" strike="noStrike">
                          <a:solidFill>
                            <a:srgbClr val="002060"/>
                          </a:solidFill>
                          <a:effectLst/>
                          <a:latin typeface="Cambria" panose="02040503050406030204" pitchFamily="18" charset="0"/>
                        </a:rPr>
                        <a:t>2.0</a:t>
                      </a:r>
                    </a:p>
                  </a:txBody>
                  <a:tcPr marL="9525" marR="9525" marT="9525" marB="0">
                    <a:lnL>
                      <a:noFill/>
                    </a:lnL>
                    <a:lnR>
                      <a:noFill/>
                    </a:lnR>
                    <a:lnT>
                      <a:noFill/>
                    </a:lnT>
                    <a:lnB>
                      <a:noFill/>
                    </a:lnB>
                    <a:noFill/>
                  </a:tcPr>
                </a:tc>
                <a:tc>
                  <a:txBody>
                    <a:bodyPr/>
                    <a:lstStyle/>
                    <a:p>
                      <a:pPr algn="r" fontAlgn="t"/>
                      <a:r>
                        <a:rPr lang="en-US" sz="1100" b="0" i="0" u="none" strike="noStrike">
                          <a:solidFill>
                            <a:srgbClr val="002060"/>
                          </a:solidFill>
                          <a:effectLst/>
                          <a:latin typeface="Cambria" panose="02040503050406030204" pitchFamily="18" charset="0"/>
                        </a:rPr>
                        <a:t>5.0</a:t>
                      </a:r>
                    </a:p>
                  </a:txBody>
                  <a:tcPr marL="9525" marR="9525" marT="9525" marB="0">
                    <a:lnL>
                      <a:noFill/>
                    </a:lnL>
                    <a:lnR>
                      <a:noFill/>
                    </a:lnR>
                    <a:lnT>
                      <a:noFill/>
                    </a:lnT>
                    <a:lnB>
                      <a:noFill/>
                    </a:lnB>
                    <a:noFill/>
                  </a:tcPr>
                </a:tc>
                <a:extLst>
                  <a:ext uri="{0D108BD9-81ED-4DB2-BD59-A6C34878D82A}">
                    <a16:rowId xmlns:a16="http://schemas.microsoft.com/office/drawing/2014/main" val="2685411976"/>
                  </a:ext>
                </a:extLst>
              </a:tr>
              <a:tr h="209550">
                <a:tc>
                  <a:txBody>
                    <a:bodyPr/>
                    <a:lstStyle/>
                    <a:p>
                      <a:pPr algn="l" fontAlgn="b"/>
                      <a:r>
                        <a:rPr lang="en-US" sz="1200" b="0" i="0" u="none" strike="noStrike">
                          <a:solidFill>
                            <a:srgbClr val="002060"/>
                          </a:solidFill>
                          <a:effectLst/>
                          <a:latin typeface="Cambria" panose="02040503050406030204" pitchFamily="18" charset="0"/>
                        </a:rPr>
                        <a:t>Domain 6: Ethics</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r" fontAlgn="t"/>
                      <a:r>
                        <a:rPr lang="en-US" sz="1100" b="0" i="0" u="none" strike="noStrike">
                          <a:solidFill>
                            <a:srgbClr val="002060"/>
                          </a:solidFill>
                          <a:effectLst/>
                          <a:latin typeface="Cambria" panose="02040503050406030204" pitchFamily="18" charset="0"/>
                        </a:rPr>
                        <a:t>54</a:t>
                      </a:r>
                    </a:p>
                  </a:txBody>
                  <a:tcPr marL="9525" marR="9525" marT="9525"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1100" b="0" i="0" u="none" strike="noStrike">
                          <a:solidFill>
                            <a:srgbClr val="002060"/>
                          </a:solidFill>
                          <a:effectLst/>
                          <a:latin typeface="Cambria" panose="02040503050406030204" pitchFamily="18" charset="0"/>
                        </a:rPr>
                        <a:t>4.5</a:t>
                      </a:r>
                    </a:p>
                  </a:txBody>
                  <a:tcPr marL="9525" marR="9525" marT="9525"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1100" b="0" i="0" u="none" strike="noStrike">
                          <a:solidFill>
                            <a:srgbClr val="002060"/>
                          </a:solidFill>
                          <a:effectLst/>
                          <a:latin typeface="Cambria" panose="02040503050406030204" pitchFamily="18" charset="0"/>
                        </a:rPr>
                        <a:t>0.8</a:t>
                      </a:r>
                    </a:p>
                  </a:txBody>
                  <a:tcPr marL="9525" marR="9525" marT="9525"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1100" b="0" i="0" u="none" strike="noStrike">
                          <a:solidFill>
                            <a:srgbClr val="002060"/>
                          </a:solidFill>
                          <a:effectLst/>
                          <a:latin typeface="Cambria" panose="02040503050406030204" pitchFamily="18" charset="0"/>
                        </a:rPr>
                        <a:t>2.0</a:t>
                      </a:r>
                    </a:p>
                  </a:txBody>
                  <a:tcPr marL="9525" marR="9525" marT="9525"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1100" b="0" i="0" u="none" strike="noStrike" dirty="0">
                          <a:solidFill>
                            <a:srgbClr val="002060"/>
                          </a:solidFill>
                          <a:effectLst/>
                          <a:latin typeface="Cambria" panose="02040503050406030204" pitchFamily="18" charset="0"/>
                        </a:rPr>
                        <a:t>5.0</a:t>
                      </a:r>
                    </a:p>
                  </a:txBody>
                  <a:tcPr marL="9525" marR="9525" marT="9525" marB="0">
                    <a:lnL>
                      <a:noFill/>
                    </a:lnL>
                    <a:lnR>
                      <a:noFill/>
                    </a:lnR>
                    <a:lnT>
                      <a:noFill/>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702154919"/>
                  </a:ext>
                </a:extLst>
              </a:tr>
            </a:tbl>
          </a:graphicData>
        </a:graphic>
      </p:graphicFrame>
    </p:spTree>
    <p:extLst>
      <p:ext uri="{BB962C8B-B14F-4D97-AF65-F5344CB8AC3E}">
        <p14:creationId xmlns:p14="http://schemas.microsoft.com/office/powerpoint/2010/main" val="23332219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45A976A-8DE3-4B67-B94B-2044FDD128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6EAAA1B9-2DDB-49C9-A037-A523D2F13C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sp>
        <p:nvSpPr>
          <p:cNvPr id="2" name="Title 1">
            <a:extLst>
              <a:ext uri="{FF2B5EF4-FFF2-40B4-BE49-F238E27FC236}">
                <a16:creationId xmlns:a16="http://schemas.microsoft.com/office/drawing/2014/main" id="{1A24064C-A10D-A990-D3A1-63AF8F69458C}"/>
              </a:ext>
            </a:extLst>
          </p:cNvPr>
          <p:cNvSpPr>
            <a:spLocks noGrp="1"/>
          </p:cNvSpPr>
          <p:nvPr>
            <p:ph type="title"/>
          </p:nvPr>
        </p:nvSpPr>
        <p:spPr>
          <a:xfrm>
            <a:off x="804672" y="457200"/>
            <a:ext cx="10579608" cy="1188720"/>
          </a:xfrm>
        </p:spPr>
        <p:txBody>
          <a:bodyPr>
            <a:normAutofit fontScale="90000"/>
          </a:bodyPr>
          <a:lstStyle/>
          <a:p>
            <a:pPr algn="ctr"/>
            <a:br>
              <a:rPr lang="en-US" sz="2800" b="1" dirty="0">
                <a:solidFill>
                  <a:srgbClr val="002060"/>
                </a:solidFill>
                <a:effectLst/>
                <a:latin typeface="Cambria" panose="02040503050406030204" pitchFamily="18" charset="0"/>
                <a:ea typeface="Calibri" panose="020F0502020204030204" pitchFamily="34" charset="0"/>
              </a:rPr>
            </a:br>
            <a:r>
              <a:rPr lang="en-US" sz="2800" b="1" dirty="0">
                <a:solidFill>
                  <a:srgbClr val="002060"/>
                </a:solidFill>
                <a:effectLst/>
                <a:latin typeface="Cambria" panose="02040503050406030204" pitchFamily="18" charset="0"/>
                <a:ea typeface="Calibri" panose="020F0502020204030204" pitchFamily="34" charset="0"/>
              </a:rPr>
              <a:t>Advanced Graduate Programs Alumni and Employer Surveys</a:t>
            </a:r>
            <a:br>
              <a:rPr lang="en-US" sz="2800" b="1" dirty="0">
                <a:solidFill>
                  <a:srgbClr val="002060"/>
                </a:solidFill>
                <a:effectLst/>
                <a:latin typeface="Cambria" panose="02040503050406030204" pitchFamily="18" charset="0"/>
                <a:ea typeface="Calibri" panose="020F0502020204030204" pitchFamily="34" charset="0"/>
              </a:rPr>
            </a:br>
            <a:endParaRPr lang="en-US" sz="2800" dirty="0">
              <a:solidFill>
                <a:srgbClr val="002060"/>
              </a:solidFill>
              <a:highlight>
                <a:srgbClr val="00FF00"/>
              </a:highlight>
            </a:endParaRPr>
          </a:p>
        </p:txBody>
      </p:sp>
      <p:grpSp>
        <p:nvGrpSpPr>
          <p:cNvPr id="13" name="Group 12">
            <a:extLst>
              <a:ext uri="{FF2B5EF4-FFF2-40B4-BE49-F238E27FC236}">
                <a16:creationId xmlns:a16="http://schemas.microsoft.com/office/drawing/2014/main" id="{76566969-F813-4CC5-B3E9-363D85B55C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8881264" y="-5116"/>
            <a:ext cx="3318648" cy="2490264"/>
            <a:chOff x="-305" y="-1"/>
            <a:chExt cx="3832880" cy="2876136"/>
          </a:xfrm>
        </p:grpSpPr>
        <p:sp>
          <p:nvSpPr>
            <p:cNvPr id="14" name="Freeform: Shape 13">
              <a:extLst>
                <a:ext uri="{FF2B5EF4-FFF2-40B4-BE49-F238E27FC236}">
                  <a16:creationId xmlns:a16="http://schemas.microsoft.com/office/drawing/2014/main" id="{AF8CF66C-45E2-456B-92B0-9E97A331D1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D65D590E-D70D-4D25-B853-D5208F2AA3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6231501E-3F84-4705-A001-13995FA68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552617E4-47FD-4C38-8F70-93BF9B125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0217D733-97B6-4C43-AF0C-5E3CB0EA13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07887"/>
            <a:ext cx="2605762" cy="2252847"/>
            <a:chOff x="-305" y="-4155"/>
            <a:chExt cx="2514948" cy="2174333"/>
          </a:xfrm>
        </p:grpSpPr>
        <p:sp>
          <p:nvSpPr>
            <p:cNvPr id="20" name="Freeform: Shape 19">
              <a:extLst>
                <a:ext uri="{FF2B5EF4-FFF2-40B4-BE49-F238E27FC236}">
                  <a16:creationId xmlns:a16="http://schemas.microsoft.com/office/drawing/2014/main" id="{FD288266-7E76-4D4A-BAAC-E233FA013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B697F88A-8624-4BA2-AF06-E6C3A52F03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8CA77163-C052-481C-9DCF-68C23ACAB3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dirty="0"/>
            </a:p>
          </p:txBody>
        </p:sp>
        <p:sp>
          <p:nvSpPr>
            <p:cNvPr id="23" name="Freeform: Shape 22">
              <a:extLst>
                <a:ext uri="{FF2B5EF4-FFF2-40B4-BE49-F238E27FC236}">
                  <a16:creationId xmlns:a16="http://schemas.microsoft.com/office/drawing/2014/main" id="{02B425B5-0A0E-4B85-B718-E5DA73431A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3" name="Chart 2">
            <a:extLst>
              <a:ext uri="{FF2B5EF4-FFF2-40B4-BE49-F238E27FC236}">
                <a16:creationId xmlns:a16="http://schemas.microsoft.com/office/drawing/2014/main" id="{BC42097B-22FB-0CA6-4F34-97598C564CCC}"/>
              </a:ext>
            </a:extLst>
          </p:cNvPr>
          <p:cNvGraphicFramePr>
            <a:graphicFrameLocks/>
          </p:cNvGraphicFramePr>
          <p:nvPr>
            <p:extLst>
              <p:ext uri="{D42A27DB-BD31-4B8C-83A1-F6EECF244321}">
                <p14:modId xmlns:p14="http://schemas.microsoft.com/office/powerpoint/2010/main" val="1314209580"/>
              </p:ext>
            </p:extLst>
          </p:nvPr>
        </p:nvGraphicFramePr>
        <p:xfrm>
          <a:off x="1840832" y="2058132"/>
          <a:ext cx="8817451" cy="43426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3835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7C522-8707-052D-D684-F2BB8882CAB5}"/>
              </a:ext>
            </a:extLst>
          </p:cNvPr>
          <p:cNvSpPr>
            <a:spLocks noGrp="1"/>
          </p:cNvSpPr>
          <p:nvPr>
            <p:ph type="title"/>
          </p:nvPr>
        </p:nvSpPr>
        <p:spPr>
          <a:xfrm>
            <a:off x="838200" y="365126"/>
            <a:ext cx="10515600" cy="531168"/>
          </a:xfrm>
        </p:spPr>
        <p:txBody>
          <a:bodyPr>
            <a:normAutofit fontScale="90000"/>
          </a:bodyPr>
          <a:lstStyle/>
          <a:p>
            <a:pPr algn="ctr"/>
            <a:br>
              <a:rPr lang="en-US" sz="2700" b="1" dirty="0">
                <a:solidFill>
                  <a:srgbClr val="002060"/>
                </a:solidFill>
                <a:effectLst/>
                <a:latin typeface="Cambria" panose="02040503050406030204" pitchFamily="18" charset="0"/>
                <a:ea typeface="Calibri" panose="020F0502020204030204" pitchFamily="34" charset="0"/>
              </a:rPr>
            </a:br>
            <a:r>
              <a:rPr lang="en-US" sz="2700" b="1" dirty="0">
                <a:solidFill>
                  <a:srgbClr val="002060"/>
                </a:solidFill>
                <a:effectLst/>
                <a:latin typeface="Cambria" panose="02040503050406030204" pitchFamily="18" charset="0"/>
                <a:ea typeface="Calibri" panose="020F0502020204030204" pitchFamily="34" charset="0"/>
              </a:rPr>
              <a:t>Advanced Graduate Programs Alumni and Employer Surveys</a:t>
            </a:r>
            <a:br>
              <a:rPr lang="en-US" sz="2700" b="1" dirty="0">
                <a:solidFill>
                  <a:srgbClr val="002060"/>
                </a:solidFill>
                <a:effectLst/>
                <a:latin typeface="Cambria" panose="02040503050406030204" pitchFamily="18" charset="0"/>
                <a:ea typeface="Calibri" panose="020F0502020204030204" pitchFamily="34" charset="0"/>
              </a:rPr>
            </a:br>
            <a:br>
              <a:rPr lang="en-US" sz="1800" dirty="0">
                <a:effectLst/>
                <a:latin typeface="Calibri" panose="020F050202020403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395201B8-A99D-917B-4FA3-979AE97BF712}"/>
              </a:ext>
            </a:extLst>
          </p:cNvPr>
          <p:cNvSpPr>
            <a:spLocks noGrp="1"/>
          </p:cNvSpPr>
          <p:nvPr>
            <p:ph idx="1"/>
          </p:nvPr>
        </p:nvSpPr>
        <p:spPr>
          <a:xfrm>
            <a:off x="838200" y="974598"/>
            <a:ext cx="10515600" cy="4351338"/>
          </a:xfrm>
        </p:spPr>
        <p:txBody>
          <a:bodyPr>
            <a:normAutofit fontScale="55000" lnSpcReduction="20000"/>
          </a:bodyPr>
          <a:lstStyle/>
          <a:p>
            <a:pPr marL="0" indent="0">
              <a:buNone/>
            </a:pPr>
            <a:endParaRPr lang="en-US" sz="3100" dirty="0">
              <a:solidFill>
                <a:srgbClr val="002060"/>
              </a:solidFill>
              <a:latin typeface="Cambria" panose="02040503050406030204" pitchFamily="18" charset="0"/>
              <a:ea typeface="Cambria" panose="02040503050406030204" pitchFamily="18" charset="0"/>
            </a:endParaRPr>
          </a:p>
          <a:p>
            <a:pPr marL="0" indent="0">
              <a:buNone/>
            </a:pPr>
            <a:r>
              <a:rPr lang="en-US" sz="4000" i="1" dirty="0">
                <a:solidFill>
                  <a:srgbClr val="002060"/>
                </a:solidFill>
                <a:latin typeface="Cambria" panose="02040503050406030204" pitchFamily="18" charset="0"/>
                <a:ea typeface="Cambria" panose="02040503050406030204" pitchFamily="18" charset="0"/>
              </a:rPr>
              <a:t>Advanced Graduate Programs:  Alumni Survey</a:t>
            </a:r>
          </a:p>
          <a:p>
            <a:pPr marL="0" indent="0">
              <a:buNone/>
            </a:pPr>
            <a:endParaRPr lang="en-US" sz="3100" i="1" dirty="0">
              <a:solidFill>
                <a:srgbClr val="002060"/>
              </a:solidFill>
              <a:latin typeface="Cambria" panose="02040503050406030204" pitchFamily="18" charset="0"/>
              <a:ea typeface="Cambria" panose="02040503050406030204" pitchFamily="18" charset="0"/>
            </a:endParaRPr>
          </a:p>
          <a:p>
            <a:pPr marL="0" indent="0">
              <a:buNone/>
            </a:pPr>
            <a:r>
              <a:rPr lang="en-US" sz="2900" dirty="0">
                <a:solidFill>
                  <a:srgbClr val="002060"/>
                </a:solidFill>
                <a:latin typeface="Cambria" panose="02040503050406030204" pitchFamily="18" charset="0"/>
                <a:ea typeface="Cambria" panose="02040503050406030204" pitchFamily="18" charset="0"/>
              </a:rPr>
              <a:t>The results were overwhelmingly positive, with many of our Advanced Graduate Programs Alumni rating their performance as </a:t>
            </a:r>
            <a:r>
              <a:rPr lang="en-US" sz="2900" i="1" dirty="0">
                <a:solidFill>
                  <a:srgbClr val="002060"/>
                </a:solidFill>
                <a:latin typeface="Cambria" panose="02040503050406030204" pitchFamily="18" charset="0"/>
                <a:ea typeface="Cambria" panose="02040503050406030204" pitchFamily="18" charset="0"/>
              </a:rPr>
              <a:t>quite well </a:t>
            </a:r>
            <a:r>
              <a:rPr lang="en-US" sz="2900" dirty="0">
                <a:solidFill>
                  <a:srgbClr val="002060"/>
                </a:solidFill>
                <a:latin typeface="Cambria" panose="02040503050406030204" pitchFamily="18" charset="0"/>
                <a:ea typeface="Cambria" panose="02040503050406030204" pitchFamily="18" charset="0"/>
              </a:rPr>
              <a:t>or </a:t>
            </a:r>
            <a:r>
              <a:rPr lang="en-US" sz="2900" i="1" dirty="0">
                <a:solidFill>
                  <a:srgbClr val="002060"/>
                </a:solidFill>
                <a:latin typeface="Cambria" panose="02040503050406030204" pitchFamily="18" charset="0"/>
                <a:ea typeface="Cambria" panose="02040503050406030204" pitchFamily="18" charset="0"/>
              </a:rPr>
              <a:t>extremely well </a:t>
            </a:r>
            <a:r>
              <a:rPr lang="en-US" sz="2900" dirty="0">
                <a:solidFill>
                  <a:srgbClr val="002060"/>
                </a:solidFill>
                <a:latin typeface="Cambria" panose="02040503050406030204" pitchFamily="18" charset="0"/>
                <a:ea typeface="Cambria" panose="02040503050406030204" pitchFamily="18" charset="0"/>
              </a:rPr>
              <a:t>on many of the survey items.</a:t>
            </a:r>
          </a:p>
          <a:p>
            <a:pPr marL="0" indent="0">
              <a:buNone/>
            </a:pPr>
            <a:r>
              <a:rPr lang="en-US" sz="2900" dirty="0">
                <a:solidFill>
                  <a:srgbClr val="002060"/>
                </a:solidFill>
                <a:latin typeface="Cambria" panose="02040503050406030204" pitchFamily="18" charset="0"/>
                <a:ea typeface="Cambria" panose="02040503050406030204" pitchFamily="18" charset="0"/>
              </a:rPr>
              <a:t>The only area where our Advanced Graduate Programs Alumni rated themselves less than 75%, as performing </a:t>
            </a:r>
            <a:r>
              <a:rPr lang="en-US" sz="2900" i="1" dirty="0">
                <a:solidFill>
                  <a:srgbClr val="002060"/>
                </a:solidFill>
                <a:latin typeface="Cambria" panose="02040503050406030204" pitchFamily="18" charset="0"/>
                <a:ea typeface="Cambria" panose="02040503050406030204" pitchFamily="18" charset="0"/>
              </a:rPr>
              <a:t>quite well </a:t>
            </a:r>
            <a:r>
              <a:rPr lang="en-US" sz="2900" dirty="0">
                <a:solidFill>
                  <a:srgbClr val="002060"/>
                </a:solidFill>
                <a:latin typeface="Cambria" panose="02040503050406030204" pitchFamily="18" charset="0"/>
                <a:ea typeface="Cambria" panose="02040503050406030204" pitchFamily="18" charset="0"/>
              </a:rPr>
              <a:t>or </a:t>
            </a:r>
            <a:r>
              <a:rPr lang="en-US" sz="2900" i="1" dirty="0">
                <a:solidFill>
                  <a:srgbClr val="002060"/>
                </a:solidFill>
                <a:latin typeface="Cambria" panose="02040503050406030204" pitchFamily="18" charset="0"/>
                <a:ea typeface="Cambria" panose="02040503050406030204" pitchFamily="18" charset="0"/>
              </a:rPr>
              <a:t>extremely well </a:t>
            </a:r>
            <a:r>
              <a:rPr lang="en-US" sz="2900" dirty="0">
                <a:solidFill>
                  <a:srgbClr val="002060"/>
                </a:solidFill>
                <a:latin typeface="Cambria" panose="02040503050406030204" pitchFamily="18" charset="0"/>
                <a:ea typeface="Cambria" panose="02040503050406030204" pitchFamily="18" charset="0"/>
              </a:rPr>
              <a:t>was with respect to </a:t>
            </a:r>
            <a:r>
              <a:rPr lang="en-US" sz="2900" i="1" dirty="0">
                <a:solidFill>
                  <a:srgbClr val="002060"/>
                </a:solidFill>
                <a:latin typeface="Cambria" panose="02040503050406030204" pitchFamily="18" charset="0"/>
                <a:ea typeface="Cambria" panose="02040503050406030204" pitchFamily="18" charset="0"/>
              </a:rPr>
              <a:t>Understanding qualitative research methods </a:t>
            </a:r>
            <a:r>
              <a:rPr lang="en-US" sz="2900" dirty="0">
                <a:solidFill>
                  <a:srgbClr val="002060"/>
                </a:solidFill>
                <a:latin typeface="Cambria" panose="02040503050406030204" pitchFamily="18" charset="0"/>
                <a:ea typeface="Cambria" panose="02040503050406030204" pitchFamily="18" charset="0"/>
              </a:rPr>
              <a:t>and </a:t>
            </a:r>
            <a:r>
              <a:rPr lang="en-US" sz="2900" i="1" dirty="0">
                <a:solidFill>
                  <a:srgbClr val="002060"/>
                </a:solidFill>
                <a:latin typeface="Cambria" panose="02040503050406030204" pitchFamily="18" charset="0"/>
                <a:ea typeface="Cambria" panose="02040503050406030204" pitchFamily="18" charset="0"/>
              </a:rPr>
              <a:t>Understanding mixed research methods (i.e., integration of both qualitative and quantitative research methods</a:t>
            </a:r>
            <a:r>
              <a:rPr lang="en-US" sz="2900" dirty="0">
                <a:solidFill>
                  <a:srgbClr val="002060"/>
                </a:solidFill>
                <a:latin typeface="Cambria" panose="02040503050406030204" pitchFamily="18" charset="0"/>
                <a:ea typeface="Cambria" panose="02040503050406030204" pitchFamily="18" charset="0"/>
              </a:rPr>
              <a:t>) both 73%. </a:t>
            </a:r>
          </a:p>
          <a:p>
            <a:pPr marL="0" indent="0">
              <a:buNone/>
            </a:pPr>
            <a:endParaRPr lang="en-US" sz="2600" i="1" dirty="0">
              <a:solidFill>
                <a:srgbClr val="002060"/>
              </a:solidFill>
              <a:latin typeface="Cambria" panose="02040503050406030204" pitchFamily="18" charset="0"/>
              <a:ea typeface="Cambria" panose="02040503050406030204" pitchFamily="18" charset="0"/>
            </a:endParaRPr>
          </a:p>
          <a:p>
            <a:pPr marL="0" indent="0">
              <a:buNone/>
            </a:pPr>
            <a:r>
              <a:rPr lang="en-US" sz="4000" i="1" dirty="0">
                <a:solidFill>
                  <a:srgbClr val="002060"/>
                </a:solidFill>
                <a:latin typeface="Cambria" panose="02040503050406030204" pitchFamily="18" charset="0"/>
                <a:ea typeface="Cambria" panose="02040503050406030204" pitchFamily="18" charset="0"/>
              </a:rPr>
              <a:t>Advanced Graduate Programs:  Employer Survey</a:t>
            </a:r>
            <a:endParaRPr lang="en-US" sz="4000" dirty="0">
              <a:solidFill>
                <a:srgbClr val="002060"/>
              </a:solidFill>
              <a:highlight>
                <a:srgbClr val="00FF00"/>
              </a:highlight>
              <a:latin typeface="Cambria" panose="02040503050406030204" pitchFamily="18" charset="0"/>
              <a:ea typeface="Cambria" panose="02040503050406030204" pitchFamily="18" charset="0"/>
            </a:endParaRPr>
          </a:p>
          <a:p>
            <a:pPr marL="0" indent="0">
              <a:buNone/>
            </a:pPr>
            <a:r>
              <a:rPr lang="en-US" sz="2900" dirty="0">
                <a:solidFill>
                  <a:srgbClr val="002060"/>
                </a:solidFill>
                <a:latin typeface="Cambria" panose="02040503050406030204" pitchFamily="18" charset="0"/>
                <a:ea typeface="Cambria" panose="02040503050406030204" pitchFamily="18" charset="0"/>
              </a:rPr>
              <a:t>Once again, the results were overwhelmingly positive, with many of our Advanced Graduate Programs Employers rating our alumni as performing </a:t>
            </a:r>
            <a:r>
              <a:rPr lang="en-US" sz="2900" i="1" dirty="0">
                <a:solidFill>
                  <a:srgbClr val="002060"/>
                </a:solidFill>
                <a:latin typeface="Cambria" panose="02040503050406030204" pitchFamily="18" charset="0"/>
                <a:ea typeface="Cambria" panose="02040503050406030204" pitchFamily="18" charset="0"/>
              </a:rPr>
              <a:t>quite well </a:t>
            </a:r>
            <a:r>
              <a:rPr lang="en-US" sz="2900" dirty="0">
                <a:solidFill>
                  <a:srgbClr val="002060"/>
                </a:solidFill>
                <a:latin typeface="Cambria" panose="02040503050406030204" pitchFamily="18" charset="0"/>
                <a:ea typeface="Cambria" panose="02040503050406030204" pitchFamily="18" charset="0"/>
              </a:rPr>
              <a:t>or </a:t>
            </a:r>
            <a:r>
              <a:rPr lang="en-US" sz="2900" i="1" dirty="0">
                <a:solidFill>
                  <a:srgbClr val="002060"/>
                </a:solidFill>
                <a:latin typeface="Cambria" panose="02040503050406030204" pitchFamily="18" charset="0"/>
                <a:ea typeface="Cambria" panose="02040503050406030204" pitchFamily="18" charset="0"/>
              </a:rPr>
              <a:t>extremely well </a:t>
            </a:r>
            <a:r>
              <a:rPr lang="en-US" sz="2900" dirty="0">
                <a:solidFill>
                  <a:srgbClr val="002060"/>
                </a:solidFill>
                <a:latin typeface="Cambria" panose="02040503050406030204" pitchFamily="18" charset="0"/>
                <a:ea typeface="Cambria" panose="02040503050406030204" pitchFamily="18" charset="0"/>
              </a:rPr>
              <a:t>on most of the survey items.</a:t>
            </a:r>
          </a:p>
          <a:p>
            <a:pPr marL="0" indent="0">
              <a:buNone/>
            </a:pPr>
            <a:r>
              <a:rPr lang="en-US" sz="2900" dirty="0">
                <a:solidFill>
                  <a:srgbClr val="002060"/>
                </a:solidFill>
                <a:latin typeface="Cambria" panose="02040503050406030204" pitchFamily="18" charset="0"/>
                <a:ea typeface="Cambria" panose="02040503050406030204" pitchFamily="18" charset="0"/>
              </a:rPr>
              <a:t>The only area where our Advanced Graduate Programs Employers rated our alumni less than 75% as performing </a:t>
            </a:r>
            <a:r>
              <a:rPr lang="en-US" sz="2900" i="1" dirty="0">
                <a:solidFill>
                  <a:srgbClr val="002060"/>
                </a:solidFill>
                <a:latin typeface="Cambria" panose="02040503050406030204" pitchFamily="18" charset="0"/>
                <a:ea typeface="Cambria" panose="02040503050406030204" pitchFamily="18" charset="0"/>
              </a:rPr>
              <a:t>quite well </a:t>
            </a:r>
            <a:r>
              <a:rPr lang="en-US" sz="2900" dirty="0">
                <a:solidFill>
                  <a:srgbClr val="002060"/>
                </a:solidFill>
                <a:latin typeface="Cambria" panose="02040503050406030204" pitchFamily="18" charset="0"/>
                <a:ea typeface="Cambria" panose="02040503050406030204" pitchFamily="18" charset="0"/>
              </a:rPr>
              <a:t>or </a:t>
            </a:r>
            <a:r>
              <a:rPr lang="en-US" sz="2900" i="1" dirty="0">
                <a:solidFill>
                  <a:srgbClr val="002060"/>
                </a:solidFill>
                <a:latin typeface="Cambria" panose="02040503050406030204" pitchFamily="18" charset="0"/>
                <a:ea typeface="Cambria" panose="02040503050406030204" pitchFamily="18" charset="0"/>
              </a:rPr>
              <a:t>extremely well </a:t>
            </a:r>
            <a:r>
              <a:rPr lang="en-US" sz="2900" dirty="0">
                <a:solidFill>
                  <a:srgbClr val="002060"/>
                </a:solidFill>
                <a:latin typeface="Cambria" panose="02040503050406030204" pitchFamily="18" charset="0"/>
                <a:ea typeface="Cambria" panose="02040503050406030204" pitchFamily="18" charset="0"/>
              </a:rPr>
              <a:t>was with respect to </a:t>
            </a:r>
            <a:r>
              <a:rPr lang="en-US" sz="2900" i="1" dirty="0">
                <a:solidFill>
                  <a:srgbClr val="002060"/>
                </a:solidFill>
                <a:latin typeface="Cambria" panose="02040503050406030204" pitchFamily="18" charset="0"/>
                <a:ea typeface="Cambria" panose="02040503050406030204" pitchFamily="18" charset="0"/>
              </a:rPr>
              <a:t>Understanding qualitative research methods </a:t>
            </a:r>
            <a:r>
              <a:rPr lang="en-US" sz="2900" dirty="0">
                <a:solidFill>
                  <a:srgbClr val="002060"/>
                </a:solidFill>
                <a:latin typeface="Cambria" panose="02040503050406030204" pitchFamily="18" charset="0"/>
                <a:ea typeface="Cambria" panose="02040503050406030204" pitchFamily="18" charset="0"/>
              </a:rPr>
              <a:t>and </a:t>
            </a:r>
            <a:r>
              <a:rPr lang="en-US" sz="2900" i="1" dirty="0">
                <a:solidFill>
                  <a:srgbClr val="002060"/>
                </a:solidFill>
                <a:latin typeface="Cambria" panose="02040503050406030204" pitchFamily="18" charset="0"/>
                <a:ea typeface="Cambria" panose="02040503050406030204" pitchFamily="18" charset="0"/>
              </a:rPr>
              <a:t>Understanding mixed research methods (i.e., integration of both qualitative and quantitative research methods</a:t>
            </a:r>
            <a:r>
              <a:rPr lang="en-US" sz="2900" dirty="0">
                <a:solidFill>
                  <a:srgbClr val="002060"/>
                </a:solidFill>
                <a:latin typeface="Cambria" panose="02040503050406030204" pitchFamily="18" charset="0"/>
                <a:ea typeface="Cambria" panose="02040503050406030204" pitchFamily="18" charset="0"/>
              </a:rPr>
              <a:t>) both 71%. </a:t>
            </a:r>
          </a:p>
          <a:p>
            <a:pPr marL="0" indent="0">
              <a:buNone/>
            </a:pPr>
            <a:endParaRPr lang="en-US" sz="2600" dirty="0">
              <a:solidFill>
                <a:srgbClr val="002060"/>
              </a:solidFill>
              <a:latin typeface="Cambria" panose="02040503050406030204" pitchFamily="18" charset="0"/>
              <a:ea typeface="Cambria" panose="02040503050406030204" pitchFamily="18" charset="0"/>
            </a:endParaRPr>
          </a:p>
          <a:p>
            <a:pPr marL="0" indent="0">
              <a:buNone/>
            </a:pPr>
            <a:r>
              <a:rPr lang="en-US" sz="2600" dirty="0">
                <a:solidFill>
                  <a:srgbClr val="002060"/>
                </a:solidFill>
                <a:latin typeface="Cambria" panose="02040503050406030204" pitchFamily="18" charset="0"/>
                <a:ea typeface="Cambria" panose="02040503050406030204" pitchFamily="18" charset="0"/>
              </a:rPr>
              <a:t>These results are parallel in nature.</a:t>
            </a:r>
          </a:p>
          <a:p>
            <a:pPr marL="0" indent="0">
              <a:buNone/>
            </a:pPr>
            <a:endParaRPr lang="en-US" sz="2600" i="1" dirty="0">
              <a:solidFill>
                <a:srgbClr val="002060"/>
              </a:solidFill>
              <a:latin typeface="Cambria" panose="02040503050406030204" pitchFamily="18" charset="0"/>
              <a:ea typeface="Cambria" panose="02040503050406030204" pitchFamily="18" charset="0"/>
            </a:endParaRPr>
          </a:p>
          <a:p>
            <a:pPr marL="0" indent="0">
              <a:buNone/>
            </a:pPr>
            <a:endParaRPr lang="en-US" sz="2200" dirty="0">
              <a:solidFill>
                <a:srgbClr val="00206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22788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8AC8E79-ECD6-4F34-BE5A-9F5E850E85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7D2BE1BB-2AB2-4D7E-9E27-8D245181B5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8" name="Group 27">
            <a:extLst>
              <a:ext uri="{FF2B5EF4-FFF2-40B4-BE49-F238E27FC236}">
                <a16:creationId xmlns:a16="http://schemas.microsoft.com/office/drawing/2014/main" id="{22A1615C-2156-4B15-BF3E-39794B3790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97691"/>
            <a:ext cx="5378624" cy="6402614"/>
            <a:chOff x="-19221" y="197691"/>
            <a:chExt cx="5378624" cy="6402614"/>
          </a:xfrm>
        </p:grpSpPr>
        <p:sp>
          <p:nvSpPr>
            <p:cNvPr id="29" name="Freeform: Shape 28">
              <a:extLst>
                <a:ext uri="{FF2B5EF4-FFF2-40B4-BE49-F238E27FC236}">
                  <a16:creationId xmlns:a16="http://schemas.microsoft.com/office/drawing/2014/main" id="{D0AAA4B8-4E08-4663-9835-BA403F0061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Freeform: Shape 29">
              <a:extLst>
                <a:ext uri="{FF2B5EF4-FFF2-40B4-BE49-F238E27FC236}">
                  <a16:creationId xmlns:a16="http://schemas.microsoft.com/office/drawing/2014/main" id="{CB4869D1-3E13-4881-A292-2F38ECC07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 name="Freeform: Shape 30">
              <a:extLst>
                <a:ext uri="{FF2B5EF4-FFF2-40B4-BE49-F238E27FC236}">
                  <a16:creationId xmlns:a16="http://schemas.microsoft.com/office/drawing/2014/main" id="{3FEDB7CE-BB3D-4A0D-A73F-3117044F32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A6E0C6E1-7FBF-471E-849C-A54AF1D41F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B2BFAA38-D910-41AD-BBED-0608E4AE71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97691"/>
              <a:ext cx="5378623" cy="6402614"/>
            </a:xfrm>
            <a:custGeom>
              <a:avLst/>
              <a:gdLst>
                <a:gd name="connsiteX0" fmla="*/ 2220349 w 5378623"/>
                <a:gd name="connsiteY0" fmla="*/ 67 h 6402614"/>
                <a:gd name="connsiteX1" fmla="*/ 3018161 w 5378623"/>
                <a:gd name="connsiteY1" fmla="*/ 108191 h 6402614"/>
                <a:gd name="connsiteX2" fmla="*/ 5265831 w 5378623"/>
                <a:gd name="connsiteY2" fmla="*/ 4066338 h 6402614"/>
                <a:gd name="connsiteX3" fmla="*/ 2912752 w 5378623"/>
                <a:gd name="connsiteY3" fmla="*/ 6386691 h 6402614"/>
                <a:gd name="connsiteX4" fmla="*/ 2840648 w 5378623"/>
                <a:gd name="connsiteY4" fmla="*/ 6402614 h 6402614"/>
                <a:gd name="connsiteX5" fmla="*/ 1474249 w 5378623"/>
                <a:gd name="connsiteY5" fmla="*/ 6402614 h 6402614"/>
                <a:gd name="connsiteX6" fmla="*/ 1340218 w 5378623"/>
                <a:gd name="connsiteY6" fmla="*/ 6370360 h 6402614"/>
                <a:gd name="connsiteX7" fmla="*/ 204687 w 5378623"/>
                <a:gd name="connsiteY7" fmla="*/ 5802379 h 6402614"/>
                <a:gd name="connsiteX8" fmla="*/ 0 w 5378623"/>
                <a:gd name="connsiteY8" fmla="*/ 5624181 h 6402614"/>
                <a:gd name="connsiteX9" fmla="*/ 0 w 5378623"/>
                <a:gd name="connsiteY9" fmla="*/ 5197118 h 6402614"/>
                <a:gd name="connsiteX10" fmla="*/ 120950 w 5378623"/>
                <a:gd name="connsiteY10" fmla="*/ 5327736 h 6402614"/>
                <a:gd name="connsiteX11" fmla="*/ 553277 w 5378623"/>
                <a:gd name="connsiteY11" fmla="*/ 5674143 h 6402614"/>
                <a:gd name="connsiteX12" fmla="*/ 1048951 w 5378623"/>
                <a:gd name="connsiteY12" fmla="*/ 5913372 h 6402614"/>
                <a:gd name="connsiteX13" fmla="*/ 1114406 w 5378623"/>
                <a:gd name="connsiteY13" fmla="*/ 5935664 h 6402614"/>
                <a:gd name="connsiteX14" fmla="*/ 1180375 w 5378623"/>
                <a:gd name="connsiteY14" fmla="*/ 5956470 h 6402614"/>
                <a:gd name="connsiteX15" fmla="*/ 1247107 w 5378623"/>
                <a:gd name="connsiteY15" fmla="*/ 5975278 h 6402614"/>
                <a:gd name="connsiteX16" fmla="*/ 1313053 w 5378623"/>
                <a:gd name="connsiteY16" fmla="*/ 5991905 h 6402614"/>
                <a:gd name="connsiteX17" fmla="*/ 1578771 w 5378623"/>
                <a:gd name="connsiteY17" fmla="*/ 6035400 h 6402614"/>
                <a:gd name="connsiteX18" fmla="*/ 2116969 w 5378623"/>
                <a:gd name="connsiteY18" fmla="*/ 6005033 h 6402614"/>
                <a:gd name="connsiteX19" fmla="*/ 2648341 w 5378623"/>
                <a:gd name="connsiteY19" fmla="*/ 5837212 h 6402614"/>
                <a:gd name="connsiteX20" fmla="*/ 3166862 w 5378623"/>
                <a:gd name="connsiteY20" fmla="*/ 5582136 h 6402614"/>
                <a:gd name="connsiteX21" fmla="*/ 3295551 w 5378623"/>
                <a:gd name="connsiteY21" fmla="*/ 5510900 h 6402614"/>
                <a:gd name="connsiteX22" fmla="*/ 3426292 w 5378623"/>
                <a:gd name="connsiteY22" fmla="*/ 5437546 h 6402614"/>
                <a:gd name="connsiteX23" fmla="*/ 3693498 w 5378623"/>
                <a:gd name="connsiteY23" fmla="*/ 5296779 h 6402614"/>
                <a:gd name="connsiteX24" fmla="*/ 3957511 w 5378623"/>
                <a:gd name="connsiteY24" fmla="*/ 5162806 h 6402614"/>
                <a:gd name="connsiteX25" fmla="*/ 4212170 w 5378623"/>
                <a:gd name="connsiteY25" fmla="*/ 5024936 h 6402614"/>
                <a:gd name="connsiteX26" fmla="*/ 4449651 w 5378623"/>
                <a:gd name="connsiteY26" fmla="*/ 4870986 h 6402614"/>
                <a:gd name="connsiteX27" fmla="*/ 4659728 w 5378623"/>
                <a:gd name="connsiteY27" fmla="*/ 4689640 h 6402614"/>
                <a:gd name="connsiteX28" fmla="*/ 4830457 w 5378623"/>
                <a:gd name="connsiteY28" fmla="*/ 4472596 h 6402614"/>
                <a:gd name="connsiteX29" fmla="*/ 4955705 w 5378623"/>
                <a:gd name="connsiteY29" fmla="*/ 4222268 h 6402614"/>
                <a:gd name="connsiteX30" fmla="*/ 4968352 w 5378623"/>
                <a:gd name="connsiteY30" fmla="*/ 4189141 h 6402614"/>
                <a:gd name="connsiteX31" fmla="*/ 4979564 w 5378623"/>
                <a:gd name="connsiteY31" fmla="*/ 4155400 h 6402614"/>
                <a:gd name="connsiteX32" fmla="*/ 4990913 w 5378623"/>
                <a:gd name="connsiteY32" fmla="*/ 4121577 h 6402614"/>
                <a:gd name="connsiteX33" fmla="*/ 5000865 w 5378623"/>
                <a:gd name="connsiteY33" fmla="*/ 4086570 h 6402614"/>
                <a:gd name="connsiteX34" fmla="*/ 5020612 w 5378623"/>
                <a:gd name="connsiteY34" fmla="*/ 4016281 h 6402614"/>
                <a:gd name="connsiteX35" fmla="*/ 5030486 w 5378623"/>
                <a:gd name="connsiteY35" fmla="*/ 3981137 h 6402614"/>
                <a:gd name="connsiteX36" fmla="*/ 5035423 w 5378623"/>
                <a:gd name="connsiteY36" fmla="*/ 3963565 h 6402614"/>
                <a:gd name="connsiteX37" fmla="*/ 5039507 w 5378623"/>
                <a:gd name="connsiteY37" fmla="*/ 3945765 h 6402614"/>
                <a:gd name="connsiteX38" fmla="*/ 5071597 w 5378623"/>
                <a:gd name="connsiteY38" fmla="*/ 3802972 h 6402614"/>
                <a:gd name="connsiteX39" fmla="*/ 5096108 w 5378623"/>
                <a:gd name="connsiteY39" fmla="*/ 3658610 h 6402614"/>
                <a:gd name="connsiteX40" fmla="*/ 5113299 w 5378623"/>
                <a:gd name="connsiteY40" fmla="*/ 3512985 h 6402614"/>
                <a:gd name="connsiteX41" fmla="*/ 5115328 w 5378623"/>
                <a:gd name="connsiteY41" fmla="*/ 3494749 h 6402614"/>
                <a:gd name="connsiteX42" fmla="*/ 5116446 w 5378623"/>
                <a:gd name="connsiteY42" fmla="*/ 3476502 h 6402614"/>
                <a:gd name="connsiteX43" fmla="*/ 5118711 w 5378623"/>
                <a:gd name="connsiteY43" fmla="*/ 3439898 h 6402614"/>
                <a:gd name="connsiteX44" fmla="*/ 5123270 w 5378623"/>
                <a:gd name="connsiteY44" fmla="*/ 3366583 h 6402614"/>
                <a:gd name="connsiteX45" fmla="*/ 5121172 w 5378623"/>
                <a:gd name="connsiteY45" fmla="*/ 3072860 h 6402614"/>
                <a:gd name="connsiteX46" fmla="*/ 5119473 w 5378623"/>
                <a:gd name="connsiteY46" fmla="*/ 3036121 h 6402614"/>
                <a:gd name="connsiteX47" fmla="*/ 5116244 w 5378623"/>
                <a:gd name="connsiteY47" fmla="*/ 2999552 h 6402614"/>
                <a:gd name="connsiteX48" fmla="*/ 5109221 w 5378623"/>
                <a:gd name="connsiteY48" fmla="*/ 2926379 h 6402614"/>
                <a:gd name="connsiteX49" fmla="*/ 5089643 w 5378623"/>
                <a:gd name="connsiteY49" fmla="*/ 2780639 h 6402614"/>
                <a:gd name="connsiteX50" fmla="*/ 5084078 w 5378623"/>
                <a:gd name="connsiteY50" fmla="*/ 2744255 h 6402614"/>
                <a:gd name="connsiteX51" fmla="*/ 5077785 w 5378623"/>
                <a:gd name="connsiteY51" fmla="*/ 2708026 h 6402614"/>
                <a:gd name="connsiteX52" fmla="*/ 5063128 w 5378623"/>
                <a:gd name="connsiteY52" fmla="*/ 2636053 h 6402614"/>
                <a:gd name="connsiteX53" fmla="*/ 5047530 w 5378623"/>
                <a:gd name="connsiteY53" fmla="*/ 2564176 h 6402614"/>
                <a:gd name="connsiteX54" fmla="*/ 5028967 w 5378623"/>
                <a:gd name="connsiteY54" fmla="*/ 2493127 h 6402614"/>
                <a:gd name="connsiteX55" fmla="*/ 4822623 w 5378623"/>
                <a:gd name="connsiteY55" fmla="*/ 1944830 h 6402614"/>
                <a:gd name="connsiteX56" fmla="*/ 4108183 w 5378623"/>
                <a:gd name="connsiteY56" fmla="*/ 1038170 h 6402614"/>
                <a:gd name="connsiteX57" fmla="*/ 3638213 w 5378623"/>
                <a:gd name="connsiteY57" fmla="*/ 712395 h 6402614"/>
                <a:gd name="connsiteX58" fmla="*/ 3575480 w 5378623"/>
                <a:gd name="connsiteY58" fmla="*/ 678662 h 6402614"/>
                <a:gd name="connsiteX59" fmla="*/ 3512574 w 5378623"/>
                <a:gd name="connsiteY59" fmla="*/ 645577 h 6402614"/>
                <a:gd name="connsiteX60" fmla="*/ 3448603 w 5378623"/>
                <a:gd name="connsiteY60" fmla="*/ 614757 h 6402614"/>
                <a:gd name="connsiteX61" fmla="*/ 3416617 w 5378623"/>
                <a:gd name="connsiteY61" fmla="*/ 599347 h 6402614"/>
                <a:gd name="connsiteX62" fmla="*/ 3384352 w 5378623"/>
                <a:gd name="connsiteY62" fmla="*/ 584559 h 6402614"/>
                <a:gd name="connsiteX63" fmla="*/ 3254088 w 5378623"/>
                <a:gd name="connsiteY63" fmla="*/ 529021 h 6402614"/>
                <a:gd name="connsiteX64" fmla="*/ 3121640 w 5378623"/>
                <a:gd name="connsiteY64" fmla="*/ 479505 h 6402614"/>
                <a:gd name="connsiteX65" fmla="*/ 2987193 w 5378623"/>
                <a:gd name="connsiteY65" fmla="*/ 436176 h 6402614"/>
                <a:gd name="connsiteX66" fmla="*/ 2851296 w 5378623"/>
                <a:gd name="connsiteY66" fmla="*/ 398256 h 6402614"/>
                <a:gd name="connsiteX67" fmla="*/ 2573611 w 5378623"/>
                <a:gd name="connsiteY67" fmla="*/ 336717 h 6402614"/>
                <a:gd name="connsiteX68" fmla="*/ 2014208 w 5378623"/>
                <a:gd name="connsiteY68" fmla="*/ 276896 h 6402614"/>
                <a:gd name="connsiteX69" fmla="*/ 1457097 w 5378623"/>
                <a:gd name="connsiteY69" fmla="*/ 322828 h 6402614"/>
                <a:gd name="connsiteX70" fmla="*/ 914684 w 5378623"/>
                <a:gd name="connsiteY70" fmla="*/ 486648 h 6402614"/>
                <a:gd name="connsiteX71" fmla="*/ 848661 w 5378623"/>
                <a:gd name="connsiteY71" fmla="*/ 515093 h 6402614"/>
                <a:gd name="connsiteX72" fmla="*/ 782834 w 5378623"/>
                <a:gd name="connsiteY72" fmla="*/ 544519 h 6402614"/>
                <a:gd name="connsiteX73" fmla="*/ 717715 w 5378623"/>
                <a:gd name="connsiteY73" fmla="*/ 575988 h 6402614"/>
                <a:gd name="connsiteX74" fmla="*/ 653112 w 5378623"/>
                <a:gd name="connsiteY74" fmla="*/ 608523 h 6402614"/>
                <a:gd name="connsiteX75" fmla="*/ 406671 w 5378623"/>
                <a:gd name="connsiteY75" fmla="*/ 756246 h 6402614"/>
                <a:gd name="connsiteX76" fmla="*/ 191033 w 5378623"/>
                <a:gd name="connsiteY76" fmla="*/ 942131 h 6402614"/>
                <a:gd name="connsiteX77" fmla="*/ 143339 w 5378623"/>
                <a:gd name="connsiteY77" fmla="*/ 996006 h 6402614"/>
                <a:gd name="connsiteX78" fmla="*/ 98848 w 5378623"/>
                <a:gd name="connsiteY78" fmla="*/ 1053288 h 6402614"/>
                <a:gd name="connsiteX79" fmla="*/ 56083 w 5378623"/>
                <a:gd name="connsiteY79" fmla="*/ 1112657 h 6402614"/>
                <a:gd name="connsiteX80" fmla="*/ 14889 w 5378623"/>
                <a:gd name="connsiteY80" fmla="*/ 1173837 h 6402614"/>
                <a:gd name="connsiteX81" fmla="*/ 0 w 5378623"/>
                <a:gd name="connsiteY81" fmla="*/ 1198088 h 6402614"/>
                <a:gd name="connsiteX82" fmla="*/ 0 w 5378623"/>
                <a:gd name="connsiteY82" fmla="*/ 888809 h 6402614"/>
                <a:gd name="connsiteX83" fmla="*/ 88781 w 5378623"/>
                <a:gd name="connsiteY83" fmla="*/ 802825 h 6402614"/>
                <a:gd name="connsiteX84" fmla="*/ 2220349 w 5378623"/>
                <a:gd name="connsiteY84" fmla="*/ 67 h 640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5378623" h="6402614">
                  <a:moveTo>
                    <a:pt x="2220349" y="67"/>
                  </a:moveTo>
                  <a:cubicBezTo>
                    <a:pt x="2484151" y="1784"/>
                    <a:pt x="2751801" y="36820"/>
                    <a:pt x="3018161" y="108191"/>
                  </a:cubicBezTo>
                  <a:cubicBezTo>
                    <a:pt x="4722867" y="564965"/>
                    <a:pt x="5729192" y="2337049"/>
                    <a:pt x="5265831" y="4066338"/>
                  </a:cubicBezTo>
                  <a:cubicBezTo>
                    <a:pt x="4947269" y="5255224"/>
                    <a:pt x="4017004" y="6114300"/>
                    <a:pt x="2912752" y="6386691"/>
                  </a:cubicBezTo>
                  <a:lnTo>
                    <a:pt x="2840648" y="6402614"/>
                  </a:lnTo>
                  <a:lnTo>
                    <a:pt x="1474249" y="6402614"/>
                  </a:lnTo>
                  <a:lnTo>
                    <a:pt x="1340218" y="6370360"/>
                  </a:lnTo>
                  <a:cubicBezTo>
                    <a:pt x="914042" y="6256167"/>
                    <a:pt x="531514" y="6059766"/>
                    <a:pt x="204687" y="5802379"/>
                  </a:cubicBezTo>
                  <a:lnTo>
                    <a:pt x="0" y="5624181"/>
                  </a:lnTo>
                  <a:lnTo>
                    <a:pt x="0" y="5197118"/>
                  </a:lnTo>
                  <a:lnTo>
                    <a:pt x="120950" y="5327736"/>
                  </a:lnTo>
                  <a:cubicBezTo>
                    <a:pt x="253827" y="5458395"/>
                    <a:pt x="397634" y="5575985"/>
                    <a:pt x="553277" y="5674143"/>
                  </a:cubicBezTo>
                  <a:cubicBezTo>
                    <a:pt x="708978" y="5772084"/>
                    <a:pt x="875421" y="5851690"/>
                    <a:pt x="1048951" y="5913372"/>
                  </a:cubicBezTo>
                  <a:cubicBezTo>
                    <a:pt x="1070860" y="5920750"/>
                    <a:pt x="1092382" y="5928719"/>
                    <a:pt x="1114406" y="5935664"/>
                  </a:cubicBezTo>
                  <a:lnTo>
                    <a:pt x="1180375" y="5956470"/>
                  </a:lnTo>
                  <a:lnTo>
                    <a:pt x="1247107" y="5975278"/>
                  </a:lnTo>
                  <a:cubicBezTo>
                    <a:pt x="1269462" y="5981848"/>
                    <a:pt x="1291029" y="5986236"/>
                    <a:pt x="1313053" y="5991905"/>
                  </a:cubicBezTo>
                  <a:cubicBezTo>
                    <a:pt x="1400808" y="6012869"/>
                    <a:pt x="1489584" y="6027036"/>
                    <a:pt x="1578771" y="6035400"/>
                  </a:cubicBezTo>
                  <a:cubicBezTo>
                    <a:pt x="1757312" y="6051941"/>
                    <a:pt x="1937844" y="6040152"/>
                    <a:pt x="2116969" y="6005033"/>
                  </a:cubicBezTo>
                  <a:cubicBezTo>
                    <a:pt x="2296104" y="5969454"/>
                    <a:pt x="2473717" y="5910978"/>
                    <a:pt x="2648341" y="5837212"/>
                  </a:cubicBezTo>
                  <a:cubicBezTo>
                    <a:pt x="2823148" y="5763610"/>
                    <a:pt x="2995347" y="5675863"/>
                    <a:pt x="3166862" y="5582136"/>
                  </a:cubicBezTo>
                  <a:cubicBezTo>
                    <a:pt x="3209843" y="5558645"/>
                    <a:pt x="3252667" y="5534880"/>
                    <a:pt x="3295551" y="5510900"/>
                  </a:cubicBezTo>
                  <a:lnTo>
                    <a:pt x="3426292" y="5437546"/>
                  </a:lnTo>
                  <a:cubicBezTo>
                    <a:pt x="3515217" y="5388460"/>
                    <a:pt x="3604599" y="5341930"/>
                    <a:pt x="3693498" y="5296779"/>
                  </a:cubicBezTo>
                  <a:lnTo>
                    <a:pt x="3957511" y="5162806"/>
                  </a:lnTo>
                  <a:cubicBezTo>
                    <a:pt x="4044259" y="5118005"/>
                    <a:pt x="4129592" y="5072941"/>
                    <a:pt x="4212170" y="5024936"/>
                  </a:cubicBezTo>
                  <a:cubicBezTo>
                    <a:pt x="4294563" y="4976766"/>
                    <a:pt x="4374532" y="4926554"/>
                    <a:pt x="4449651" y="4870986"/>
                  </a:cubicBezTo>
                  <a:cubicBezTo>
                    <a:pt x="4524973" y="4815937"/>
                    <a:pt x="4596075" y="4756163"/>
                    <a:pt x="4659728" y="4689640"/>
                  </a:cubicBezTo>
                  <a:cubicBezTo>
                    <a:pt x="4723566" y="4623283"/>
                    <a:pt x="4780828" y="4550758"/>
                    <a:pt x="4830457" y="4472596"/>
                  </a:cubicBezTo>
                  <a:cubicBezTo>
                    <a:pt x="4880087" y="4394434"/>
                    <a:pt x="4921716" y="4310302"/>
                    <a:pt x="4955705" y="4222268"/>
                  </a:cubicBezTo>
                  <a:lnTo>
                    <a:pt x="4968352" y="4189141"/>
                  </a:lnTo>
                  <a:lnTo>
                    <a:pt x="4979564" y="4155400"/>
                  </a:lnTo>
                  <a:lnTo>
                    <a:pt x="4990913" y="4121577"/>
                  </a:lnTo>
                  <a:cubicBezTo>
                    <a:pt x="4994441" y="4110119"/>
                    <a:pt x="4997522" y="4098194"/>
                    <a:pt x="5000865" y="4086570"/>
                  </a:cubicBezTo>
                  <a:lnTo>
                    <a:pt x="5020612" y="4016281"/>
                  </a:lnTo>
                  <a:lnTo>
                    <a:pt x="5030486" y="3981137"/>
                  </a:lnTo>
                  <a:lnTo>
                    <a:pt x="5035423" y="3963565"/>
                  </a:lnTo>
                  <a:lnTo>
                    <a:pt x="5039507" y="3945765"/>
                  </a:lnTo>
                  <a:cubicBezTo>
                    <a:pt x="5050088" y="3898175"/>
                    <a:pt x="5061308" y="3850756"/>
                    <a:pt x="5071597" y="3802972"/>
                  </a:cubicBezTo>
                  <a:lnTo>
                    <a:pt x="5096108" y="3658610"/>
                  </a:lnTo>
                  <a:cubicBezTo>
                    <a:pt x="5102684" y="3610180"/>
                    <a:pt x="5107604" y="3561536"/>
                    <a:pt x="5113299" y="3512985"/>
                  </a:cubicBezTo>
                  <a:lnTo>
                    <a:pt x="5115328" y="3494749"/>
                  </a:lnTo>
                  <a:lnTo>
                    <a:pt x="5116446" y="3476502"/>
                  </a:lnTo>
                  <a:lnTo>
                    <a:pt x="5118711" y="3439898"/>
                  </a:lnTo>
                  <a:lnTo>
                    <a:pt x="5123270" y="3366583"/>
                  </a:lnTo>
                  <a:cubicBezTo>
                    <a:pt x="5126606" y="3268829"/>
                    <a:pt x="5127431" y="3170634"/>
                    <a:pt x="5121172" y="3072860"/>
                  </a:cubicBezTo>
                  <a:lnTo>
                    <a:pt x="5119473" y="3036121"/>
                  </a:lnTo>
                  <a:cubicBezTo>
                    <a:pt x="5118968" y="3023930"/>
                    <a:pt x="5117310" y="3011778"/>
                    <a:pt x="5116244" y="2999552"/>
                  </a:cubicBezTo>
                  <a:lnTo>
                    <a:pt x="5109221" y="2926379"/>
                  </a:lnTo>
                  <a:cubicBezTo>
                    <a:pt x="5105544" y="2877404"/>
                    <a:pt x="5096760" y="2829145"/>
                    <a:pt x="5089643" y="2780639"/>
                  </a:cubicBezTo>
                  <a:lnTo>
                    <a:pt x="5084078" y="2744255"/>
                  </a:lnTo>
                  <a:cubicBezTo>
                    <a:pt x="5082420" y="2732104"/>
                    <a:pt x="5080412" y="2719974"/>
                    <a:pt x="5077785" y="2708026"/>
                  </a:cubicBezTo>
                  <a:lnTo>
                    <a:pt x="5063128" y="2636053"/>
                  </a:lnTo>
                  <a:cubicBezTo>
                    <a:pt x="5057902" y="2612048"/>
                    <a:pt x="5053511" y="2587920"/>
                    <a:pt x="5047530" y="2564176"/>
                  </a:cubicBezTo>
                  <a:lnTo>
                    <a:pt x="5028967" y="2493127"/>
                  </a:lnTo>
                  <a:cubicBezTo>
                    <a:pt x="4979424" y="2303537"/>
                    <a:pt x="4909775" y="2119458"/>
                    <a:pt x="4822623" y="1944830"/>
                  </a:cubicBezTo>
                  <a:cubicBezTo>
                    <a:pt x="4648947" y="1594931"/>
                    <a:pt x="4401749" y="1285261"/>
                    <a:pt x="4108183" y="1038170"/>
                  </a:cubicBezTo>
                  <a:cubicBezTo>
                    <a:pt x="3961444" y="914460"/>
                    <a:pt x="3803854" y="805232"/>
                    <a:pt x="3638213" y="712395"/>
                  </a:cubicBezTo>
                  <a:lnTo>
                    <a:pt x="3575480" y="678662"/>
                  </a:lnTo>
                  <a:cubicBezTo>
                    <a:pt x="3554450" y="667578"/>
                    <a:pt x="3534194" y="655311"/>
                    <a:pt x="3512574" y="645577"/>
                  </a:cubicBezTo>
                  <a:lnTo>
                    <a:pt x="3448603" y="614757"/>
                  </a:lnTo>
                  <a:lnTo>
                    <a:pt x="3416617" y="599347"/>
                  </a:lnTo>
                  <a:cubicBezTo>
                    <a:pt x="3406000" y="594185"/>
                    <a:pt x="3395413" y="588913"/>
                    <a:pt x="3384352" y="584559"/>
                  </a:cubicBezTo>
                  <a:cubicBezTo>
                    <a:pt x="3340850" y="566062"/>
                    <a:pt x="3297707" y="547083"/>
                    <a:pt x="3254088" y="529021"/>
                  </a:cubicBezTo>
                  <a:cubicBezTo>
                    <a:pt x="3209736" y="512847"/>
                    <a:pt x="3165607" y="496270"/>
                    <a:pt x="3121640" y="479505"/>
                  </a:cubicBezTo>
                  <a:lnTo>
                    <a:pt x="2987193" y="436176"/>
                  </a:lnTo>
                  <a:cubicBezTo>
                    <a:pt x="2942116" y="422708"/>
                    <a:pt x="2896575" y="410968"/>
                    <a:pt x="2851296" y="398256"/>
                  </a:cubicBezTo>
                  <a:cubicBezTo>
                    <a:pt x="2759507" y="375285"/>
                    <a:pt x="2666373" y="353923"/>
                    <a:pt x="2573611" y="336717"/>
                  </a:cubicBezTo>
                  <a:cubicBezTo>
                    <a:pt x="2387776" y="301762"/>
                    <a:pt x="2200839" y="280304"/>
                    <a:pt x="2014208" y="276896"/>
                  </a:cubicBezTo>
                  <a:cubicBezTo>
                    <a:pt x="1827605" y="273381"/>
                    <a:pt x="1641223" y="288238"/>
                    <a:pt x="1457097" y="322828"/>
                  </a:cubicBezTo>
                  <a:cubicBezTo>
                    <a:pt x="1272912" y="357634"/>
                    <a:pt x="1091595" y="413727"/>
                    <a:pt x="914684" y="486648"/>
                  </a:cubicBezTo>
                  <a:lnTo>
                    <a:pt x="848661" y="515093"/>
                  </a:lnTo>
                  <a:cubicBezTo>
                    <a:pt x="826573" y="524592"/>
                    <a:pt x="804281" y="533573"/>
                    <a:pt x="782834" y="544519"/>
                  </a:cubicBezTo>
                  <a:lnTo>
                    <a:pt x="717715" y="575988"/>
                  </a:lnTo>
                  <a:cubicBezTo>
                    <a:pt x="696005" y="586632"/>
                    <a:pt x="673986" y="596729"/>
                    <a:pt x="653112" y="608523"/>
                  </a:cubicBezTo>
                  <a:cubicBezTo>
                    <a:pt x="568070" y="653782"/>
                    <a:pt x="483901" y="700897"/>
                    <a:pt x="406671" y="756246"/>
                  </a:cubicBezTo>
                  <a:cubicBezTo>
                    <a:pt x="327441" y="809669"/>
                    <a:pt x="256836" y="872706"/>
                    <a:pt x="191033" y="942131"/>
                  </a:cubicBezTo>
                  <a:cubicBezTo>
                    <a:pt x="175048" y="959988"/>
                    <a:pt x="159064" y="977846"/>
                    <a:pt x="143339" y="996006"/>
                  </a:cubicBezTo>
                  <a:lnTo>
                    <a:pt x="98848" y="1053288"/>
                  </a:lnTo>
                  <a:cubicBezTo>
                    <a:pt x="83542" y="1072023"/>
                    <a:pt x="70312" y="1092822"/>
                    <a:pt x="56083" y="1112657"/>
                  </a:cubicBezTo>
                  <a:cubicBezTo>
                    <a:pt x="42010" y="1132765"/>
                    <a:pt x="27965" y="1152765"/>
                    <a:pt x="14889" y="1173837"/>
                  </a:cubicBezTo>
                  <a:lnTo>
                    <a:pt x="0" y="1198088"/>
                  </a:lnTo>
                  <a:lnTo>
                    <a:pt x="0" y="888809"/>
                  </a:lnTo>
                  <a:lnTo>
                    <a:pt x="88781" y="802825"/>
                  </a:lnTo>
                  <a:cubicBezTo>
                    <a:pt x="672175" y="289643"/>
                    <a:pt x="1428944" y="-5083"/>
                    <a:pt x="2220349" y="6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D591944A-2C4A-AF2A-77B9-87EDE2AEBF8E}"/>
              </a:ext>
            </a:extLst>
          </p:cNvPr>
          <p:cNvSpPr>
            <a:spLocks noGrp="1"/>
          </p:cNvSpPr>
          <p:nvPr>
            <p:ph type="title"/>
          </p:nvPr>
        </p:nvSpPr>
        <p:spPr>
          <a:xfrm>
            <a:off x="512822" y="1819373"/>
            <a:ext cx="4674376" cy="3088843"/>
          </a:xfrm>
        </p:spPr>
        <p:txBody>
          <a:bodyPr vert="horz" lIns="91440" tIns="45720" rIns="91440" bIns="45720" rtlCol="0" anchor="t">
            <a:normAutofit fontScale="90000"/>
          </a:bodyPr>
          <a:lstStyle/>
          <a:p>
            <a:r>
              <a:rPr lang="en-US" sz="4000" b="1" kern="1200" dirty="0">
                <a:solidFill>
                  <a:srgbClr val="002060"/>
                </a:solidFill>
                <a:effectLst/>
                <a:latin typeface="Cambria" panose="02040503050406030204" pitchFamily="18" charset="0"/>
                <a:ea typeface="Cambria" panose="02040503050406030204" pitchFamily="18" charset="0"/>
              </a:rPr>
              <a:t>Initial Teacher Preparation Programs </a:t>
            </a:r>
            <a:br>
              <a:rPr lang="en-US" sz="4000" b="1" kern="1200" dirty="0">
                <a:solidFill>
                  <a:srgbClr val="002060"/>
                </a:solidFill>
                <a:effectLst/>
                <a:latin typeface="Cambria" panose="02040503050406030204" pitchFamily="18" charset="0"/>
                <a:ea typeface="Cambria" panose="02040503050406030204" pitchFamily="18" charset="0"/>
              </a:rPr>
            </a:br>
            <a:r>
              <a:rPr lang="en-US" sz="4000" b="1" kern="1200" dirty="0">
                <a:solidFill>
                  <a:srgbClr val="002060"/>
                </a:solidFill>
                <a:effectLst/>
                <a:latin typeface="Cambria" panose="02040503050406030204" pitchFamily="18" charset="0"/>
                <a:ea typeface="Cambria" panose="02040503050406030204" pitchFamily="18" charset="0"/>
              </a:rPr>
              <a:t>Alumni and </a:t>
            </a:r>
            <a:br>
              <a:rPr lang="en-US" sz="4000" b="1" kern="1200" dirty="0">
                <a:solidFill>
                  <a:srgbClr val="002060"/>
                </a:solidFill>
                <a:effectLst/>
                <a:latin typeface="Cambria" panose="02040503050406030204" pitchFamily="18" charset="0"/>
                <a:ea typeface="Cambria" panose="02040503050406030204" pitchFamily="18" charset="0"/>
              </a:rPr>
            </a:br>
            <a:r>
              <a:rPr lang="en-US" sz="4000" b="1" kern="1200" dirty="0">
                <a:solidFill>
                  <a:srgbClr val="002060"/>
                </a:solidFill>
                <a:effectLst/>
                <a:latin typeface="Cambria" panose="02040503050406030204" pitchFamily="18" charset="0"/>
                <a:ea typeface="Cambria" panose="02040503050406030204" pitchFamily="18" charset="0"/>
              </a:rPr>
              <a:t>Principal Surveys</a:t>
            </a:r>
            <a:br>
              <a:rPr lang="en-US" sz="2800" kern="1200" dirty="0">
                <a:solidFill>
                  <a:schemeClr val="tx2"/>
                </a:solidFill>
                <a:effectLst/>
                <a:latin typeface="+mj-lt"/>
                <a:ea typeface="+mj-ea"/>
                <a:cs typeface="+mj-cs"/>
              </a:rPr>
            </a:br>
            <a:endParaRPr lang="en-US" sz="2800" kern="1200" dirty="0">
              <a:solidFill>
                <a:schemeClr val="tx2"/>
              </a:solidFill>
              <a:latin typeface="+mj-lt"/>
              <a:ea typeface="+mj-ea"/>
              <a:cs typeface="+mj-cs"/>
            </a:endParaRPr>
          </a:p>
        </p:txBody>
      </p:sp>
      <p:graphicFrame>
        <p:nvGraphicFramePr>
          <p:cNvPr id="6" name="Content Placeholder 2">
            <a:extLst>
              <a:ext uri="{FF2B5EF4-FFF2-40B4-BE49-F238E27FC236}">
                <a16:creationId xmlns:a16="http://schemas.microsoft.com/office/drawing/2014/main" id="{39B44C24-2FFB-4EE0-9C44-D56721AED67A}"/>
              </a:ext>
            </a:extLst>
          </p:cNvPr>
          <p:cNvGraphicFramePr>
            <a:graphicFrameLocks noGrp="1"/>
          </p:cNvGraphicFramePr>
          <p:nvPr>
            <p:ph idx="1"/>
            <p:extLst>
              <p:ext uri="{D42A27DB-BD31-4B8C-83A1-F6EECF244321}">
                <p14:modId xmlns:p14="http://schemas.microsoft.com/office/powerpoint/2010/main" val="1628755834"/>
              </p:ext>
            </p:extLst>
          </p:nvPr>
        </p:nvGraphicFramePr>
        <p:xfrm>
          <a:off x="6133711" y="1268927"/>
          <a:ext cx="4977578" cy="36392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3" name="Group 2">
            <a:extLst>
              <a:ext uri="{FF2B5EF4-FFF2-40B4-BE49-F238E27FC236}">
                <a16:creationId xmlns:a16="http://schemas.microsoft.com/office/drawing/2014/main" id="{57B7D11F-0464-76E5-FCAC-CD7AB66FCC69}"/>
              </a:ext>
            </a:extLst>
          </p:cNvPr>
          <p:cNvGrpSpPr/>
          <p:nvPr/>
        </p:nvGrpSpPr>
        <p:grpSpPr>
          <a:xfrm>
            <a:off x="6133710" y="4747650"/>
            <a:ext cx="4977578" cy="1020299"/>
            <a:chOff x="0" y="2372994"/>
            <a:chExt cx="4977578" cy="1020299"/>
          </a:xfrm>
        </p:grpSpPr>
        <p:sp>
          <p:nvSpPr>
            <p:cNvPr id="4" name="Rectangle: Rounded Corners 3">
              <a:extLst>
                <a:ext uri="{FF2B5EF4-FFF2-40B4-BE49-F238E27FC236}">
                  <a16:creationId xmlns:a16="http://schemas.microsoft.com/office/drawing/2014/main" id="{2C1C8070-7237-D7FB-F245-C00B36E13577}"/>
                </a:ext>
              </a:extLst>
            </p:cNvPr>
            <p:cNvSpPr/>
            <p:nvPr/>
          </p:nvSpPr>
          <p:spPr>
            <a:xfrm>
              <a:off x="0" y="2372994"/>
              <a:ext cx="4977578" cy="1020299"/>
            </a:xfrm>
            <a:prstGeom prst="roundRect">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a:lstStyle/>
            <a:p>
              <a:endParaRPr lang="en-US" dirty="0"/>
            </a:p>
          </p:txBody>
        </p:sp>
        <p:sp>
          <p:nvSpPr>
            <p:cNvPr id="5" name="Rectangle: Rounded Corners 4">
              <a:extLst>
                <a:ext uri="{FF2B5EF4-FFF2-40B4-BE49-F238E27FC236}">
                  <a16:creationId xmlns:a16="http://schemas.microsoft.com/office/drawing/2014/main" id="{8E7D9CC2-E4AB-D8F0-124F-9450D1D7F4CF}"/>
                </a:ext>
              </a:extLst>
            </p:cNvPr>
            <p:cNvSpPr txBox="1"/>
            <p:nvPr/>
          </p:nvSpPr>
          <p:spPr>
            <a:xfrm>
              <a:off x="49807" y="2422801"/>
              <a:ext cx="4877964" cy="9206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dirty="0">
                  <a:latin typeface="Cambria" panose="02040503050406030204" pitchFamily="18" charset="0"/>
                  <a:ea typeface="Cambria" panose="02040503050406030204" pitchFamily="18" charset="0"/>
                </a:rPr>
                <a:t>T</a:t>
              </a:r>
              <a:r>
                <a:rPr lang="en-US" sz="1500" kern="1200" dirty="0">
                  <a:latin typeface="Cambria" panose="02040503050406030204" pitchFamily="18" charset="0"/>
                  <a:ea typeface="Cambria" panose="02040503050406030204" pitchFamily="18" charset="0"/>
                </a:rPr>
                <a:t>eam members in the Office of Continuous Improvement Support (OCIS) meet with program faculty to do a deep dive into other data sources and collaboratively develop distinct student-learner and program outcomes. </a:t>
              </a:r>
            </a:p>
          </p:txBody>
        </p:sp>
      </p:grpSp>
    </p:spTree>
    <p:extLst>
      <p:ext uri="{BB962C8B-B14F-4D97-AF65-F5344CB8AC3E}">
        <p14:creationId xmlns:p14="http://schemas.microsoft.com/office/powerpoint/2010/main" val="2915724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60904-C275-4E8D-3394-345E0970E867}"/>
              </a:ext>
            </a:extLst>
          </p:cNvPr>
          <p:cNvSpPr>
            <a:spLocks noGrp="1"/>
          </p:cNvSpPr>
          <p:nvPr>
            <p:ph type="title"/>
          </p:nvPr>
        </p:nvSpPr>
        <p:spPr>
          <a:xfrm>
            <a:off x="838200" y="216038"/>
            <a:ext cx="10515600" cy="1325563"/>
          </a:xfrm>
        </p:spPr>
        <p:txBody>
          <a:bodyPr>
            <a:normAutofit/>
          </a:bodyPr>
          <a:lstStyle/>
          <a:p>
            <a:pPr algn="ctr"/>
            <a:r>
              <a:rPr lang="en-US" sz="2400" b="1" dirty="0">
                <a:solidFill>
                  <a:srgbClr val="002060"/>
                </a:solidFill>
                <a:effectLst/>
                <a:latin typeface="Cambria" panose="02040503050406030204" pitchFamily="18" charset="0"/>
                <a:ea typeface="Calibri" panose="020F0502020204030204" pitchFamily="34" charset="0"/>
              </a:rPr>
              <a:t>Advanced Graduate Programs Alumni Survey</a:t>
            </a:r>
            <a:br>
              <a:rPr lang="en-US" sz="2400" b="1" dirty="0">
                <a:solidFill>
                  <a:srgbClr val="002060"/>
                </a:solidFill>
                <a:effectLst/>
                <a:latin typeface="Cambria" panose="02040503050406030204" pitchFamily="18" charset="0"/>
                <a:ea typeface="Calibri" panose="020F0502020204030204" pitchFamily="34" charset="0"/>
              </a:rPr>
            </a:br>
            <a:endParaRPr lang="en-US" sz="2400" dirty="0">
              <a:highlight>
                <a:srgbClr val="00FF00"/>
              </a:highlight>
            </a:endParaRPr>
          </a:p>
        </p:txBody>
      </p:sp>
      <p:sp>
        <p:nvSpPr>
          <p:cNvPr id="3" name="Content Placeholder 2">
            <a:extLst>
              <a:ext uri="{FF2B5EF4-FFF2-40B4-BE49-F238E27FC236}">
                <a16:creationId xmlns:a16="http://schemas.microsoft.com/office/drawing/2014/main" id="{526C2AFD-F9A6-11CD-B15E-76B2748D17BA}"/>
              </a:ext>
            </a:extLst>
          </p:cNvPr>
          <p:cNvSpPr>
            <a:spLocks noGrp="1"/>
          </p:cNvSpPr>
          <p:nvPr>
            <p:ph idx="1"/>
          </p:nvPr>
        </p:nvSpPr>
        <p:spPr>
          <a:xfrm>
            <a:off x="838200" y="1451344"/>
            <a:ext cx="10515600" cy="4756244"/>
          </a:xfrm>
        </p:spPr>
        <p:txBody>
          <a:bodyPr>
            <a:normAutofit/>
          </a:bodyPr>
          <a:lstStyle/>
          <a:p>
            <a:pPr marL="0" indent="0">
              <a:buNone/>
            </a:pPr>
            <a:r>
              <a:rPr lang="en-US" sz="2400" b="1" dirty="0">
                <a:solidFill>
                  <a:srgbClr val="002060"/>
                </a:solidFill>
                <a:effectLst/>
                <a:latin typeface="Cambria" panose="02040503050406030204" pitchFamily="18" charset="0"/>
                <a:ea typeface="Cambria" panose="02040503050406030204" pitchFamily="18" charset="0"/>
              </a:rPr>
              <a:t>Psychometrically Speaking: Alumni Survey</a:t>
            </a:r>
          </a:p>
          <a:p>
            <a:pPr marL="0" indent="0">
              <a:buNone/>
            </a:pPr>
            <a:r>
              <a:rPr lang="en-US" sz="1800" dirty="0">
                <a:solidFill>
                  <a:srgbClr val="002060"/>
                </a:solidFill>
                <a:effectLst/>
                <a:latin typeface="Cambria" panose="02040503050406030204" pitchFamily="18" charset="0"/>
                <a:ea typeface="Cambria" panose="02040503050406030204" pitchFamily="18" charset="0"/>
              </a:rPr>
              <a:t>Cronbach’s alpha was estimated to ranged from .68 to .97, suggesting an acceptable level of internal consistency across the six domains (reliability)</a:t>
            </a:r>
          </a:p>
          <a:p>
            <a:pPr marL="0" indent="0">
              <a:buNone/>
            </a:pPr>
            <a:r>
              <a:rPr lang="en-US" sz="1800" dirty="0">
                <a:solidFill>
                  <a:srgbClr val="002060"/>
                </a:solidFill>
                <a:latin typeface="Cambria" panose="02040503050406030204" pitchFamily="18" charset="0"/>
                <a:ea typeface="Cambria" panose="02040503050406030204" pitchFamily="18" charset="0"/>
              </a:rPr>
              <a:t>Correlations between CAEP domains ranged from .31 to .83 demonstrating some degree of construct validity of the inferences made based on these ratings</a:t>
            </a:r>
          </a:p>
          <a:p>
            <a:pPr marL="0" indent="0">
              <a:buNone/>
            </a:pPr>
            <a:endParaRPr lang="en-US" sz="1800" dirty="0">
              <a:solidFill>
                <a:srgbClr val="002060"/>
              </a:solidFill>
              <a:latin typeface="Cambria" panose="02040503050406030204" pitchFamily="18" charset="0"/>
              <a:ea typeface="Cambria" panose="02040503050406030204" pitchFamily="18" charset="0"/>
            </a:endParaRPr>
          </a:p>
          <a:p>
            <a:pPr marL="0" indent="0">
              <a:buNone/>
            </a:pPr>
            <a:endParaRPr lang="en-US" sz="2200" dirty="0">
              <a:solidFill>
                <a:srgbClr val="002060"/>
              </a:solidFill>
              <a:effectLst/>
              <a:latin typeface="Cambria" panose="02040503050406030204" pitchFamily="18" charset="0"/>
              <a:ea typeface="Cambria" panose="02040503050406030204" pitchFamily="18" charset="0"/>
            </a:endParaRPr>
          </a:p>
        </p:txBody>
      </p:sp>
      <p:graphicFrame>
        <p:nvGraphicFramePr>
          <p:cNvPr id="9" name="Table 8">
            <a:extLst>
              <a:ext uri="{FF2B5EF4-FFF2-40B4-BE49-F238E27FC236}">
                <a16:creationId xmlns:a16="http://schemas.microsoft.com/office/drawing/2014/main" id="{FD8B05D1-ED1F-0863-F728-D37193B20E18}"/>
              </a:ext>
            </a:extLst>
          </p:cNvPr>
          <p:cNvGraphicFramePr>
            <a:graphicFrameLocks noGrp="1"/>
          </p:cNvGraphicFramePr>
          <p:nvPr>
            <p:extLst>
              <p:ext uri="{D42A27DB-BD31-4B8C-83A1-F6EECF244321}">
                <p14:modId xmlns:p14="http://schemas.microsoft.com/office/powerpoint/2010/main" val="546195919"/>
              </p:ext>
            </p:extLst>
          </p:nvPr>
        </p:nvGraphicFramePr>
        <p:xfrm>
          <a:off x="838197" y="3241781"/>
          <a:ext cx="10515603" cy="3108859"/>
        </p:xfrm>
        <a:graphic>
          <a:graphicData uri="http://schemas.openxmlformats.org/drawingml/2006/table">
            <a:tbl>
              <a:tblPr/>
              <a:tblGrid>
                <a:gridCol w="3381573">
                  <a:extLst>
                    <a:ext uri="{9D8B030D-6E8A-4147-A177-3AD203B41FA5}">
                      <a16:colId xmlns:a16="http://schemas.microsoft.com/office/drawing/2014/main" val="3786000401"/>
                    </a:ext>
                  </a:extLst>
                </a:gridCol>
                <a:gridCol w="1189005">
                  <a:extLst>
                    <a:ext uri="{9D8B030D-6E8A-4147-A177-3AD203B41FA5}">
                      <a16:colId xmlns:a16="http://schemas.microsoft.com/office/drawing/2014/main" val="2280144885"/>
                    </a:ext>
                  </a:extLst>
                </a:gridCol>
                <a:gridCol w="1189005">
                  <a:extLst>
                    <a:ext uri="{9D8B030D-6E8A-4147-A177-3AD203B41FA5}">
                      <a16:colId xmlns:a16="http://schemas.microsoft.com/office/drawing/2014/main" val="3443892884"/>
                    </a:ext>
                  </a:extLst>
                </a:gridCol>
                <a:gridCol w="1189005">
                  <a:extLst>
                    <a:ext uri="{9D8B030D-6E8A-4147-A177-3AD203B41FA5}">
                      <a16:colId xmlns:a16="http://schemas.microsoft.com/office/drawing/2014/main" val="3588986960"/>
                    </a:ext>
                  </a:extLst>
                </a:gridCol>
                <a:gridCol w="1189005">
                  <a:extLst>
                    <a:ext uri="{9D8B030D-6E8A-4147-A177-3AD203B41FA5}">
                      <a16:colId xmlns:a16="http://schemas.microsoft.com/office/drawing/2014/main" val="1472523420"/>
                    </a:ext>
                  </a:extLst>
                </a:gridCol>
                <a:gridCol w="1189005">
                  <a:extLst>
                    <a:ext uri="{9D8B030D-6E8A-4147-A177-3AD203B41FA5}">
                      <a16:colId xmlns:a16="http://schemas.microsoft.com/office/drawing/2014/main" val="651483758"/>
                    </a:ext>
                  </a:extLst>
                </a:gridCol>
                <a:gridCol w="1189005">
                  <a:extLst>
                    <a:ext uri="{9D8B030D-6E8A-4147-A177-3AD203B41FA5}">
                      <a16:colId xmlns:a16="http://schemas.microsoft.com/office/drawing/2014/main" val="4275463312"/>
                    </a:ext>
                  </a:extLst>
                </a:gridCol>
              </a:tblGrid>
              <a:tr h="163624">
                <a:tc gridSpan="7">
                  <a:txBody>
                    <a:bodyPr/>
                    <a:lstStyle/>
                    <a:p>
                      <a:pPr algn="ctr" fontAlgn="t"/>
                      <a:r>
                        <a:rPr lang="en-US" sz="900" b="1" i="0" u="none" strike="noStrike" dirty="0">
                          <a:solidFill>
                            <a:srgbClr val="002060"/>
                          </a:solidFill>
                          <a:effectLst/>
                          <a:latin typeface="Cambria" panose="02040503050406030204" pitchFamily="18" charset="0"/>
                        </a:rPr>
                        <a:t>Pearson Correlation Coefficients N=37</a:t>
                      </a:r>
                    </a:p>
                  </a:txBody>
                  <a:tcPr marL="8181" marR="8181" marT="8181" marB="0">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62282592"/>
                  </a:ext>
                </a:extLst>
              </a:tr>
              <a:tr h="163624">
                <a:tc gridSpan="7">
                  <a:txBody>
                    <a:bodyPr/>
                    <a:lstStyle/>
                    <a:p>
                      <a:pPr algn="ctr" fontAlgn="t"/>
                      <a:r>
                        <a:rPr lang="en-US" sz="900" b="1" i="0" u="none" strike="noStrike" dirty="0">
                          <a:solidFill>
                            <a:srgbClr val="002060"/>
                          </a:solidFill>
                          <a:effectLst/>
                          <a:latin typeface="Cambria" panose="02040503050406030204" pitchFamily="18" charset="0"/>
                        </a:rPr>
                        <a:t>Prob &gt; |r| under H0: Rho=0</a:t>
                      </a:r>
                    </a:p>
                  </a:txBody>
                  <a:tcPr marL="8181" marR="8181" marT="8181" marB="0">
                    <a:lnL w="12700" cap="flat" cmpd="sng" algn="ctr">
                      <a:solidFill>
                        <a:srgbClr val="C1C1C1"/>
                      </a:solidFill>
                      <a:prstDash val="solid"/>
                      <a:round/>
                      <a:headEnd type="none" w="med" len="med"/>
                      <a:tailEnd type="none" w="med" len="med"/>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43919"/>
                  </a:ext>
                </a:extLst>
              </a:tr>
              <a:tr h="171806">
                <a:tc gridSpan="7">
                  <a:txBody>
                    <a:bodyPr/>
                    <a:lstStyle/>
                    <a:p>
                      <a:pPr algn="ctr" fontAlgn="t"/>
                      <a:r>
                        <a:rPr lang="en-US" sz="900" b="1" i="0" u="none" strike="noStrike" dirty="0">
                          <a:solidFill>
                            <a:srgbClr val="002060"/>
                          </a:solidFill>
                          <a:effectLst/>
                          <a:latin typeface="Cambria" panose="02040503050406030204" pitchFamily="18" charset="0"/>
                        </a:rPr>
                        <a:t> </a:t>
                      </a:r>
                    </a:p>
                  </a:txBody>
                  <a:tcPr marL="8181" marR="8181" marT="8181" marB="0">
                    <a:lnL w="12700" cap="flat" cmpd="sng" algn="ctr">
                      <a:solidFill>
                        <a:srgbClr val="C1C1C1"/>
                      </a:solidFill>
                      <a:prstDash val="solid"/>
                      <a:round/>
                      <a:headEnd type="none" w="med" len="med"/>
                      <a:tailEnd type="none" w="med" len="med"/>
                    </a:lnL>
                    <a:lnR>
                      <a:noFill/>
                    </a:lnR>
                    <a:lnT>
                      <a:noFill/>
                    </a:lnT>
                    <a:lnB w="12700" cap="flat" cmpd="sng" algn="ctr">
                      <a:solidFill>
                        <a:srgbClr val="00206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48630557"/>
                  </a:ext>
                </a:extLst>
              </a:tr>
              <a:tr h="163624">
                <a:tc>
                  <a:txBody>
                    <a:bodyPr/>
                    <a:lstStyle/>
                    <a:p>
                      <a:pPr algn="l" fontAlgn="t"/>
                      <a:r>
                        <a:rPr lang="en-US" sz="900" b="1" i="0" u="none" strike="noStrike" dirty="0">
                          <a:solidFill>
                            <a:srgbClr val="002060"/>
                          </a:solidFill>
                          <a:effectLst/>
                          <a:latin typeface="Cambria" panose="02040503050406030204" pitchFamily="18" charset="0"/>
                        </a:rPr>
                        <a:t> </a:t>
                      </a:r>
                    </a:p>
                  </a:txBody>
                  <a:tcPr marL="8181" marR="8181" marT="8181"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ctr" fontAlgn="t"/>
                      <a:r>
                        <a:rPr lang="en-US" sz="900" b="1" i="0" u="none" strike="noStrike" dirty="0">
                          <a:solidFill>
                            <a:srgbClr val="002060"/>
                          </a:solidFill>
                          <a:effectLst/>
                          <a:latin typeface="Cambria" panose="02040503050406030204" pitchFamily="18" charset="0"/>
                        </a:rPr>
                        <a:t>Domain 1</a:t>
                      </a:r>
                    </a:p>
                  </a:txBody>
                  <a:tcPr marL="8181" marR="8181" marT="8181"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ctr" fontAlgn="t"/>
                      <a:r>
                        <a:rPr lang="en-US" sz="900" b="1" i="0" u="none" strike="noStrike" dirty="0">
                          <a:solidFill>
                            <a:srgbClr val="002060"/>
                          </a:solidFill>
                          <a:effectLst/>
                          <a:latin typeface="Cambria" panose="02040503050406030204" pitchFamily="18" charset="0"/>
                        </a:rPr>
                        <a:t>Domain 2</a:t>
                      </a:r>
                    </a:p>
                  </a:txBody>
                  <a:tcPr marL="8181" marR="8181" marT="8181"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ctr" fontAlgn="t"/>
                      <a:r>
                        <a:rPr lang="en-US" sz="900" b="1" i="0" u="none" strike="noStrike" dirty="0">
                          <a:solidFill>
                            <a:srgbClr val="002060"/>
                          </a:solidFill>
                          <a:effectLst/>
                          <a:latin typeface="Cambria" panose="02040503050406030204" pitchFamily="18" charset="0"/>
                        </a:rPr>
                        <a:t>Domain 3</a:t>
                      </a:r>
                    </a:p>
                  </a:txBody>
                  <a:tcPr marL="8181" marR="8181" marT="8181"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ctr" fontAlgn="t"/>
                      <a:r>
                        <a:rPr lang="en-US" sz="900" b="1" i="0" u="none" strike="noStrike" dirty="0">
                          <a:solidFill>
                            <a:srgbClr val="002060"/>
                          </a:solidFill>
                          <a:effectLst/>
                          <a:latin typeface="Cambria" panose="02040503050406030204" pitchFamily="18" charset="0"/>
                        </a:rPr>
                        <a:t>Domain 4</a:t>
                      </a:r>
                    </a:p>
                  </a:txBody>
                  <a:tcPr marL="8181" marR="8181" marT="8181"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ctr" fontAlgn="t"/>
                      <a:r>
                        <a:rPr lang="en-US" sz="900" b="1" i="0" u="none" strike="noStrike" dirty="0">
                          <a:solidFill>
                            <a:srgbClr val="002060"/>
                          </a:solidFill>
                          <a:effectLst/>
                          <a:latin typeface="Cambria" panose="02040503050406030204" pitchFamily="18" charset="0"/>
                        </a:rPr>
                        <a:t>Domain 5</a:t>
                      </a:r>
                    </a:p>
                  </a:txBody>
                  <a:tcPr marL="8181" marR="8181" marT="8181"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ctr" fontAlgn="t"/>
                      <a:r>
                        <a:rPr lang="en-US" sz="900" b="1" i="0" u="none" strike="noStrike" dirty="0">
                          <a:solidFill>
                            <a:srgbClr val="002060"/>
                          </a:solidFill>
                          <a:effectLst/>
                          <a:latin typeface="Cambria" panose="02040503050406030204" pitchFamily="18" charset="0"/>
                        </a:rPr>
                        <a:t>Domain 6</a:t>
                      </a:r>
                    </a:p>
                  </a:txBody>
                  <a:tcPr marL="8181" marR="8181" marT="8181" marB="0">
                    <a:lnL>
                      <a:noFill/>
                    </a:lnL>
                    <a:lnR>
                      <a:noFill/>
                    </a:lnR>
                    <a:lnT w="12700" cap="flat" cmpd="sng" algn="ctr">
                      <a:solidFill>
                        <a:srgbClr val="002060"/>
                      </a:solidFill>
                      <a:prstDash val="solid"/>
                      <a:round/>
                      <a:headEnd type="none" w="med" len="med"/>
                      <a:tailEnd type="none" w="med" len="med"/>
                    </a:lnT>
                    <a:lnB>
                      <a:noFill/>
                    </a:lnB>
                    <a:noFill/>
                  </a:tcPr>
                </a:tc>
                <a:extLst>
                  <a:ext uri="{0D108BD9-81ED-4DB2-BD59-A6C34878D82A}">
                    <a16:rowId xmlns:a16="http://schemas.microsoft.com/office/drawing/2014/main" val="2844059838"/>
                  </a:ext>
                </a:extLst>
              </a:tr>
              <a:tr h="474511">
                <a:tc>
                  <a:txBody>
                    <a:bodyPr/>
                    <a:lstStyle/>
                    <a:p>
                      <a:pPr algn="l" fontAlgn="t"/>
                      <a:r>
                        <a:rPr lang="en-US" sz="900" b="1" i="0" u="none" strike="noStrike" dirty="0">
                          <a:solidFill>
                            <a:srgbClr val="002060"/>
                          </a:solidFill>
                          <a:effectLst/>
                          <a:latin typeface="Cambria" panose="02040503050406030204" pitchFamily="18" charset="0"/>
                        </a:rPr>
                        <a:t> </a:t>
                      </a:r>
                    </a:p>
                  </a:txBody>
                  <a:tcPr marL="8181" marR="8181" marT="8181"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ctr" fontAlgn="t"/>
                      <a:r>
                        <a:rPr lang="en-US" sz="900" b="1" i="0" u="none" strike="noStrike" dirty="0">
                          <a:solidFill>
                            <a:srgbClr val="002060"/>
                          </a:solidFill>
                          <a:effectLst/>
                          <a:latin typeface="Cambria" panose="02040503050406030204" pitchFamily="18" charset="0"/>
                        </a:rPr>
                        <a:t> Applications of data literacy</a:t>
                      </a:r>
                    </a:p>
                  </a:txBody>
                  <a:tcPr marL="8181" marR="8181" marT="8181"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ctr" fontAlgn="t"/>
                      <a:r>
                        <a:rPr lang="en-US" sz="900" b="1" i="0" u="none" strike="noStrike" dirty="0">
                          <a:solidFill>
                            <a:srgbClr val="002060"/>
                          </a:solidFill>
                          <a:effectLst/>
                          <a:latin typeface="Cambria" panose="02040503050406030204" pitchFamily="18" charset="0"/>
                        </a:rPr>
                        <a:t>Use of research</a:t>
                      </a:r>
                    </a:p>
                  </a:txBody>
                  <a:tcPr marL="8181" marR="8181" marT="8181"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ctr" fontAlgn="t"/>
                      <a:r>
                        <a:rPr lang="en-US" sz="900" b="1" i="0" u="none" strike="noStrike" dirty="0">
                          <a:solidFill>
                            <a:srgbClr val="002060"/>
                          </a:solidFill>
                          <a:effectLst/>
                          <a:latin typeface="Cambria" panose="02040503050406030204" pitchFamily="18" charset="0"/>
                        </a:rPr>
                        <a:t>Data analysis for supportive environments</a:t>
                      </a:r>
                    </a:p>
                  </a:txBody>
                  <a:tcPr marL="8181" marR="8181" marT="8181"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ctr" fontAlgn="t"/>
                      <a:r>
                        <a:rPr lang="en-US" sz="900" b="1" i="0" u="none" strike="noStrike" dirty="0">
                          <a:solidFill>
                            <a:srgbClr val="002060"/>
                          </a:solidFill>
                          <a:effectLst/>
                          <a:latin typeface="Cambria" panose="02040503050406030204" pitchFamily="18" charset="0"/>
                        </a:rPr>
                        <a:t>Collaboration</a:t>
                      </a:r>
                    </a:p>
                  </a:txBody>
                  <a:tcPr marL="8181" marR="8181" marT="8181"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ctr" fontAlgn="t"/>
                      <a:r>
                        <a:rPr lang="en-US" sz="900" b="1" i="0" u="none" strike="noStrike" dirty="0">
                          <a:solidFill>
                            <a:srgbClr val="002060"/>
                          </a:solidFill>
                          <a:effectLst/>
                          <a:latin typeface="Cambria" panose="02040503050406030204" pitchFamily="18" charset="0"/>
                        </a:rPr>
                        <a:t>Applications of technology</a:t>
                      </a:r>
                    </a:p>
                  </a:txBody>
                  <a:tcPr marL="8181" marR="8181" marT="8181"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ctr" fontAlgn="t"/>
                      <a:r>
                        <a:rPr lang="en-US" sz="900" b="1" i="0" u="none" strike="noStrike" dirty="0">
                          <a:solidFill>
                            <a:srgbClr val="002060"/>
                          </a:solidFill>
                          <a:effectLst/>
                          <a:latin typeface="Cambria" panose="02040503050406030204" pitchFamily="18" charset="0"/>
                        </a:rPr>
                        <a:t> Ethics</a:t>
                      </a:r>
                    </a:p>
                  </a:txBody>
                  <a:tcPr marL="8181" marR="8181" marT="8181" marB="0">
                    <a:lnL>
                      <a:noFill/>
                    </a:lnL>
                    <a:lnR>
                      <a:noFill/>
                    </a:lnR>
                    <a:lnT>
                      <a:noFill/>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2502898948"/>
                  </a:ext>
                </a:extLst>
              </a:tr>
              <a:tr h="163624">
                <a:tc>
                  <a:txBody>
                    <a:bodyPr/>
                    <a:lstStyle/>
                    <a:p>
                      <a:pPr algn="l" fontAlgn="t"/>
                      <a:r>
                        <a:rPr lang="en-US" sz="900" b="1" i="0" u="none" strike="noStrike" dirty="0">
                          <a:solidFill>
                            <a:srgbClr val="002060"/>
                          </a:solidFill>
                          <a:effectLst/>
                          <a:latin typeface="Cambria" panose="02040503050406030204" pitchFamily="18" charset="0"/>
                        </a:rPr>
                        <a:t>Domain 1: Applications of data literacy</a:t>
                      </a:r>
                    </a:p>
                  </a:txBody>
                  <a:tcPr marL="8181" marR="8181" marT="8181"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r" fontAlgn="t"/>
                      <a:r>
                        <a:rPr lang="en-US" sz="900" b="0" i="0" u="none" strike="noStrike" dirty="0">
                          <a:solidFill>
                            <a:srgbClr val="000000"/>
                          </a:solidFill>
                          <a:effectLst/>
                          <a:latin typeface="Calibri" panose="020F0502020204030204" pitchFamily="34" charset="0"/>
                        </a:rPr>
                        <a:t>1.00</a:t>
                      </a:r>
                    </a:p>
                  </a:txBody>
                  <a:tcPr marL="8181" marR="8181" marT="8181"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w="12700" cap="flat" cmpd="sng" algn="ctr">
                      <a:solidFill>
                        <a:srgbClr val="002060"/>
                      </a:solidFill>
                      <a:prstDash val="solid"/>
                      <a:round/>
                      <a:headEnd type="none" w="med" len="med"/>
                      <a:tailEnd type="none" w="med" len="med"/>
                    </a:lnT>
                    <a:lnB>
                      <a:noFill/>
                    </a:lnB>
                    <a:noFill/>
                  </a:tcPr>
                </a:tc>
                <a:extLst>
                  <a:ext uri="{0D108BD9-81ED-4DB2-BD59-A6C34878D82A}">
                    <a16:rowId xmlns:a16="http://schemas.microsoft.com/office/drawing/2014/main" val="1420967155"/>
                  </a:ext>
                </a:extLst>
              </a:tr>
              <a:tr h="163624">
                <a:tc>
                  <a:txBody>
                    <a:bodyPr/>
                    <a:lstStyle/>
                    <a:p>
                      <a:pPr algn="l" fontAlgn="t"/>
                      <a:endParaRPr lang="en-US" sz="900" b="1" i="0" u="none" strike="noStrike" dirty="0">
                        <a:solidFill>
                          <a:srgbClr val="002060"/>
                        </a:solidFill>
                        <a:effectLst/>
                        <a:latin typeface="Cambria" panose="02040503050406030204" pitchFamily="18" charset="0"/>
                      </a:endParaRP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extLst>
                  <a:ext uri="{0D108BD9-81ED-4DB2-BD59-A6C34878D82A}">
                    <a16:rowId xmlns:a16="http://schemas.microsoft.com/office/drawing/2014/main" val="2164298523"/>
                  </a:ext>
                </a:extLst>
              </a:tr>
              <a:tr h="163624">
                <a:tc>
                  <a:txBody>
                    <a:bodyPr/>
                    <a:lstStyle/>
                    <a:p>
                      <a:pPr algn="l" fontAlgn="t"/>
                      <a:r>
                        <a:rPr lang="en-US" sz="900" b="1" i="0" u="none" strike="noStrike" dirty="0">
                          <a:solidFill>
                            <a:srgbClr val="002060"/>
                          </a:solidFill>
                          <a:effectLst/>
                          <a:latin typeface="Cambria" panose="02040503050406030204" pitchFamily="18" charset="0"/>
                        </a:rPr>
                        <a:t>Domain 2: Use of research</a:t>
                      </a:r>
                    </a:p>
                  </a:txBody>
                  <a:tcPr marL="8181" marR="8181" marT="8181" marB="0">
                    <a:lnL>
                      <a:noFill/>
                    </a:lnL>
                    <a:lnR>
                      <a:noFill/>
                    </a:lnR>
                    <a:lnT>
                      <a:noFill/>
                    </a:lnT>
                    <a:lnB>
                      <a:noFill/>
                    </a:lnB>
                    <a:noFill/>
                  </a:tcPr>
                </a:tc>
                <a:tc>
                  <a:txBody>
                    <a:bodyPr/>
                    <a:lstStyle/>
                    <a:p>
                      <a:pPr algn="r" fontAlgn="t"/>
                      <a:r>
                        <a:rPr lang="en-US" sz="900" b="0" i="0" u="none" strike="noStrike" dirty="0">
                          <a:solidFill>
                            <a:srgbClr val="000000"/>
                          </a:solidFill>
                          <a:effectLst/>
                          <a:highlight>
                            <a:srgbClr val="FCB77A"/>
                          </a:highlight>
                          <a:latin typeface="Calibri" panose="020F0502020204030204" pitchFamily="34" charset="0"/>
                        </a:rPr>
                        <a:t>0.45</a:t>
                      </a:r>
                    </a:p>
                  </a:txBody>
                  <a:tcPr marL="8181" marR="8181" marT="8181" marB="0">
                    <a:lnL>
                      <a:noFill/>
                    </a:lnL>
                    <a:lnR>
                      <a:noFill/>
                    </a:lnR>
                    <a:lnT>
                      <a:noFill/>
                    </a:lnT>
                    <a:lnB>
                      <a:noFill/>
                    </a:lnB>
                    <a:solidFill>
                      <a:srgbClr val="FCB77A"/>
                    </a:solidFill>
                  </a:tcPr>
                </a:tc>
                <a:tc>
                  <a:txBody>
                    <a:bodyPr/>
                    <a:lstStyle/>
                    <a:p>
                      <a:pPr algn="r" fontAlgn="t"/>
                      <a:r>
                        <a:rPr lang="en-US" sz="900" b="0" i="0" u="none" strike="noStrike" dirty="0">
                          <a:solidFill>
                            <a:srgbClr val="000000"/>
                          </a:solidFill>
                          <a:effectLst/>
                          <a:latin typeface="Calibri" panose="020F0502020204030204" pitchFamily="34" charset="0"/>
                        </a:rPr>
                        <a:t>1.00</a:t>
                      </a: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extLst>
                  <a:ext uri="{0D108BD9-81ED-4DB2-BD59-A6C34878D82A}">
                    <a16:rowId xmlns:a16="http://schemas.microsoft.com/office/drawing/2014/main" val="2716429434"/>
                  </a:ext>
                </a:extLst>
              </a:tr>
              <a:tr h="163624">
                <a:tc>
                  <a:txBody>
                    <a:bodyPr/>
                    <a:lstStyle/>
                    <a:p>
                      <a:pPr algn="l" fontAlgn="t"/>
                      <a:endParaRPr lang="en-US" sz="900" b="1" i="0" u="none" strike="noStrike" dirty="0">
                        <a:solidFill>
                          <a:srgbClr val="002060"/>
                        </a:solidFill>
                        <a:effectLst/>
                        <a:latin typeface="Cambria" panose="02040503050406030204" pitchFamily="18" charset="0"/>
                      </a:endParaRPr>
                    </a:p>
                  </a:txBody>
                  <a:tcPr marL="8181" marR="8181" marT="8181" marB="0">
                    <a:lnL>
                      <a:noFill/>
                    </a:lnL>
                    <a:lnR>
                      <a:noFill/>
                    </a:lnR>
                    <a:lnT>
                      <a:noFill/>
                    </a:lnT>
                    <a:lnB>
                      <a:noFill/>
                    </a:lnB>
                    <a:noFill/>
                  </a:tcPr>
                </a:tc>
                <a:tc>
                  <a:txBody>
                    <a:bodyPr/>
                    <a:lstStyle/>
                    <a:p>
                      <a:pPr algn="r" fontAlgn="t"/>
                      <a:r>
                        <a:rPr lang="en-US" sz="900" b="0" i="0" u="none" strike="noStrike" dirty="0">
                          <a:solidFill>
                            <a:srgbClr val="000000"/>
                          </a:solidFill>
                          <a:effectLst/>
                          <a:latin typeface="Calibri" panose="020F0502020204030204" pitchFamily="34" charset="0"/>
                        </a:rPr>
                        <a:t>0.01</a:t>
                      </a: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extLst>
                  <a:ext uri="{0D108BD9-81ED-4DB2-BD59-A6C34878D82A}">
                    <a16:rowId xmlns:a16="http://schemas.microsoft.com/office/drawing/2014/main" val="2845402116"/>
                  </a:ext>
                </a:extLst>
              </a:tr>
              <a:tr h="163624">
                <a:tc>
                  <a:txBody>
                    <a:bodyPr/>
                    <a:lstStyle/>
                    <a:p>
                      <a:pPr algn="l" fontAlgn="t"/>
                      <a:r>
                        <a:rPr lang="en-US" sz="900" b="1" i="0" u="none" strike="noStrike" dirty="0">
                          <a:solidFill>
                            <a:srgbClr val="002060"/>
                          </a:solidFill>
                          <a:effectLst/>
                          <a:latin typeface="Cambria" panose="02040503050406030204" pitchFamily="18" charset="0"/>
                        </a:rPr>
                        <a:t>Domain 3: Data analysis for supportive environments</a:t>
                      </a:r>
                    </a:p>
                  </a:txBody>
                  <a:tcPr marL="8181" marR="8181" marT="8181" marB="0">
                    <a:lnL>
                      <a:noFill/>
                    </a:lnL>
                    <a:lnR>
                      <a:noFill/>
                    </a:lnR>
                    <a:lnT>
                      <a:noFill/>
                    </a:lnT>
                    <a:lnB>
                      <a:noFill/>
                    </a:lnB>
                    <a:noFill/>
                  </a:tcPr>
                </a:tc>
                <a:tc>
                  <a:txBody>
                    <a:bodyPr/>
                    <a:lstStyle/>
                    <a:p>
                      <a:pPr algn="r" fontAlgn="t"/>
                      <a:r>
                        <a:rPr lang="en-US" sz="900" b="0" i="0" u="none" strike="noStrike" dirty="0">
                          <a:solidFill>
                            <a:srgbClr val="000000"/>
                          </a:solidFill>
                          <a:effectLst/>
                          <a:highlight>
                            <a:srgbClr val="95CD7E"/>
                          </a:highlight>
                          <a:latin typeface="Calibri" panose="020F0502020204030204" pitchFamily="34" charset="0"/>
                        </a:rPr>
                        <a:t>0.74</a:t>
                      </a:r>
                    </a:p>
                  </a:txBody>
                  <a:tcPr marL="8181" marR="8181" marT="8181" marB="0">
                    <a:lnL>
                      <a:noFill/>
                    </a:lnL>
                    <a:lnR>
                      <a:noFill/>
                    </a:lnR>
                    <a:lnT>
                      <a:noFill/>
                    </a:lnT>
                    <a:lnB>
                      <a:noFill/>
                    </a:lnB>
                    <a:solidFill>
                      <a:srgbClr val="95CD7E"/>
                    </a:solidFill>
                  </a:tcPr>
                </a:tc>
                <a:tc>
                  <a:txBody>
                    <a:bodyPr/>
                    <a:lstStyle/>
                    <a:p>
                      <a:pPr algn="r" fontAlgn="t"/>
                      <a:r>
                        <a:rPr lang="en-US" sz="900" b="0" i="0" u="none" strike="noStrike" dirty="0">
                          <a:solidFill>
                            <a:srgbClr val="000000"/>
                          </a:solidFill>
                          <a:effectLst/>
                          <a:highlight>
                            <a:srgbClr val="C6DB81"/>
                          </a:highlight>
                          <a:latin typeface="Calibri" panose="020F0502020204030204" pitchFamily="34" charset="0"/>
                        </a:rPr>
                        <a:t>0.65</a:t>
                      </a:r>
                    </a:p>
                  </a:txBody>
                  <a:tcPr marL="8181" marR="8181" marT="8181" marB="0">
                    <a:lnL>
                      <a:noFill/>
                    </a:lnL>
                    <a:lnR>
                      <a:noFill/>
                    </a:lnR>
                    <a:lnT>
                      <a:noFill/>
                    </a:lnT>
                    <a:lnB>
                      <a:noFill/>
                    </a:lnB>
                    <a:solidFill>
                      <a:srgbClr val="C6DB81"/>
                    </a:solidFill>
                  </a:tcPr>
                </a:tc>
                <a:tc>
                  <a:txBody>
                    <a:bodyPr/>
                    <a:lstStyle/>
                    <a:p>
                      <a:pPr algn="r" fontAlgn="t"/>
                      <a:r>
                        <a:rPr lang="en-US" sz="900" b="0" i="0" u="none" strike="noStrike" dirty="0">
                          <a:solidFill>
                            <a:srgbClr val="000000"/>
                          </a:solidFill>
                          <a:effectLst/>
                          <a:latin typeface="Calibri" panose="020F0502020204030204" pitchFamily="34" charset="0"/>
                        </a:rPr>
                        <a:t>1.00</a:t>
                      </a: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extLst>
                  <a:ext uri="{0D108BD9-81ED-4DB2-BD59-A6C34878D82A}">
                    <a16:rowId xmlns:a16="http://schemas.microsoft.com/office/drawing/2014/main" val="827697828"/>
                  </a:ext>
                </a:extLst>
              </a:tr>
              <a:tr h="163624">
                <a:tc>
                  <a:txBody>
                    <a:bodyPr/>
                    <a:lstStyle/>
                    <a:p>
                      <a:pPr algn="l" fontAlgn="t"/>
                      <a:endParaRPr lang="en-US" sz="900" b="1" i="0" u="none" strike="noStrike" dirty="0">
                        <a:solidFill>
                          <a:srgbClr val="002060"/>
                        </a:solidFill>
                        <a:effectLst/>
                        <a:latin typeface="Cambria" panose="02040503050406030204" pitchFamily="18" charset="0"/>
                      </a:endParaRPr>
                    </a:p>
                  </a:txBody>
                  <a:tcPr marL="8181" marR="8181" marT="8181" marB="0">
                    <a:lnL>
                      <a:noFill/>
                    </a:lnL>
                    <a:lnR>
                      <a:noFill/>
                    </a:lnR>
                    <a:lnT>
                      <a:noFill/>
                    </a:lnT>
                    <a:lnB>
                      <a:noFill/>
                    </a:lnB>
                    <a:noFill/>
                  </a:tcPr>
                </a:tc>
                <a:tc>
                  <a:txBody>
                    <a:bodyPr/>
                    <a:lstStyle/>
                    <a:p>
                      <a:pPr algn="r" fontAlgn="t"/>
                      <a:r>
                        <a:rPr lang="en-US" sz="900" b="0" i="0" u="none" strike="noStrike" dirty="0">
                          <a:solidFill>
                            <a:srgbClr val="000000"/>
                          </a:solidFill>
                          <a:effectLst/>
                          <a:latin typeface="Calibri" panose="020F0502020204030204" pitchFamily="34" charset="0"/>
                        </a:rPr>
                        <a:t>&lt;.0001</a:t>
                      </a:r>
                    </a:p>
                  </a:txBody>
                  <a:tcPr marL="8181" marR="8181" marT="8181" marB="0">
                    <a:lnL>
                      <a:noFill/>
                    </a:lnL>
                    <a:lnR>
                      <a:noFill/>
                    </a:lnR>
                    <a:lnT>
                      <a:noFill/>
                    </a:lnT>
                    <a:lnB>
                      <a:noFill/>
                    </a:lnB>
                    <a:noFill/>
                  </a:tcPr>
                </a:tc>
                <a:tc>
                  <a:txBody>
                    <a:bodyPr/>
                    <a:lstStyle/>
                    <a:p>
                      <a:pPr algn="r" fontAlgn="t"/>
                      <a:r>
                        <a:rPr lang="en-US" sz="900" b="0" i="0" u="none" strike="noStrike" dirty="0">
                          <a:solidFill>
                            <a:srgbClr val="000000"/>
                          </a:solidFill>
                          <a:effectLst/>
                          <a:latin typeface="Calibri" panose="020F0502020204030204" pitchFamily="34" charset="0"/>
                        </a:rPr>
                        <a:t>&lt;.0001</a:t>
                      </a: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extLst>
                  <a:ext uri="{0D108BD9-81ED-4DB2-BD59-A6C34878D82A}">
                    <a16:rowId xmlns:a16="http://schemas.microsoft.com/office/drawing/2014/main" val="1669321834"/>
                  </a:ext>
                </a:extLst>
              </a:tr>
              <a:tr h="163624">
                <a:tc>
                  <a:txBody>
                    <a:bodyPr/>
                    <a:lstStyle/>
                    <a:p>
                      <a:pPr algn="l" fontAlgn="t"/>
                      <a:r>
                        <a:rPr lang="en-US" sz="900" b="1" i="0" u="none" strike="noStrike" dirty="0">
                          <a:solidFill>
                            <a:srgbClr val="002060"/>
                          </a:solidFill>
                          <a:effectLst/>
                          <a:latin typeface="Cambria" panose="02040503050406030204" pitchFamily="18" charset="0"/>
                        </a:rPr>
                        <a:t>Domain 4: Collaboration</a:t>
                      </a:r>
                    </a:p>
                  </a:txBody>
                  <a:tcPr marL="8181" marR="8181" marT="8181" marB="0">
                    <a:lnL>
                      <a:noFill/>
                    </a:lnL>
                    <a:lnR>
                      <a:noFill/>
                    </a:lnR>
                    <a:lnT>
                      <a:noFill/>
                    </a:lnT>
                    <a:lnB>
                      <a:noFill/>
                    </a:lnB>
                    <a:noFill/>
                  </a:tcPr>
                </a:tc>
                <a:tc>
                  <a:txBody>
                    <a:bodyPr/>
                    <a:lstStyle/>
                    <a:p>
                      <a:pPr algn="r" fontAlgn="t"/>
                      <a:r>
                        <a:rPr lang="en-US" sz="900" b="0" i="0" u="none" strike="noStrike" dirty="0">
                          <a:solidFill>
                            <a:srgbClr val="000000"/>
                          </a:solidFill>
                          <a:effectLst/>
                          <a:highlight>
                            <a:srgbClr val="E3E383"/>
                          </a:highlight>
                          <a:latin typeface="Calibri" panose="020F0502020204030204" pitchFamily="34" charset="0"/>
                        </a:rPr>
                        <a:t>0.60</a:t>
                      </a:r>
                    </a:p>
                  </a:txBody>
                  <a:tcPr marL="8181" marR="8181" marT="8181" marB="0">
                    <a:lnL>
                      <a:noFill/>
                    </a:lnL>
                    <a:lnR>
                      <a:noFill/>
                    </a:lnR>
                    <a:lnT>
                      <a:noFill/>
                    </a:lnT>
                    <a:lnB>
                      <a:noFill/>
                    </a:lnB>
                    <a:solidFill>
                      <a:srgbClr val="E3E383"/>
                    </a:solidFill>
                  </a:tcPr>
                </a:tc>
                <a:tc>
                  <a:txBody>
                    <a:bodyPr/>
                    <a:lstStyle/>
                    <a:p>
                      <a:pPr algn="r" fontAlgn="t"/>
                      <a:r>
                        <a:rPr lang="en-US" sz="900" b="0" i="0" u="none" strike="noStrike" dirty="0">
                          <a:solidFill>
                            <a:srgbClr val="000000"/>
                          </a:solidFill>
                          <a:effectLst/>
                          <a:highlight>
                            <a:srgbClr val="F8696B"/>
                          </a:highlight>
                          <a:latin typeface="Calibri" panose="020F0502020204030204" pitchFamily="34" charset="0"/>
                        </a:rPr>
                        <a:t>0.31</a:t>
                      </a:r>
                    </a:p>
                  </a:txBody>
                  <a:tcPr marL="8181" marR="8181" marT="8181" marB="0">
                    <a:lnL>
                      <a:noFill/>
                    </a:lnL>
                    <a:lnR>
                      <a:noFill/>
                    </a:lnR>
                    <a:lnT>
                      <a:noFill/>
                    </a:lnT>
                    <a:lnB>
                      <a:noFill/>
                    </a:lnB>
                    <a:solidFill>
                      <a:srgbClr val="F8696B"/>
                    </a:solidFill>
                  </a:tcPr>
                </a:tc>
                <a:tc>
                  <a:txBody>
                    <a:bodyPr/>
                    <a:lstStyle/>
                    <a:p>
                      <a:pPr algn="r" fontAlgn="t"/>
                      <a:r>
                        <a:rPr lang="en-US" sz="900" b="0" i="0" u="none" strike="noStrike" dirty="0">
                          <a:solidFill>
                            <a:srgbClr val="000000"/>
                          </a:solidFill>
                          <a:effectLst/>
                          <a:highlight>
                            <a:srgbClr val="FFEB84"/>
                          </a:highlight>
                          <a:latin typeface="Calibri" panose="020F0502020204030204" pitchFamily="34" charset="0"/>
                        </a:rPr>
                        <a:t>0.55</a:t>
                      </a:r>
                    </a:p>
                  </a:txBody>
                  <a:tcPr marL="8181" marR="8181" marT="8181" marB="0">
                    <a:lnL>
                      <a:noFill/>
                    </a:lnL>
                    <a:lnR>
                      <a:noFill/>
                    </a:lnR>
                    <a:lnT>
                      <a:noFill/>
                    </a:lnT>
                    <a:lnB>
                      <a:noFill/>
                    </a:lnB>
                    <a:solidFill>
                      <a:srgbClr val="FFEB84"/>
                    </a:solidFill>
                  </a:tcPr>
                </a:tc>
                <a:tc>
                  <a:txBody>
                    <a:bodyPr/>
                    <a:lstStyle/>
                    <a:p>
                      <a:pPr algn="r" fontAlgn="t"/>
                      <a:r>
                        <a:rPr lang="en-US" sz="900" b="0" i="0" u="none" strike="noStrike" dirty="0">
                          <a:solidFill>
                            <a:srgbClr val="000000"/>
                          </a:solidFill>
                          <a:effectLst/>
                          <a:latin typeface="Calibri" panose="020F0502020204030204" pitchFamily="34" charset="0"/>
                        </a:rPr>
                        <a:t>1.00</a:t>
                      </a: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extLst>
                  <a:ext uri="{0D108BD9-81ED-4DB2-BD59-A6C34878D82A}">
                    <a16:rowId xmlns:a16="http://schemas.microsoft.com/office/drawing/2014/main" val="3487617763"/>
                  </a:ext>
                </a:extLst>
              </a:tr>
              <a:tr h="163624">
                <a:tc>
                  <a:txBody>
                    <a:bodyPr/>
                    <a:lstStyle/>
                    <a:p>
                      <a:pPr algn="l" fontAlgn="t"/>
                      <a:endParaRPr lang="en-US" sz="900" b="1" i="0" u="none" strike="noStrike" dirty="0">
                        <a:solidFill>
                          <a:srgbClr val="002060"/>
                        </a:solidFill>
                        <a:effectLst/>
                        <a:latin typeface="Cambria" panose="02040503050406030204" pitchFamily="18" charset="0"/>
                      </a:endParaRPr>
                    </a:p>
                  </a:txBody>
                  <a:tcPr marL="8181" marR="8181" marT="8181" marB="0">
                    <a:lnL>
                      <a:noFill/>
                    </a:lnL>
                    <a:lnR>
                      <a:noFill/>
                    </a:lnR>
                    <a:lnT>
                      <a:noFill/>
                    </a:lnT>
                    <a:lnB>
                      <a:noFill/>
                    </a:lnB>
                    <a:noFill/>
                  </a:tcPr>
                </a:tc>
                <a:tc>
                  <a:txBody>
                    <a:bodyPr/>
                    <a:lstStyle/>
                    <a:p>
                      <a:pPr algn="r" fontAlgn="t"/>
                      <a:r>
                        <a:rPr lang="en-US" sz="900" b="0" i="0" u="none" strike="noStrike" dirty="0">
                          <a:solidFill>
                            <a:srgbClr val="000000"/>
                          </a:solidFill>
                          <a:effectLst/>
                          <a:latin typeface="Calibri" panose="020F0502020204030204" pitchFamily="34" charset="0"/>
                        </a:rPr>
                        <a:t>&lt;.0001</a:t>
                      </a:r>
                    </a:p>
                  </a:txBody>
                  <a:tcPr marL="8181" marR="8181" marT="8181" marB="0">
                    <a:lnL>
                      <a:noFill/>
                    </a:lnL>
                    <a:lnR>
                      <a:noFill/>
                    </a:lnR>
                    <a:lnT>
                      <a:noFill/>
                    </a:lnT>
                    <a:lnB>
                      <a:noFill/>
                    </a:lnB>
                    <a:noFill/>
                  </a:tcPr>
                </a:tc>
                <a:tc>
                  <a:txBody>
                    <a:bodyPr/>
                    <a:lstStyle/>
                    <a:p>
                      <a:pPr algn="r" fontAlgn="t"/>
                      <a:r>
                        <a:rPr lang="en-US" sz="900" b="0" i="0" u="none" strike="noStrike" dirty="0">
                          <a:solidFill>
                            <a:srgbClr val="000000"/>
                          </a:solidFill>
                          <a:effectLst/>
                          <a:latin typeface="Calibri" panose="020F0502020204030204" pitchFamily="34" charset="0"/>
                        </a:rPr>
                        <a:t>0.07</a:t>
                      </a:r>
                    </a:p>
                  </a:txBody>
                  <a:tcPr marL="8181" marR="8181" marT="8181" marB="0">
                    <a:lnL>
                      <a:noFill/>
                    </a:lnL>
                    <a:lnR>
                      <a:noFill/>
                    </a:lnR>
                    <a:lnT>
                      <a:noFill/>
                    </a:lnT>
                    <a:lnB>
                      <a:noFill/>
                    </a:lnB>
                    <a:noFill/>
                  </a:tcPr>
                </a:tc>
                <a:tc>
                  <a:txBody>
                    <a:bodyPr/>
                    <a:lstStyle/>
                    <a:p>
                      <a:pPr algn="r" fontAlgn="t"/>
                      <a:r>
                        <a:rPr lang="en-US" sz="900" b="0" i="0" u="none" strike="noStrike" dirty="0">
                          <a:solidFill>
                            <a:srgbClr val="000000"/>
                          </a:solidFill>
                          <a:effectLst/>
                          <a:latin typeface="Calibri" panose="020F0502020204030204" pitchFamily="34" charset="0"/>
                        </a:rPr>
                        <a:t>0.00</a:t>
                      </a:r>
                    </a:p>
                  </a:txBody>
                  <a:tcPr marL="8181" marR="8181" marT="8181" marB="0">
                    <a:lnL>
                      <a:noFill/>
                    </a:lnL>
                    <a:lnR>
                      <a:noFill/>
                    </a:lnR>
                    <a:lnT>
                      <a:noFill/>
                    </a:lnT>
                    <a:lnB>
                      <a:noFill/>
                    </a:lnB>
                    <a:noFill/>
                  </a:tcPr>
                </a:tc>
                <a:tc>
                  <a:txBody>
                    <a:bodyPr/>
                    <a:lstStyle/>
                    <a:p>
                      <a:pPr algn="l" fontAlgn="b"/>
                      <a:endParaRPr lang="en-US" sz="900" b="0" i="0" u="none" strike="noStrike" dirty="0">
                        <a:solidFill>
                          <a:srgbClr val="002060"/>
                        </a:solidFill>
                        <a:effectLst/>
                        <a:latin typeface="Calibri" panose="020F0502020204030204" pitchFamily="34" charset="0"/>
                      </a:endParaRPr>
                    </a:p>
                  </a:txBody>
                  <a:tcPr marL="8181" marR="8181" marT="8181" marB="0" anchor="b">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extLst>
                  <a:ext uri="{0D108BD9-81ED-4DB2-BD59-A6C34878D82A}">
                    <a16:rowId xmlns:a16="http://schemas.microsoft.com/office/drawing/2014/main" val="377533859"/>
                  </a:ext>
                </a:extLst>
              </a:tr>
              <a:tr h="163624">
                <a:tc>
                  <a:txBody>
                    <a:bodyPr/>
                    <a:lstStyle/>
                    <a:p>
                      <a:pPr algn="l" fontAlgn="t"/>
                      <a:r>
                        <a:rPr lang="en-US" sz="900" b="1" i="0" u="none" strike="noStrike" dirty="0">
                          <a:solidFill>
                            <a:srgbClr val="002060"/>
                          </a:solidFill>
                          <a:effectLst/>
                          <a:latin typeface="Cambria" panose="02040503050406030204" pitchFamily="18" charset="0"/>
                        </a:rPr>
                        <a:t>Domain 5: Applications of technology</a:t>
                      </a:r>
                    </a:p>
                  </a:txBody>
                  <a:tcPr marL="8181" marR="8181" marT="8181" marB="0">
                    <a:lnL>
                      <a:noFill/>
                    </a:lnL>
                    <a:lnR>
                      <a:noFill/>
                    </a:lnR>
                    <a:lnT>
                      <a:noFill/>
                    </a:lnT>
                    <a:lnB>
                      <a:noFill/>
                    </a:lnB>
                    <a:noFill/>
                  </a:tcPr>
                </a:tc>
                <a:tc>
                  <a:txBody>
                    <a:bodyPr/>
                    <a:lstStyle/>
                    <a:p>
                      <a:pPr algn="r" fontAlgn="t"/>
                      <a:r>
                        <a:rPr lang="en-US" sz="900" b="0" i="0" u="none" strike="noStrike" dirty="0">
                          <a:solidFill>
                            <a:srgbClr val="000000"/>
                          </a:solidFill>
                          <a:effectLst/>
                          <a:highlight>
                            <a:srgbClr val="BED981"/>
                          </a:highlight>
                          <a:latin typeface="Calibri" panose="020F0502020204030204" pitchFamily="34" charset="0"/>
                        </a:rPr>
                        <a:t>0.66</a:t>
                      </a:r>
                    </a:p>
                  </a:txBody>
                  <a:tcPr marL="8181" marR="8181" marT="8181" marB="0">
                    <a:lnL>
                      <a:noFill/>
                    </a:lnL>
                    <a:lnR>
                      <a:noFill/>
                    </a:lnR>
                    <a:lnT>
                      <a:noFill/>
                    </a:lnT>
                    <a:lnB>
                      <a:noFill/>
                    </a:lnB>
                    <a:solidFill>
                      <a:srgbClr val="BED981"/>
                    </a:solidFill>
                  </a:tcPr>
                </a:tc>
                <a:tc>
                  <a:txBody>
                    <a:bodyPr/>
                    <a:lstStyle/>
                    <a:p>
                      <a:pPr algn="r" fontAlgn="t"/>
                      <a:r>
                        <a:rPr lang="en-US" sz="900" b="0" i="0" u="none" strike="noStrike" dirty="0">
                          <a:solidFill>
                            <a:srgbClr val="000000"/>
                          </a:solidFill>
                          <a:effectLst/>
                          <a:highlight>
                            <a:srgbClr val="F98570"/>
                          </a:highlight>
                          <a:latin typeface="Calibri" panose="020F0502020204030204" pitchFamily="34" charset="0"/>
                        </a:rPr>
                        <a:t>0.36</a:t>
                      </a:r>
                    </a:p>
                  </a:txBody>
                  <a:tcPr marL="8181" marR="8181" marT="8181" marB="0">
                    <a:lnL>
                      <a:noFill/>
                    </a:lnL>
                    <a:lnR>
                      <a:noFill/>
                    </a:lnR>
                    <a:lnT>
                      <a:noFill/>
                    </a:lnT>
                    <a:lnB>
                      <a:noFill/>
                    </a:lnB>
                    <a:solidFill>
                      <a:srgbClr val="F98570"/>
                    </a:solidFill>
                  </a:tcPr>
                </a:tc>
                <a:tc>
                  <a:txBody>
                    <a:bodyPr/>
                    <a:lstStyle/>
                    <a:p>
                      <a:pPr algn="r" fontAlgn="t"/>
                      <a:r>
                        <a:rPr lang="en-US" sz="900" b="0" i="0" u="none" strike="noStrike" dirty="0">
                          <a:solidFill>
                            <a:srgbClr val="000000"/>
                          </a:solidFill>
                          <a:effectLst/>
                          <a:highlight>
                            <a:srgbClr val="DAE182"/>
                          </a:highlight>
                          <a:latin typeface="Calibri" panose="020F0502020204030204" pitchFamily="34" charset="0"/>
                        </a:rPr>
                        <a:t>0.61</a:t>
                      </a:r>
                    </a:p>
                  </a:txBody>
                  <a:tcPr marL="8181" marR="8181" marT="8181" marB="0">
                    <a:lnL>
                      <a:noFill/>
                    </a:lnL>
                    <a:lnR>
                      <a:noFill/>
                    </a:lnR>
                    <a:lnT>
                      <a:noFill/>
                    </a:lnT>
                    <a:lnB>
                      <a:noFill/>
                    </a:lnB>
                    <a:solidFill>
                      <a:srgbClr val="DAE182"/>
                    </a:solidFill>
                  </a:tcPr>
                </a:tc>
                <a:tc>
                  <a:txBody>
                    <a:bodyPr/>
                    <a:lstStyle/>
                    <a:p>
                      <a:pPr algn="r" fontAlgn="t"/>
                      <a:r>
                        <a:rPr lang="en-US" sz="900" b="0" i="0" u="none" strike="noStrike" dirty="0">
                          <a:solidFill>
                            <a:srgbClr val="000000"/>
                          </a:solidFill>
                          <a:effectLst/>
                          <a:highlight>
                            <a:srgbClr val="63BE7B"/>
                          </a:highlight>
                          <a:latin typeface="Calibri" panose="020F0502020204030204" pitchFamily="34" charset="0"/>
                        </a:rPr>
                        <a:t>0.83</a:t>
                      </a:r>
                    </a:p>
                  </a:txBody>
                  <a:tcPr marL="8181" marR="8181" marT="8181" marB="0">
                    <a:lnL>
                      <a:noFill/>
                    </a:lnL>
                    <a:lnR>
                      <a:noFill/>
                    </a:lnR>
                    <a:lnT>
                      <a:noFill/>
                    </a:lnT>
                    <a:lnB>
                      <a:noFill/>
                    </a:lnB>
                    <a:solidFill>
                      <a:srgbClr val="63BE7B"/>
                    </a:solidFill>
                  </a:tcPr>
                </a:tc>
                <a:tc>
                  <a:txBody>
                    <a:bodyPr/>
                    <a:lstStyle/>
                    <a:p>
                      <a:pPr algn="r" fontAlgn="t"/>
                      <a:r>
                        <a:rPr lang="en-US" sz="900" b="0" i="0" u="none" strike="noStrike" dirty="0">
                          <a:solidFill>
                            <a:srgbClr val="000000"/>
                          </a:solidFill>
                          <a:effectLst/>
                          <a:latin typeface="Calibri" panose="020F0502020204030204" pitchFamily="34" charset="0"/>
                        </a:rPr>
                        <a:t>1.00</a:t>
                      </a: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extLst>
                  <a:ext uri="{0D108BD9-81ED-4DB2-BD59-A6C34878D82A}">
                    <a16:rowId xmlns:a16="http://schemas.microsoft.com/office/drawing/2014/main" val="57817002"/>
                  </a:ext>
                </a:extLst>
              </a:tr>
              <a:tr h="163624">
                <a:tc>
                  <a:txBody>
                    <a:bodyPr/>
                    <a:lstStyle/>
                    <a:p>
                      <a:pPr algn="l" fontAlgn="t"/>
                      <a:endParaRPr lang="en-US" sz="900" b="1" i="0" u="none" strike="noStrike" dirty="0">
                        <a:solidFill>
                          <a:srgbClr val="002060"/>
                        </a:solidFill>
                        <a:effectLst/>
                        <a:latin typeface="Cambria" panose="02040503050406030204" pitchFamily="18" charset="0"/>
                      </a:endParaRPr>
                    </a:p>
                  </a:txBody>
                  <a:tcPr marL="8181" marR="8181" marT="8181" marB="0">
                    <a:lnL>
                      <a:noFill/>
                    </a:lnL>
                    <a:lnR>
                      <a:noFill/>
                    </a:lnR>
                    <a:lnT>
                      <a:noFill/>
                    </a:lnT>
                    <a:lnB>
                      <a:noFill/>
                    </a:lnB>
                    <a:noFill/>
                  </a:tcPr>
                </a:tc>
                <a:tc>
                  <a:txBody>
                    <a:bodyPr/>
                    <a:lstStyle/>
                    <a:p>
                      <a:pPr algn="r" fontAlgn="t"/>
                      <a:r>
                        <a:rPr lang="en-US" sz="900" b="0" i="0" u="none" strike="noStrike" dirty="0">
                          <a:solidFill>
                            <a:srgbClr val="000000"/>
                          </a:solidFill>
                          <a:effectLst/>
                          <a:latin typeface="Calibri" panose="020F0502020204030204" pitchFamily="34" charset="0"/>
                        </a:rPr>
                        <a:t>&lt;.0001</a:t>
                      </a:r>
                    </a:p>
                  </a:txBody>
                  <a:tcPr marL="8181" marR="8181" marT="8181" marB="0">
                    <a:lnL>
                      <a:noFill/>
                    </a:lnL>
                    <a:lnR>
                      <a:noFill/>
                    </a:lnR>
                    <a:lnT>
                      <a:noFill/>
                    </a:lnT>
                    <a:lnB>
                      <a:noFill/>
                    </a:lnB>
                    <a:noFill/>
                  </a:tcPr>
                </a:tc>
                <a:tc>
                  <a:txBody>
                    <a:bodyPr/>
                    <a:lstStyle/>
                    <a:p>
                      <a:pPr algn="r" fontAlgn="t"/>
                      <a:r>
                        <a:rPr lang="en-US" sz="900" b="0" i="0" u="none" strike="noStrike" dirty="0">
                          <a:solidFill>
                            <a:srgbClr val="000000"/>
                          </a:solidFill>
                          <a:effectLst/>
                          <a:latin typeface="Calibri" panose="020F0502020204030204" pitchFamily="34" charset="0"/>
                        </a:rPr>
                        <a:t>0.03</a:t>
                      </a:r>
                    </a:p>
                  </a:txBody>
                  <a:tcPr marL="8181" marR="8181" marT="8181" marB="0">
                    <a:lnL>
                      <a:noFill/>
                    </a:lnL>
                    <a:lnR>
                      <a:noFill/>
                    </a:lnR>
                    <a:lnT>
                      <a:noFill/>
                    </a:lnT>
                    <a:lnB>
                      <a:noFill/>
                    </a:lnB>
                    <a:noFill/>
                  </a:tcPr>
                </a:tc>
                <a:tc>
                  <a:txBody>
                    <a:bodyPr/>
                    <a:lstStyle/>
                    <a:p>
                      <a:pPr algn="r" fontAlgn="t"/>
                      <a:r>
                        <a:rPr lang="en-US" sz="900" b="0" i="0" u="none" strike="noStrike" dirty="0">
                          <a:solidFill>
                            <a:srgbClr val="000000"/>
                          </a:solidFill>
                          <a:effectLst/>
                          <a:latin typeface="Calibri" panose="020F0502020204030204" pitchFamily="34" charset="0"/>
                        </a:rPr>
                        <a:t>&lt;.0001</a:t>
                      </a:r>
                    </a:p>
                  </a:txBody>
                  <a:tcPr marL="8181" marR="8181" marT="8181" marB="0">
                    <a:lnL>
                      <a:noFill/>
                    </a:lnL>
                    <a:lnR>
                      <a:noFill/>
                    </a:lnR>
                    <a:lnT>
                      <a:noFill/>
                    </a:lnT>
                    <a:lnB>
                      <a:noFill/>
                    </a:lnB>
                    <a:noFill/>
                  </a:tcPr>
                </a:tc>
                <a:tc>
                  <a:txBody>
                    <a:bodyPr/>
                    <a:lstStyle/>
                    <a:p>
                      <a:pPr algn="r" fontAlgn="t"/>
                      <a:r>
                        <a:rPr lang="en-US" sz="900" b="0" i="0" u="none" strike="noStrike" dirty="0">
                          <a:solidFill>
                            <a:srgbClr val="000000"/>
                          </a:solidFill>
                          <a:effectLst/>
                          <a:latin typeface="Calibri" panose="020F0502020204030204" pitchFamily="34" charset="0"/>
                        </a:rPr>
                        <a:t> </a:t>
                      </a: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tc>
                  <a:txBody>
                    <a:bodyPr/>
                    <a:lstStyle/>
                    <a:p>
                      <a:pPr algn="r" fontAlgn="t"/>
                      <a:endParaRPr lang="en-US" sz="900" b="0" i="0" u="none" strike="noStrike" dirty="0">
                        <a:solidFill>
                          <a:srgbClr val="000000"/>
                        </a:solidFill>
                        <a:effectLst/>
                        <a:latin typeface="Calibri" panose="020F0502020204030204" pitchFamily="34" charset="0"/>
                      </a:endParaRPr>
                    </a:p>
                  </a:txBody>
                  <a:tcPr marL="8181" marR="8181" marT="8181" marB="0">
                    <a:lnL>
                      <a:noFill/>
                    </a:lnL>
                    <a:lnR>
                      <a:noFill/>
                    </a:lnR>
                    <a:lnT>
                      <a:noFill/>
                    </a:lnT>
                    <a:lnB>
                      <a:noFill/>
                    </a:lnB>
                    <a:noFill/>
                  </a:tcPr>
                </a:tc>
                <a:extLst>
                  <a:ext uri="{0D108BD9-81ED-4DB2-BD59-A6C34878D82A}">
                    <a16:rowId xmlns:a16="http://schemas.microsoft.com/office/drawing/2014/main" val="3586437674"/>
                  </a:ext>
                </a:extLst>
              </a:tr>
              <a:tr h="163624">
                <a:tc>
                  <a:txBody>
                    <a:bodyPr/>
                    <a:lstStyle/>
                    <a:p>
                      <a:pPr algn="l" fontAlgn="t"/>
                      <a:r>
                        <a:rPr lang="en-US" sz="900" b="1" i="0" u="none" strike="noStrike" dirty="0">
                          <a:solidFill>
                            <a:srgbClr val="002060"/>
                          </a:solidFill>
                          <a:effectLst/>
                          <a:latin typeface="Cambria" panose="02040503050406030204" pitchFamily="18" charset="0"/>
                        </a:rPr>
                        <a:t>Domain 6: Ethics</a:t>
                      </a:r>
                    </a:p>
                  </a:txBody>
                  <a:tcPr marL="8181" marR="8181" marT="8181" marB="0">
                    <a:lnL>
                      <a:noFill/>
                    </a:lnL>
                    <a:lnR>
                      <a:noFill/>
                    </a:lnR>
                    <a:lnT>
                      <a:noFill/>
                    </a:lnT>
                    <a:lnB>
                      <a:noFill/>
                    </a:lnB>
                    <a:noFill/>
                  </a:tcPr>
                </a:tc>
                <a:tc>
                  <a:txBody>
                    <a:bodyPr/>
                    <a:lstStyle/>
                    <a:p>
                      <a:pPr algn="r" fontAlgn="t"/>
                      <a:r>
                        <a:rPr lang="en-US" sz="900" b="0" i="0" u="none" strike="noStrike" dirty="0">
                          <a:solidFill>
                            <a:srgbClr val="000000"/>
                          </a:solidFill>
                          <a:effectLst/>
                          <a:highlight>
                            <a:srgbClr val="FEEA83"/>
                          </a:highlight>
                          <a:latin typeface="Calibri" panose="020F0502020204030204" pitchFamily="34" charset="0"/>
                        </a:rPr>
                        <a:t>0.54</a:t>
                      </a:r>
                    </a:p>
                  </a:txBody>
                  <a:tcPr marL="8181" marR="8181" marT="8181" marB="0">
                    <a:lnL>
                      <a:noFill/>
                    </a:lnL>
                    <a:lnR>
                      <a:noFill/>
                    </a:lnR>
                    <a:lnT>
                      <a:noFill/>
                    </a:lnT>
                    <a:lnB>
                      <a:noFill/>
                    </a:lnB>
                    <a:solidFill>
                      <a:srgbClr val="FEEA83"/>
                    </a:solidFill>
                  </a:tcPr>
                </a:tc>
                <a:tc>
                  <a:txBody>
                    <a:bodyPr/>
                    <a:lstStyle/>
                    <a:p>
                      <a:pPr algn="r" fontAlgn="t"/>
                      <a:r>
                        <a:rPr lang="en-US" sz="900" b="0" i="0" u="none" strike="noStrike" dirty="0">
                          <a:solidFill>
                            <a:srgbClr val="000000"/>
                          </a:solidFill>
                          <a:effectLst/>
                          <a:highlight>
                            <a:srgbClr val="F98B71"/>
                          </a:highlight>
                          <a:latin typeface="Calibri" panose="020F0502020204030204" pitchFamily="34" charset="0"/>
                        </a:rPr>
                        <a:t>0.37</a:t>
                      </a:r>
                    </a:p>
                  </a:txBody>
                  <a:tcPr marL="8181" marR="8181" marT="8181" marB="0">
                    <a:lnL>
                      <a:noFill/>
                    </a:lnL>
                    <a:lnR>
                      <a:noFill/>
                    </a:lnR>
                    <a:lnT>
                      <a:noFill/>
                    </a:lnT>
                    <a:lnB>
                      <a:noFill/>
                    </a:lnB>
                    <a:solidFill>
                      <a:srgbClr val="F98B71"/>
                    </a:solidFill>
                  </a:tcPr>
                </a:tc>
                <a:tc>
                  <a:txBody>
                    <a:bodyPr/>
                    <a:lstStyle/>
                    <a:p>
                      <a:pPr algn="r" fontAlgn="t"/>
                      <a:r>
                        <a:rPr lang="en-US" sz="900" b="0" i="0" u="none" strike="noStrike" dirty="0">
                          <a:solidFill>
                            <a:srgbClr val="000000"/>
                          </a:solidFill>
                          <a:effectLst/>
                          <a:highlight>
                            <a:srgbClr val="C7DB81"/>
                          </a:highlight>
                          <a:latin typeface="Calibri" panose="020F0502020204030204" pitchFamily="34" charset="0"/>
                        </a:rPr>
                        <a:t>0.65</a:t>
                      </a:r>
                    </a:p>
                  </a:txBody>
                  <a:tcPr marL="8181" marR="8181" marT="8181" marB="0">
                    <a:lnL>
                      <a:noFill/>
                    </a:lnL>
                    <a:lnR>
                      <a:noFill/>
                    </a:lnR>
                    <a:lnT>
                      <a:noFill/>
                    </a:lnT>
                    <a:lnB>
                      <a:noFill/>
                    </a:lnB>
                    <a:solidFill>
                      <a:srgbClr val="C7DB81"/>
                    </a:solidFill>
                  </a:tcPr>
                </a:tc>
                <a:tc>
                  <a:txBody>
                    <a:bodyPr/>
                    <a:lstStyle/>
                    <a:p>
                      <a:pPr algn="r" fontAlgn="t"/>
                      <a:r>
                        <a:rPr lang="en-US" sz="900" b="0" i="0" u="none" strike="noStrike" dirty="0">
                          <a:solidFill>
                            <a:srgbClr val="000000"/>
                          </a:solidFill>
                          <a:effectLst/>
                          <a:highlight>
                            <a:srgbClr val="FCBD7B"/>
                          </a:highlight>
                          <a:latin typeface="Calibri" panose="020F0502020204030204" pitchFamily="34" charset="0"/>
                        </a:rPr>
                        <a:t>0.46</a:t>
                      </a:r>
                    </a:p>
                  </a:txBody>
                  <a:tcPr marL="8181" marR="8181" marT="8181" marB="0">
                    <a:lnL>
                      <a:noFill/>
                    </a:lnL>
                    <a:lnR>
                      <a:noFill/>
                    </a:lnR>
                    <a:lnT>
                      <a:noFill/>
                    </a:lnT>
                    <a:lnB>
                      <a:noFill/>
                    </a:lnB>
                    <a:solidFill>
                      <a:srgbClr val="FCBD7B"/>
                    </a:solidFill>
                  </a:tcPr>
                </a:tc>
                <a:tc>
                  <a:txBody>
                    <a:bodyPr/>
                    <a:lstStyle/>
                    <a:p>
                      <a:pPr algn="r" fontAlgn="t"/>
                      <a:r>
                        <a:rPr lang="en-US" sz="900" b="0" i="0" u="none" strike="noStrike" dirty="0">
                          <a:solidFill>
                            <a:srgbClr val="000000"/>
                          </a:solidFill>
                          <a:effectLst/>
                          <a:highlight>
                            <a:srgbClr val="FDD37F"/>
                          </a:highlight>
                          <a:latin typeface="Calibri" panose="020F0502020204030204" pitchFamily="34" charset="0"/>
                        </a:rPr>
                        <a:t>0.50</a:t>
                      </a:r>
                    </a:p>
                  </a:txBody>
                  <a:tcPr marL="8181" marR="8181" marT="8181" marB="0">
                    <a:lnL>
                      <a:noFill/>
                    </a:lnL>
                    <a:lnR>
                      <a:noFill/>
                    </a:lnR>
                    <a:lnT>
                      <a:noFill/>
                    </a:lnT>
                    <a:lnB>
                      <a:noFill/>
                    </a:lnB>
                    <a:solidFill>
                      <a:srgbClr val="FDD37F"/>
                    </a:solidFill>
                  </a:tcPr>
                </a:tc>
                <a:tc>
                  <a:txBody>
                    <a:bodyPr/>
                    <a:lstStyle/>
                    <a:p>
                      <a:pPr algn="r" fontAlgn="t"/>
                      <a:r>
                        <a:rPr lang="en-US" sz="900" b="0" i="0" u="none" strike="noStrike" dirty="0">
                          <a:solidFill>
                            <a:srgbClr val="000000"/>
                          </a:solidFill>
                          <a:effectLst/>
                          <a:latin typeface="Calibri" panose="020F0502020204030204" pitchFamily="34" charset="0"/>
                        </a:rPr>
                        <a:t>1.00</a:t>
                      </a:r>
                    </a:p>
                  </a:txBody>
                  <a:tcPr marL="8181" marR="8181" marT="8181" marB="0">
                    <a:lnL>
                      <a:noFill/>
                    </a:lnL>
                    <a:lnR>
                      <a:noFill/>
                    </a:lnR>
                    <a:lnT>
                      <a:noFill/>
                    </a:lnT>
                    <a:lnB>
                      <a:noFill/>
                    </a:lnB>
                    <a:noFill/>
                  </a:tcPr>
                </a:tc>
                <a:extLst>
                  <a:ext uri="{0D108BD9-81ED-4DB2-BD59-A6C34878D82A}">
                    <a16:rowId xmlns:a16="http://schemas.microsoft.com/office/drawing/2014/main" val="1724644573"/>
                  </a:ext>
                </a:extLst>
              </a:tr>
              <a:tr h="171806">
                <a:tc>
                  <a:txBody>
                    <a:bodyPr/>
                    <a:lstStyle/>
                    <a:p>
                      <a:pPr algn="l" fontAlgn="t"/>
                      <a:r>
                        <a:rPr lang="en-US" sz="900" b="1" i="0" u="none" strike="noStrike" dirty="0">
                          <a:solidFill>
                            <a:srgbClr val="002060"/>
                          </a:solidFill>
                          <a:effectLst/>
                          <a:latin typeface="Cambria" panose="02040503050406030204" pitchFamily="18" charset="0"/>
                        </a:rPr>
                        <a:t> </a:t>
                      </a:r>
                    </a:p>
                  </a:txBody>
                  <a:tcPr marL="8181" marR="8181" marT="8181"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900" b="0" i="0" u="none" strike="noStrike" dirty="0">
                          <a:solidFill>
                            <a:srgbClr val="000000"/>
                          </a:solidFill>
                          <a:effectLst/>
                          <a:latin typeface="Calibri" panose="020F0502020204030204" pitchFamily="34" charset="0"/>
                        </a:rPr>
                        <a:t>0.00</a:t>
                      </a:r>
                    </a:p>
                  </a:txBody>
                  <a:tcPr marL="8181" marR="8181" marT="8181"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900" b="0" i="0" u="none" strike="noStrike" dirty="0">
                          <a:solidFill>
                            <a:srgbClr val="000000"/>
                          </a:solidFill>
                          <a:effectLst/>
                          <a:latin typeface="Calibri" panose="020F0502020204030204" pitchFamily="34" charset="0"/>
                        </a:rPr>
                        <a:t>0.02</a:t>
                      </a:r>
                    </a:p>
                  </a:txBody>
                  <a:tcPr marL="8181" marR="8181" marT="8181"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900" b="0" i="0" u="none" strike="noStrike" dirty="0">
                          <a:solidFill>
                            <a:srgbClr val="000000"/>
                          </a:solidFill>
                          <a:effectLst/>
                          <a:latin typeface="Calibri" panose="020F0502020204030204" pitchFamily="34" charset="0"/>
                        </a:rPr>
                        <a:t>&lt;.0001</a:t>
                      </a:r>
                    </a:p>
                  </a:txBody>
                  <a:tcPr marL="8181" marR="8181" marT="8181"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900" b="0" i="0" u="none" strike="noStrike" dirty="0">
                          <a:solidFill>
                            <a:srgbClr val="000000"/>
                          </a:solidFill>
                          <a:effectLst/>
                          <a:latin typeface="Calibri" panose="020F0502020204030204" pitchFamily="34" charset="0"/>
                        </a:rPr>
                        <a:t>0.00</a:t>
                      </a:r>
                    </a:p>
                  </a:txBody>
                  <a:tcPr marL="8181" marR="8181" marT="8181"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900" b="0" i="0" u="none" strike="noStrike" dirty="0">
                          <a:solidFill>
                            <a:srgbClr val="000000"/>
                          </a:solidFill>
                          <a:effectLst/>
                          <a:latin typeface="Calibri" panose="020F0502020204030204" pitchFamily="34" charset="0"/>
                        </a:rPr>
                        <a:t>0.00</a:t>
                      </a:r>
                    </a:p>
                  </a:txBody>
                  <a:tcPr marL="8181" marR="8181" marT="8181"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900" b="0" i="0" u="none" strike="noStrike" dirty="0">
                          <a:solidFill>
                            <a:srgbClr val="000000"/>
                          </a:solidFill>
                          <a:effectLst/>
                          <a:latin typeface="Calibri" panose="020F0502020204030204" pitchFamily="34" charset="0"/>
                        </a:rPr>
                        <a:t> </a:t>
                      </a:r>
                    </a:p>
                  </a:txBody>
                  <a:tcPr marL="8181" marR="8181" marT="8181" marB="0">
                    <a:lnL>
                      <a:noFill/>
                    </a:lnL>
                    <a:lnR>
                      <a:noFill/>
                    </a:lnR>
                    <a:lnT>
                      <a:noFill/>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764695337"/>
                  </a:ext>
                </a:extLst>
              </a:tr>
            </a:tbl>
          </a:graphicData>
        </a:graphic>
      </p:graphicFrame>
    </p:spTree>
    <p:extLst>
      <p:ext uri="{BB962C8B-B14F-4D97-AF65-F5344CB8AC3E}">
        <p14:creationId xmlns:p14="http://schemas.microsoft.com/office/powerpoint/2010/main" val="16022606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60904-C275-4E8D-3394-345E0970E867}"/>
              </a:ext>
            </a:extLst>
          </p:cNvPr>
          <p:cNvSpPr>
            <a:spLocks noGrp="1"/>
          </p:cNvSpPr>
          <p:nvPr>
            <p:ph type="title"/>
          </p:nvPr>
        </p:nvSpPr>
        <p:spPr/>
        <p:txBody>
          <a:bodyPr>
            <a:normAutofit/>
          </a:bodyPr>
          <a:lstStyle/>
          <a:p>
            <a:pPr algn="ctr"/>
            <a:r>
              <a:rPr lang="en-US" sz="2400" b="1" dirty="0">
                <a:solidFill>
                  <a:srgbClr val="002060"/>
                </a:solidFill>
                <a:effectLst/>
                <a:latin typeface="Cambria" panose="02040503050406030204" pitchFamily="18" charset="0"/>
                <a:ea typeface="Calibri" panose="020F0502020204030204" pitchFamily="34" charset="0"/>
              </a:rPr>
              <a:t>Advanced Graduate Programs Employer Survey</a:t>
            </a:r>
            <a:br>
              <a:rPr lang="en-US" sz="2400" b="1" dirty="0">
                <a:solidFill>
                  <a:srgbClr val="002060"/>
                </a:solidFill>
                <a:effectLst/>
                <a:latin typeface="Cambria" panose="02040503050406030204" pitchFamily="18" charset="0"/>
                <a:ea typeface="Calibri" panose="020F0502020204030204" pitchFamily="34" charset="0"/>
              </a:rPr>
            </a:br>
            <a:br>
              <a:rPr lang="en-US" sz="2400" dirty="0">
                <a:solidFill>
                  <a:srgbClr val="002060"/>
                </a:solidFill>
                <a:effectLst/>
                <a:highlight>
                  <a:srgbClr val="00FFFF"/>
                </a:highlight>
                <a:latin typeface="Cambria" panose="02040503050406030204" pitchFamily="18" charset="0"/>
                <a:ea typeface="Calibri" panose="020F0502020204030204" pitchFamily="34" charset="0"/>
              </a:rPr>
            </a:br>
            <a:endParaRPr lang="en-US" sz="2400" dirty="0"/>
          </a:p>
        </p:txBody>
      </p:sp>
      <p:sp>
        <p:nvSpPr>
          <p:cNvPr id="3" name="Content Placeholder 2">
            <a:extLst>
              <a:ext uri="{FF2B5EF4-FFF2-40B4-BE49-F238E27FC236}">
                <a16:creationId xmlns:a16="http://schemas.microsoft.com/office/drawing/2014/main" id="{526C2AFD-F9A6-11CD-B15E-76B2748D17BA}"/>
              </a:ext>
            </a:extLst>
          </p:cNvPr>
          <p:cNvSpPr>
            <a:spLocks noGrp="1"/>
          </p:cNvSpPr>
          <p:nvPr>
            <p:ph idx="1"/>
          </p:nvPr>
        </p:nvSpPr>
        <p:spPr>
          <a:xfrm>
            <a:off x="838200" y="1451344"/>
            <a:ext cx="10515600" cy="4756244"/>
          </a:xfrm>
        </p:spPr>
        <p:txBody>
          <a:bodyPr>
            <a:normAutofit/>
          </a:bodyPr>
          <a:lstStyle/>
          <a:p>
            <a:pPr marL="0" indent="0">
              <a:buNone/>
            </a:pPr>
            <a:r>
              <a:rPr lang="en-US" sz="2400" b="1" dirty="0">
                <a:solidFill>
                  <a:srgbClr val="002060"/>
                </a:solidFill>
                <a:effectLst/>
                <a:latin typeface="Cambria" panose="02040503050406030204" pitchFamily="18" charset="0"/>
                <a:ea typeface="Cambria" panose="02040503050406030204" pitchFamily="18" charset="0"/>
              </a:rPr>
              <a:t>Psychometrically Speaking: Employer Survey</a:t>
            </a:r>
          </a:p>
          <a:p>
            <a:pPr marL="0" indent="0">
              <a:buNone/>
            </a:pPr>
            <a:r>
              <a:rPr lang="en-US" sz="1800" dirty="0">
                <a:solidFill>
                  <a:srgbClr val="002060"/>
                </a:solidFill>
                <a:effectLst/>
                <a:latin typeface="Cambria" panose="02040503050406030204" pitchFamily="18" charset="0"/>
                <a:ea typeface="Cambria" panose="02040503050406030204" pitchFamily="18" charset="0"/>
              </a:rPr>
              <a:t>Cronbach’s alpha was estimated to ranged from .92 to .98, suggesting a high level of internal consistency across the six domains (reliability)</a:t>
            </a:r>
          </a:p>
          <a:p>
            <a:pPr marL="0" indent="0">
              <a:buNone/>
            </a:pPr>
            <a:r>
              <a:rPr lang="en-US" sz="1800" dirty="0">
                <a:solidFill>
                  <a:srgbClr val="002060"/>
                </a:solidFill>
                <a:latin typeface="Cambria" panose="02040503050406030204" pitchFamily="18" charset="0"/>
                <a:ea typeface="Cambria" panose="02040503050406030204" pitchFamily="18" charset="0"/>
              </a:rPr>
              <a:t>Correlations between CAEP domains ranged from .69 to .89 demonstrating construct validity of the inferences made based on these ratings</a:t>
            </a:r>
          </a:p>
          <a:p>
            <a:pPr marL="0" indent="0">
              <a:buNone/>
            </a:pPr>
            <a:endParaRPr lang="en-US" sz="1800" dirty="0">
              <a:solidFill>
                <a:srgbClr val="002060"/>
              </a:solidFill>
              <a:latin typeface="Cambria" panose="02040503050406030204" pitchFamily="18" charset="0"/>
              <a:ea typeface="Cambria" panose="02040503050406030204" pitchFamily="18" charset="0"/>
            </a:endParaRPr>
          </a:p>
          <a:p>
            <a:pPr marL="0" indent="0">
              <a:buNone/>
            </a:pPr>
            <a:endParaRPr lang="en-US" sz="1800" dirty="0">
              <a:solidFill>
                <a:srgbClr val="002060"/>
              </a:solidFill>
              <a:latin typeface="Cambria" panose="02040503050406030204" pitchFamily="18" charset="0"/>
              <a:ea typeface="Cambria" panose="02040503050406030204" pitchFamily="18" charset="0"/>
            </a:endParaRPr>
          </a:p>
          <a:p>
            <a:pPr marL="0" indent="0">
              <a:buNone/>
            </a:pPr>
            <a:endParaRPr lang="en-US" sz="2200" dirty="0">
              <a:solidFill>
                <a:srgbClr val="002060"/>
              </a:solidFill>
              <a:effectLst/>
              <a:latin typeface="Cambria" panose="02040503050406030204" pitchFamily="18" charset="0"/>
              <a:ea typeface="Cambria" panose="02040503050406030204" pitchFamily="18" charset="0"/>
            </a:endParaRPr>
          </a:p>
        </p:txBody>
      </p:sp>
      <p:graphicFrame>
        <p:nvGraphicFramePr>
          <p:cNvPr id="4" name="Table 3">
            <a:extLst>
              <a:ext uri="{FF2B5EF4-FFF2-40B4-BE49-F238E27FC236}">
                <a16:creationId xmlns:a16="http://schemas.microsoft.com/office/drawing/2014/main" id="{4A168E9E-ABE9-9A7B-2F3F-F227AA84E2F6}"/>
              </a:ext>
            </a:extLst>
          </p:cNvPr>
          <p:cNvGraphicFramePr>
            <a:graphicFrameLocks noGrp="1"/>
          </p:cNvGraphicFramePr>
          <p:nvPr>
            <p:extLst>
              <p:ext uri="{D42A27DB-BD31-4B8C-83A1-F6EECF244321}">
                <p14:modId xmlns:p14="http://schemas.microsoft.com/office/powerpoint/2010/main" val="3466503161"/>
              </p:ext>
            </p:extLst>
          </p:nvPr>
        </p:nvGraphicFramePr>
        <p:xfrm>
          <a:off x="838200" y="3204419"/>
          <a:ext cx="10515599" cy="3159042"/>
        </p:xfrm>
        <a:graphic>
          <a:graphicData uri="http://schemas.openxmlformats.org/drawingml/2006/table">
            <a:tbl>
              <a:tblPr/>
              <a:tblGrid>
                <a:gridCol w="3176003">
                  <a:extLst>
                    <a:ext uri="{9D8B030D-6E8A-4147-A177-3AD203B41FA5}">
                      <a16:colId xmlns:a16="http://schemas.microsoft.com/office/drawing/2014/main" val="3745110040"/>
                    </a:ext>
                  </a:extLst>
                </a:gridCol>
                <a:gridCol w="1223266">
                  <a:extLst>
                    <a:ext uri="{9D8B030D-6E8A-4147-A177-3AD203B41FA5}">
                      <a16:colId xmlns:a16="http://schemas.microsoft.com/office/drawing/2014/main" val="3485057870"/>
                    </a:ext>
                  </a:extLst>
                </a:gridCol>
                <a:gridCol w="1223266">
                  <a:extLst>
                    <a:ext uri="{9D8B030D-6E8A-4147-A177-3AD203B41FA5}">
                      <a16:colId xmlns:a16="http://schemas.microsoft.com/office/drawing/2014/main" val="3535217092"/>
                    </a:ext>
                  </a:extLst>
                </a:gridCol>
                <a:gridCol w="1223266">
                  <a:extLst>
                    <a:ext uri="{9D8B030D-6E8A-4147-A177-3AD203B41FA5}">
                      <a16:colId xmlns:a16="http://schemas.microsoft.com/office/drawing/2014/main" val="3100581395"/>
                    </a:ext>
                  </a:extLst>
                </a:gridCol>
                <a:gridCol w="1223266">
                  <a:extLst>
                    <a:ext uri="{9D8B030D-6E8A-4147-A177-3AD203B41FA5}">
                      <a16:colId xmlns:a16="http://schemas.microsoft.com/office/drawing/2014/main" val="3449831010"/>
                    </a:ext>
                  </a:extLst>
                </a:gridCol>
                <a:gridCol w="1223266">
                  <a:extLst>
                    <a:ext uri="{9D8B030D-6E8A-4147-A177-3AD203B41FA5}">
                      <a16:colId xmlns:a16="http://schemas.microsoft.com/office/drawing/2014/main" val="2093151126"/>
                    </a:ext>
                  </a:extLst>
                </a:gridCol>
                <a:gridCol w="1223266">
                  <a:extLst>
                    <a:ext uri="{9D8B030D-6E8A-4147-A177-3AD203B41FA5}">
                      <a16:colId xmlns:a16="http://schemas.microsoft.com/office/drawing/2014/main" val="3940284201"/>
                    </a:ext>
                  </a:extLst>
                </a:gridCol>
              </a:tblGrid>
              <a:tr h="159922">
                <a:tc>
                  <a:txBody>
                    <a:bodyPr/>
                    <a:lstStyle/>
                    <a:p>
                      <a:pPr algn="l" fontAlgn="b"/>
                      <a:endParaRPr lang="en-US" sz="1000" b="1" i="0" u="none" strike="noStrike">
                        <a:solidFill>
                          <a:srgbClr val="002060"/>
                        </a:solidFill>
                        <a:effectLst/>
                        <a:latin typeface="Cambria" panose="02040503050406030204" pitchFamily="18" charset="0"/>
                      </a:endParaRPr>
                    </a:p>
                  </a:txBody>
                  <a:tcPr marL="8417" marR="8417" marT="8417" marB="0" anchor="b">
                    <a:lnL>
                      <a:noFill/>
                    </a:lnL>
                    <a:lnR>
                      <a:noFill/>
                    </a:lnR>
                    <a:lnT>
                      <a:noFill/>
                    </a:lnT>
                    <a:lnB>
                      <a:noFill/>
                    </a:lnB>
                    <a:noFill/>
                  </a:tcPr>
                </a:tc>
                <a:tc>
                  <a:txBody>
                    <a:bodyPr/>
                    <a:lstStyle/>
                    <a:p>
                      <a:pPr algn="l" fontAlgn="b"/>
                      <a:endParaRPr lang="en-US" sz="1000" b="0" i="0" u="none" strike="noStrike">
                        <a:solidFill>
                          <a:srgbClr val="002060"/>
                        </a:solidFill>
                        <a:effectLst/>
                        <a:latin typeface="Cambria" panose="02040503050406030204" pitchFamily="18" charset="0"/>
                      </a:endParaRPr>
                    </a:p>
                  </a:txBody>
                  <a:tcPr marL="8417" marR="8417" marT="8417" marB="0" anchor="b">
                    <a:lnL>
                      <a:noFill/>
                    </a:lnL>
                    <a:lnR>
                      <a:noFill/>
                    </a:lnR>
                    <a:lnT>
                      <a:noFill/>
                    </a:lnT>
                    <a:lnB>
                      <a:noFill/>
                    </a:lnB>
                    <a:noFill/>
                  </a:tcPr>
                </a:tc>
                <a:tc gridSpan="2">
                  <a:txBody>
                    <a:bodyPr/>
                    <a:lstStyle/>
                    <a:p>
                      <a:pPr algn="l" fontAlgn="b"/>
                      <a:r>
                        <a:rPr lang="en-US" sz="1000" b="1" i="0" u="none" strike="noStrike">
                          <a:solidFill>
                            <a:srgbClr val="002060"/>
                          </a:solidFill>
                          <a:effectLst/>
                          <a:latin typeface="Cambria" panose="02040503050406030204" pitchFamily="18" charset="0"/>
                        </a:rPr>
                        <a:t>Pearson Correlation Coefficients N=54</a:t>
                      </a:r>
                    </a:p>
                  </a:txBody>
                  <a:tcPr marL="8417" marR="8417" marT="8417" marB="0" anchor="b">
                    <a:lnL>
                      <a:noFill/>
                    </a:lnL>
                    <a:lnR>
                      <a:noFill/>
                    </a:lnR>
                    <a:lnT>
                      <a:noFill/>
                    </a:lnT>
                    <a:lnB>
                      <a:noFill/>
                    </a:lnB>
                    <a:noFill/>
                  </a:tcPr>
                </a:tc>
                <a:tc hMerge="1">
                  <a:txBody>
                    <a:bodyPr/>
                    <a:lstStyle/>
                    <a:p>
                      <a:endParaRPr lang="en-US"/>
                    </a:p>
                  </a:txBody>
                  <a:tcPr/>
                </a:tc>
                <a:tc>
                  <a:txBody>
                    <a:bodyPr/>
                    <a:lstStyle/>
                    <a:p>
                      <a:pPr algn="l" fontAlgn="b"/>
                      <a:endParaRPr lang="en-US" sz="1000" b="0" i="0" u="none" strike="noStrike">
                        <a:solidFill>
                          <a:srgbClr val="002060"/>
                        </a:solidFill>
                        <a:effectLst/>
                        <a:latin typeface="Cambria" panose="02040503050406030204" pitchFamily="18" charset="0"/>
                      </a:endParaRPr>
                    </a:p>
                  </a:txBody>
                  <a:tcPr marL="8417" marR="8417" marT="8417" marB="0" anchor="b">
                    <a:lnL>
                      <a:noFill/>
                    </a:lnL>
                    <a:lnR>
                      <a:noFill/>
                    </a:lnR>
                    <a:lnT>
                      <a:noFill/>
                    </a:lnT>
                    <a:lnB>
                      <a:noFill/>
                    </a:lnB>
                    <a:noFill/>
                  </a:tcPr>
                </a:tc>
                <a:tc>
                  <a:txBody>
                    <a:bodyPr/>
                    <a:lstStyle/>
                    <a:p>
                      <a:pPr algn="l" fontAlgn="b"/>
                      <a:endParaRPr lang="en-US" sz="1000" b="0" i="0" u="none" strike="noStrike">
                        <a:solidFill>
                          <a:srgbClr val="002060"/>
                        </a:solidFill>
                        <a:effectLst/>
                        <a:latin typeface="Cambria" panose="02040503050406030204" pitchFamily="18" charset="0"/>
                      </a:endParaRPr>
                    </a:p>
                  </a:txBody>
                  <a:tcPr marL="8417" marR="8417" marT="8417" marB="0" anchor="b">
                    <a:lnL>
                      <a:noFill/>
                    </a:lnL>
                    <a:lnR>
                      <a:noFill/>
                    </a:lnR>
                    <a:lnT>
                      <a:noFill/>
                    </a:lnT>
                    <a:lnB>
                      <a:noFill/>
                    </a:lnB>
                    <a:noFill/>
                  </a:tcPr>
                </a:tc>
                <a:tc>
                  <a:txBody>
                    <a:bodyPr/>
                    <a:lstStyle/>
                    <a:p>
                      <a:pPr algn="l" fontAlgn="b"/>
                      <a:endParaRPr lang="en-US" sz="1000" b="0" i="0" u="none" strike="noStrike">
                        <a:solidFill>
                          <a:srgbClr val="002060"/>
                        </a:solidFill>
                        <a:effectLst/>
                        <a:latin typeface="Cambria" panose="02040503050406030204" pitchFamily="18" charset="0"/>
                      </a:endParaRPr>
                    </a:p>
                  </a:txBody>
                  <a:tcPr marL="8417" marR="8417" marT="8417" marB="0" anchor="b">
                    <a:lnL>
                      <a:noFill/>
                    </a:lnL>
                    <a:lnR>
                      <a:noFill/>
                    </a:lnR>
                    <a:lnT>
                      <a:noFill/>
                    </a:lnT>
                    <a:lnB>
                      <a:noFill/>
                    </a:lnB>
                    <a:noFill/>
                  </a:tcPr>
                </a:tc>
                <a:extLst>
                  <a:ext uri="{0D108BD9-81ED-4DB2-BD59-A6C34878D82A}">
                    <a16:rowId xmlns:a16="http://schemas.microsoft.com/office/drawing/2014/main" val="247642827"/>
                  </a:ext>
                </a:extLst>
              </a:tr>
              <a:tr h="159922">
                <a:tc gridSpan="7">
                  <a:txBody>
                    <a:bodyPr/>
                    <a:lstStyle/>
                    <a:p>
                      <a:pPr algn="ctr" fontAlgn="t"/>
                      <a:r>
                        <a:rPr lang="en-US" sz="1000" b="1" i="0" u="none" strike="noStrike">
                          <a:solidFill>
                            <a:srgbClr val="002060"/>
                          </a:solidFill>
                          <a:effectLst/>
                          <a:latin typeface="Cambria" panose="02040503050406030204" pitchFamily="18" charset="0"/>
                        </a:rPr>
                        <a:t>Prob &gt; |r| under H0: Rho=0</a:t>
                      </a:r>
                    </a:p>
                  </a:txBody>
                  <a:tcPr marL="8417" marR="8417" marT="8417" marB="0">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56745497"/>
                  </a:ext>
                </a:extLst>
              </a:tr>
              <a:tr h="168339">
                <a:tc>
                  <a:txBody>
                    <a:bodyPr/>
                    <a:lstStyle/>
                    <a:p>
                      <a:pPr algn="ctr" fontAlgn="t"/>
                      <a:endParaRPr lang="en-US" sz="1000" b="1" i="0" u="none" strike="noStrike">
                        <a:solidFill>
                          <a:srgbClr val="002060"/>
                        </a:solidFill>
                        <a:effectLst/>
                        <a:latin typeface="Cambria" panose="02040503050406030204" pitchFamily="18" charset="0"/>
                      </a:endParaRPr>
                    </a:p>
                  </a:txBody>
                  <a:tcPr marL="8417" marR="8417" marT="8417"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ctr" fontAlgn="t"/>
                      <a:endParaRPr lang="en-US" sz="1000" b="1" i="0" u="none" strike="noStrike">
                        <a:solidFill>
                          <a:srgbClr val="002060"/>
                        </a:solidFill>
                        <a:effectLst/>
                        <a:latin typeface="Cambria" panose="02040503050406030204" pitchFamily="18" charset="0"/>
                      </a:endParaRPr>
                    </a:p>
                  </a:txBody>
                  <a:tcPr marL="8417" marR="8417" marT="8417"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ctr" fontAlgn="t"/>
                      <a:endParaRPr lang="en-US" sz="1000" b="1" i="0" u="none" strike="noStrike">
                        <a:solidFill>
                          <a:srgbClr val="002060"/>
                        </a:solidFill>
                        <a:effectLst/>
                        <a:latin typeface="Cambria" panose="02040503050406030204" pitchFamily="18" charset="0"/>
                      </a:endParaRPr>
                    </a:p>
                  </a:txBody>
                  <a:tcPr marL="8417" marR="8417" marT="8417"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ctr" fontAlgn="t"/>
                      <a:endParaRPr lang="en-US" sz="1000" b="1" i="0" u="none" strike="noStrike">
                        <a:solidFill>
                          <a:srgbClr val="002060"/>
                        </a:solidFill>
                        <a:effectLst/>
                        <a:latin typeface="Cambria" panose="02040503050406030204" pitchFamily="18" charset="0"/>
                      </a:endParaRPr>
                    </a:p>
                  </a:txBody>
                  <a:tcPr marL="8417" marR="8417" marT="8417"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ctr" fontAlgn="t"/>
                      <a:endParaRPr lang="en-US" sz="1000" b="1" i="0" u="none" strike="noStrike">
                        <a:solidFill>
                          <a:srgbClr val="002060"/>
                        </a:solidFill>
                        <a:effectLst/>
                        <a:latin typeface="Cambria" panose="02040503050406030204" pitchFamily="18" charset="0"/>
                      </a:endParaRPr>
                    </a:p>
                  </a:txBody>
                  <a:tcPr marL="8417" marR="8417" marT="8417"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ctr" fontAlgn="t"/>
                      <a:endParaRPr lang="en-US" sz="1000" b="1" i="0" u="none" strike="noStrike">
                        <a:solidFill>
                          <a:srgbClr val="002060"/>
                        </a:solidFill>
                        <a:effectLst/>
                        <a:latin typeface="Cambria" panose="02040503050406030204" pitchFamily="18" charset="0"/>
                      </a:endParaRPr>
                    </a:p>
                  </a:txBody>
                  <a:tcPr marL="8417" marR="8417" marT="8417"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ctr" fontAlgn="t"/>
                      <a:endParaRPr lang="en-US" sz="1000" b="1" i="0" u="none" strike="noStrike">
                        <a:solidFill>
                          <a:srgbClr val="002060"/>
                        </a:solidFill>
                        <a:effectLst/>
                        <a:latin typeface="Cambria" panose="02040503050406030204" pitchFamily="18" charset="0"/>
                      </a:endParaRPr>
                    </a:p>
                  </a:txBody>
                  <a:tcPr marL="8417" marR="8417" marT="8417" marB="0">
                    <a:lnL>
                      <a:noFill/>
                    </a:lnL>
                    <a:lnR>
                      <a:noFill/>
                    </a:lnR>
                    <a:lnT>
                      <a:noFill/>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3363887739"/>
                  </a:ext>
                </a:extLst>
              </a:tr>
              <a:tr h="159922">
                <a:tc>
                  <a:txBody>
                    <a:bodyPr/>
                    <a:lstStyle/>
                    <a:p>
                      <a:pPr algn="ctr" fontAlgn="t"/>
                      <a:r>
                        <a:rPr lang="en-US" sz="1000" b="1" i="0" u="none" strike="noStrike">
                          <a:solidFill>
                            <a:srgbClr val="002060"/>
                          </a:solidFill>
                          <a:effectLst/>
                          <a:latin typeface="Cambria" panose="02040503050406030204" pitchFamily="18" charset="0"/>
                        </a:rPr>
                        <a:t> </a:t>
                      </a:r>
                    </a:p>
                  </a:txBody>
                  <a:tcPr marL="8417" marR="8417" marT="8417"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ctr" fontAlgn="t"/>
                      <a:r>
                        <a:rPr lang="en-US" sz="1000" b="1" i="0" u="none" strike="noStrike">
                          <a:solidFill>
                            <a:srgbClr val="002060"/>
                          </a:solidFill>
                          <a:effectLst/>
                          <a:latin typeface="Cambria" panose="02040503050406030204" pitchFamily="18" charset="0"/>
                        </a:rPr>
                        <a:t>Domain1</a:t>
                      </a:r>
                    </a:p>
                  </a:txBody>
                  <a:tcPr marL="8417" marR="8417" marT="8417"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ctr" fontAlgn="t"/>
                      <a:r>
                        <a:rPr lang="en-US" sz="1000" b="1" i="0" u="none" strike="noStrike">
                          <a:solidFill>
                            <a:srgbClr val="002060"/>
                          </a:solidFill>
                          <a:effectLst/>
                          <a:latin typeface="Cambria" panose="02040503050406030204" pitchFamily="18" charset="0"/>
                        </a:rPr>
                        <a:t>Domain2</a:t>
                      </a:r>
                    </a:p>
                  </a:txBody>
                  <a:tcPr marL="8417" marR="8417" marT="8417"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ctr" fontAlgn="t"/>
                      <a:r>
                        <a:rPr lang="en-US" sz="1000" b="1" i="0" u="none" strike="noStrike">
                          <a:solidFill>
                            <a:srgbClr val="002060"/>
                          </a:solidFill>
                          <a:effectLst/>
                          <a:latin typeface="Cambria" panose="02040503050406030204" pitchFamily="18" charset="0"/>
                        </a:rPr>
                        <a:t>Domain3</a:t>
                      </a:r>
                    </a:p>
                  </a:txBody>
                  <a:tcPr marL="8417" marR="8417" marT="8417"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ctr" fontAlgn="t"/>
                      <a:r>
                        <a:rPr lang="en-US" sz="1000" b="1" i="0" u="none" strike="noStrike">
                          <a:solidFill>
                            <a:srgbClr val="002060"/>
                          </a:solidFill>
                          <a:effectLst/>
                          <a:latin typeface="Cambria" panose="02040503050406030204" pitchFamily="18" charset="0"/>
                        </a:rPr>
                        <a:t>Domain4</a:t>
                      </a:r>
                    </a:p>
                  </a:txBody>
                  <a:tcPr marL="8417" marR="8417" marT="8417"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ctr" fontAlgn="t"/>
                      <a:r>
                        <a:rPr lang="en-US" sz="1000" b="1" i="0" u="none" strike="noStrike">
                          <a:solidFill>
                            <a:srgbClr val="002060"/>
                          </a:solidFill>
                          <a:effectLst/>
                          <a:latin typeface="Cambria" panose="02040503050406030204" pitchFamily="18" charset="0"/>
                        </a:rPr>
                        <a:t>Domain5</a:t>
                      </a:r>
                    </a:p>
                  </a:txBody>
                  <a:tcPr marL="8417" marR="8417" marT="8417"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ctr" fontAlgn="t"/>
                      <a:r>
                        <a:rPr lang="en-US" sz="1000" b="1" i="0" u="none" strike="noStrike">
                          <a:solidFill>
                            <a:srgbClr val="002060"/>
                          </a:solidFill>
                          <a:effectLst/>
                          <a:latin typeface="Cambria" panose="02040503050406030204" pitchFamily="18" charset="0"/>
                        </a:rPr>
                        <a:t>Domain6</a:t>
                      </a:r>
                    </a:p>
                  </a:txBody>
                  <a:tcPr marL="8417" marR="8417" marT="8417" marB="0">
                    <a:lnL>
                      <a:noFill/>
                    </a:lnL>
                    <a:lnR>
                      <a:noFill/>
                    </a:lnR>
                    <a:lnT w="12700" cap="flat" cmpd="sng" algn="ctr">
                      <a:solidFill>
                        <a:srgbClr val="002060"/>
                      </a:solidFill>
                      <a:prstDash val="solid"/>
                      <a:round/>
                      <a:headEnd type="none" w="med" len="med"/>
                      <a:tailEnd type="none" w="med" len="med"/>
                    </a:lnT>
                    <a:lnB>
                      <a:noFill/>
                    </a:lnB>
                    <a:noFill/>
                  </a:tcPr>
                </a:tc>
                <a:extLst>
                  <a:ext uri="{0D108BD9-81ED-4DB2-BD59-A6C34878D82A}">
                    <a16:rowId xmlns:a16="http://schemas.microsoft.com/office/drawing/2014/main" val="2885938668"/>
                  </a:ext>
                </a:extLst>
              </a:tr>
              <a:tr h="488184">
                <a:tc>
                  <a:txBody>
                    <a:bodyPr/>
                    <a:lstStyle/>
                    <a:p>
                      <a:pPr algn="ctr" fontAlgn="t"/>
                      <a:r>
                        <a:rPr lang="en-US" sz="1000" b="1" i="0" u="none" strike="noStrike">
                          <a:solidFill>
                            <a:srgbClr val="002060"/>
                          </a:solidFill>
                          <a:effectLst/>
                          <a:latin typeface="Cambria" panose="02040503050406030204" pitchFamily="18" charset="0"/>
                        </a:rPr>
                        <a:t> </a:t>
                      </a:r>
                    </a:p>
                  </a:txBody>
                  <a:tcPr marL="8417" marR="8417" marT="8417"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ctr" fontAlgn="t"/>
                      <a:r>
                        <a:rPr lang="en-US" sz="1000" b="1" i="0" u="none" strike="noStrike">
                          <a:solidFill>
                            <a:srgbClr val="002060"/>
                          </a:solidFill>
                          <a:effectLst/>
                          <a:latin typeface="Cambria" panose="02040503050406030204" pitchFamily="18" charset="0"/>
                        </a:rPr>
                        <a:t> Applications of data literacy</a:t>
                      </a:r>
                    </a:p>
                  </a:txBody>
                  <a:tcPr marL="8417" marR="8417" marT="8417"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ctr" fontAlgn="t"/>
                      <a:r>
                        <a:rPr lang="en-US" sz="1000" b="1" i="0" u="none" strike="noStrike">
                          <a:solidFill>
                            <a:srgbClr val="002060"/>
                          </a:solidFill>
                          <a:effectLst/>
                          <a:latin typeface="Cambria" panose="02040503050406030204" pitchFamily="18" charset="0"/>
                        </a:rPr>
                        <a:t>Use of research</a:t>
                      </a:r>
                    </a:p>
                  </a:txBody>
                  <a:tcPr marL="8417" marR="8417" marT="8417"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ctr" fontAlgn="t"/>
                      <a:r>
                        <a:rPr lang="en-US" sz="1000" b="1" i="0" u="none" strike="noStrike">
                          <a:solidFill>
                            <a:srgbClr val="002060"/>
                          </a:solidFill>
                          <a:effectLst/>
                          <a:latin typeface="Cambria" panose="02040503050406030204" pitchFamily="18" charset="0"/>
                        </a:rPr>
                        <a:t>Data analysis for supportive environments</a:t>
                      </a:r>
                    </a:p>
                  </a:txBody>
                  <a:tcPr marL="8417" marR="8417" marT="8417"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ctr" fontAlgn="t"/>
                      <a:r>
                        <a:rPr lang="en-US" sz="1000" b="1" i="0" u="none" strike="noStrike">
                          <a:solidFill>
                            <a:srgbClr val="002060"/>
                          </a:solidFill>
                          <a:effectLst/>
                          <a:latin typeface="Cambria" panose="02040503050406030204" pitchFamily="18" charset="0"/>
                        </a:rPr>
                        <a:t>Collaboration</a:t>
                      </a:r>
                    </a:p>
                  </a:txBody>
                  <a:tcPr marL="8417" marR="8417" marT="8417"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ctr" fontAlgn="t"/>
                      <a:r>
                        <a:rPr lang="en-US" sz="1000" b="1" i="0" u="none" strike="noStrike">
                          <a:solidFill>
                            <a:srgbClr val="002060"/>
                          </a:solidFill>
                          <a:effectLst/>
                          <a:latin typeface="Cambria" panose="02040503050406030204" pitchFamily="18" charset="0"/>
                        </a:rPr>
                        <a:t>Applications of technology</a:t>
                      </a:r>
                    </a:p>
                  </a:txBody>
                  <a:tcPr marL="8417" marR="8417" marT="8417"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ctr" fontAlgn="t"/>
                      <a:r>
                        <a:rPr lang="en-US" sz="1000" b="1" i="0" u="none" strike="noStrike">
                          <a:solidFill>
                            <a:srgbClr val="002060"/>
                          </a:solidFill>
                          <a:effectLst/>
                          <a:latin typeface="Cambria" panose="02040503050406030204" pitchFamily="18" charset="0"/>
                        </a:rPr>
                        <a:t> Ethics</a:t>
                      </a:r>
                    </a:p>
                  </a:txBody>
                  <a:tcPr marL="8417" marR="8417" marT="8417" marB="0">
                    <a:lnL>
                      <a:noFill/>
                    </a:lnL>
                    <a:lnR>
                      <a:noFill/>
                    </a:lnR>
                    <a:lnT>
                      <a:noFill/>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810136859"/>
                  </a:ext>
                </a:extLst>
              </a:tr>
              <a:tr h="168339">
                <a:tc>
                  <a:txBody>
                    <a:bodyPr/>
                    <a:lstStyle/>
                    <a:p>
                      <a:pPr algn="l" fontAlgn="t"/>
                      <a:r>
                        <a:rPr lang="en-US" sz="1000" b="1" i="0" u="none" strike="noStrike">
                          <a:solidFill>
                            <a:srgbClr val="002060"/>
                          </a:solidFill>
                          <a:effectLst/>
                          <a:latin typeface="Cambria" panose="02040503050406030204" pitchFamily="18" charset="0"/>
                        </a:rPr>
                        <a:t>Domain 1: Applications of data literacy</a:t>
                      </a:r>
                    </a:p>
                  </a:txBody>
                  <a:tcPr marL="8417" marR="8417" marT="8417"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r" fontAlgn="t"/>
                      <a:r>
                        <a:rPr lang="en-US" sz="1000" b="0" i="0" u="none" strike="noStrike">
                          <a:solidFill>
                            <a:srgbClr val="002060"/>
                          </a:solidFill>
                          <a:effectLst/>
                          <a:latin typeface="Cambria" panose="02040503050406030204" pitchFamily="18" charset="0"/>
                        </a:rPr>
                        <a:t>1.00</a:t>
                      </a:r>
                    </a:p>
                  </a:txBody>
                  <a:tcPr marL="8417" marR="8417" marT="8417"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w="12700" cap="flat" cmpd="sng" algn="ctr">
                      <a:solidFill>
                        <a:srgbClr val="002060"/>
                      </a:solidFill>
                      <a:prstDash val="solid"/>
                      <a:round/>
                      <a:headEnd type="none" w="med" len="med"/>
                      <a:tailEnd type="none" w="med" len="med"/>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w="12700" cap="flat" cmpd="sng" algn="ctr">
                      <a:solidFill>
                        <a:srgbClr val="002060"/>
                      </a:solidFill>
                      <a:prstDash val="solid"/>
                      <a:round/>
                      <a:headEnd type="none" w="med" len="med"/>
                      <a:tailEnd type="none" w="med" len="med"/>
                    </a:lnT>
                    <a:lnB>
                      <a:noFill/>
                    </a:lnB>
                    <a:noFill/>
                  </a:tcPr>
                </a:tc>
                <a:extLst>
                  <a:ext uri="{0D108BD9-81ED-4DB2-BD59-A6C34878D82A}">
                    <a16:rowId xmlns:a16="http://schemas.microsoft.com/office/drawing/2014/main" val="198913862"/>
                  </a:ext>
                </a:extLst>
              </a:tr>
              <a:tr h="168339">
                <a:tc>
                  <a:txBody>
                    <a:bodyPr/>
                    <a:lstStyle/>
                    <a:p>
                      <a:pPr algn="ctr" fontAlgn="t"/>
                      <a:endParaRPr lang="en-US" sz="1000" b="1"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tc>
                  <a:txBody>
                    <a:bodyPr/>
                    <a:lstStyle/>
                    <a:p>
                      <a:pPr algn="r" fontAlgn="b"/>
                      <a:r>
                        <a:rPr lang="en-US" sz="1000" b="0" i="0" u="none" strike="noStrike">
                          <a:solidFill>
                            <a:srgbClr val="002060"/>
                          </a:solidFill>
                          <a:effectLst/>
                          <a:latin typeface="Cambria" panose="02040503050406030204" pitchFamily="18" charset="0"/>
                        </a:rPr>
                        <a:t> </a:t>
                      </a:r>
                    </a:p>
                  </a:txBody>
                  <a:tcPr marL="8417" marR="8417" marT="8417" marB="0" anchor="b">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extLst>
                  <a:ext uri="{0D108BD9-81ED-4DB2-BD59-A6C34878D82A}">
                    <a16:rowId xmlns:a16="http://schemas.microsoft.com/office/drawing/2014/main" val="2513323355"/>
                  </a:ext>
                </a:extLst>
              </a:tr>
              <a:tr h="168339">
                <a:tc>
                  <a:txBody>
                    <a:bodyPr/>
                    <a:lstStyle/>
                    <a:p>
                      <a:pPr algn="l" fontAlgn="t"/>
                      <a:r>
                        <a:rPr lang="en-US" sz="1000" b="1" i="0" u="none" strike="noStrike">
                          <a:solidFill>
                            <a:srgbClr val="002060"/>
                          </a:solidFill>
                          <a:effectLst/>
                          <a:latin typeface="Cambria" panose="02040503050406030204" pitchFamily="18" charset="0"/>
                        </a:rPr>
                        <a:t>Domain 2: Use of research</a:t>
                      </a:r>
                    </a:p>
                  </a:txBody>
                  <a:tcPr marL="8417" marR="8417" marT="8417" marB="0">
                    <a:lnL>
                      <a:noFill/>
                    </a:lnL>
                    <a:lnR>
                      <a:noFill/>
                    </a:lnR>
                    <a:lnT>
                      <a:noFill/>
                    </a:lnT>
                    <a:lnB>
                      <a:noFill/>
                    </a:lnB>
                    <a:noFill/>
                  </a:tcPr>
                </a:tc>
                <a:tc>
                  <a:txBody>
                    <a:bodyPr/>
                    <a:lstStyle/>
                    <a:p>
                      <a:pPr algn="r" fontAlgn="t"/>
                      <a:r>
                        <a:rPr lang="en-US" sz="1000" b="0" i="0" u="none" strike="noStrike">
                          <a:solidFill>
                            <a:srgbClr val="002060"/>
                          </a:solidFill>
                          <a:effectLst/>
                          <a:highlight>
                            <a:srgbClr val="63BE7B"/>
                          </a:highlight>
                          <a:latin typeface="Cambria" panose="02040503050406030204" pitchFamily="18" charset="0"/>
                        </a:rPr>
                        <a:t>0.89</a:t>
                      </a:r>
                    </a:p>
                  </a:txBody>
                  <a:tcPr marL="8417" marR="8417" marT="8417" marB="0">
                    <a:lnL>
                      <a:noFill/>
                    </a:lnL>
                    <a:lnR>
                      <a:noFill/>
                    </a:lnR>
                    <a:lnT>
                      <a:noFill/>
                    </a:lnT>
                    <a:lnB>
                      <a:noFill/>
                    </a:lnB>
                    <a:solidFill>
                      <a:srgbClr val="63BE7B"/>
                    </a:solidFill>
                  </a:tcPr>
                </a:tc>
                <a:tc>
                  <a:txBody>
                    <a:bodyPr/>
                    <a:lstStyle/>
                    <a:p>
                      <a:pPr algn="r" fontAlgn="t"/>
                      <a:r>
                        <a:rPr lang="en-US" sz="1000" b="0" i="0" u="none" strike="noStrike">
                          <a:solidFill>
                            <a:srgbClr val="002060"/>
                          </a:solidFill>
                          <a:effectLst/>
                          <a:latin typeface="Cambria" panose="02040503050406030204" pitchFamily="18" charset="0"/>
                        </a:rPr>
                        <a:t>1.00</a:t>
                      </a: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extLst>
                  <a:ext uri="{0D108BD9-81ED-4DB2-BD59-A6C34878D82A}">
                    <a16:rowId xmlns:a16="http://schemas.microsoft.com/office/drawing/2014/main" val="1840276841"/>
                  </a:ext>
                </a:extLst>
              </a:tr>
              <a:tr h="168339">
                <a:tc>
                  <a:txBody>
                    <a:bodyPr/>
                    <a:lstStyle/>
                    <a:p>
                      <a:pPr algn="ctr" fontAlgn="t"/>
                      <a:endParaRPr lang="en-US" sz="1000" b="1"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tc>
                  <a:txBody>
                    <a:bodyPr/>
                    <a:lstStyle/>
                    <a:p>
                      <a:pPr algn="r" fontAlgn="t"/>
                      <a:r>
                        <a:rPr lang="en-US" sz="1000" b="0" i="0" u="none" strike="noStrike">
                          <a:solidFill>
                            <a:srgbClr val="002060"/>
                          </a:solidFill>
                          <a:effectLst/>
                          <a:latin typeface="Cambria" panose="02040503050406030204" pitchFamily="18" charset="0"/>
                        </a:rPr>
                        <a:t>&lt;.0001</a:t>
                      </a: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tc>
                  <a:txBody>
                    <a:bodyPr/>
                    <a:lstStyle/>
                    <a:p>
                      <a:pPr algn="l" fontAlgn="b"/>
                      <a:endParaRPr lang="en-US" sz="1000" b="0" i="0" u="none" strike="noStrike">
                        <a:solidFill>
                          <a:srgbClr val="002060"/>
                        </a:solidFill>
                        <a:effectLst/>
                        <a:latin typeface="Cambria" panose="02040503050406030204" pitchFamily="18" charset="0"/>
                      </a:endParaRPr>
                    </a:p>
                  </a:txBody>
                  <a:tcPr marL="8417" marR="8417" marT="8417" marB="0" anchor="b">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extLst>
                  <a:ext uri="{0D108BD9-81ED-4DB2-BD59-A6C34878D82A}">
                    <a16:rowId xmlns:a16="http://schemas.microsoft.com/office/drawing/2014/main" val="2820744793"/>
                  </a:ext>
                </a:extLst>
              </a:tr>
              <a:tr h="168339">
                <a:tc>
                  <a:txBody>
                    <a:bodyPr/>
                    <a:lstStyle/>
                    <a:p>
                      <a:pPr algn="l" fontAlgn="t"/>
                      <a:r>
                        <a:rPr lang="en-US" sz="1000" b="1" i="0" u="none" strike="noStrike">
                          <a:solidFill>
                            <a:srgbClr val="002060"/>
                          </a:solidFill>
                          <a:effectLst/>
                          <a:latin typeface="Cambria" panose="02040503050406030204" pitchFamily="18" charset="0"/>
                        </a:rPr>
                        <a:t>Domain 3: Data analysis for supportive environments</a:t>
                      </a:r>
                    </a:p>
                  </a:txBody>
                  <a:tcPr marL="8417" marR="8417" marT="8417" marB="0">
                    <a:lnL>
                      <a:noFill/>
                    </a:lnL>
                    <a:lnR>
                      <a:noFill/>
                    </a:lnR>
                    <a:lnT>
                      <a:noFill/>
                    </a:lnT>
                    <a:lnB>
                      <a:noFill/>
                    </a:lnB>
                    <a:noFill/>
                  </a:tcPr>
                </a:tc>
                <a:tc>
                  <a:txBody>
                    <a:bodyPr/>
                    <a:lstStyle/>
                    <a:p>
                      <a:pPr algn="r" fontAlgn="t"/>
                      <a:r>
                        <a:rPr lang="en-US" sz="1000" b="0" i="0" u="none" strike="noStrike">
                          <a:solidFill>
                            <a:srgbClr val="002060"/>
                          </a:solidFill>
                          <a:effectLst/>
                          <a:highlight>
                            <a:srgbClr val="6FC27C"/>
                          </a:highlight>
                          <a:latin typeface="Cambria" panose="02040503050406030204" pitchFamily="18" charset="0"/>
                        </a:rPr>
                        <a:t>0.88</a:t>
                      </a:r>
                    </a:p>
                  </a:txBody>
                  <a:tcPr marL="8417" marR="8417" marT="8417" marB="0">
                    <a:lnL>
                      <a:noFill/>
                    </a:lnL>
                    <a:lnR>
                      <a:noFill/>
                    </a:lnR>
                    <a:lnT>
                      <a:noFill/>
                    </a:lnT>
                    <a:lnB>
                      <a:noFill/>
                    </a:lnB>
                    <a:solidFill>
                      <a:srgbClr val="6FC27C"/>
                    </a:solidFill>
                  </a:tcPr>
                </a:tc>
                <a:tc>
                  <a:txBody>
                    <a:bodyPr/>
                    <a:lstStyle/>
                    <a:p>
                      <a:pPr algn="r" fontAlgn="t"/>
                      <a:r>
                        <a:rPr lang="en-US" sz="1000" b="0" i="0" u="none" strike="noStrike">
                          <a:solidFill>
                            <a:srgbClr val="002060"/>
                          </a:solidFill>
                          <a:effectLst/>
                          <a:highlight>
                            <a:srgbClr val="E8E583"/>
                          </a:highlight>
                          <a:latin typeface="Cambria" panose="02040503050406030204" pitchFamily="18" charset="0"/>
                        </a:rPr>
                        <a:t>0.81</a:t>
                      </a:r>
                    </a:p>
                  </a:txBody>
                  <a:tcPr marL="8417" marR="8417" marT="8417" marB="0">
                    <a:lnL>
                      <a:noFill/>
                    </a:lnL>
                    <a:lnR>
                      <a:noFill/>
                    </a:lnR>
                    <a:lnT>
                      <a:noFill/>
                    </a:lnT>
                    <a:lnB>
                      <a:noFill/>
                    </a:lnB>
                    <a:solidFill>
                      <a:srgbClr val="E8E583"/>
                    </a:solidFill>
                  </a:tcPr>
                </a:tc>
                <a:tc>
                  <a:txBody>
                    <a:bodyPr/>
                    <a:lstStyle/>
                    <a:p>
                      <a:pPr algn="r" fontAlgn="t"/>
                      <a:r>
                        <a:rPr lang="en-US" sz="1000" b="0" i="0" u="none" strike="noStrike">
                          <a:solidFill>
                            <a:srgbClr val="002060"/>
                          </a:solidFill>
                          <a:effectLst/>
                          <a:latin typeface="Cambria" panose="02040503050406030204" pitchFamily="18" charset="0"/>
                        </a:rPr>
                        <a:t>1.00</a:t>
                      </a:r>
                    </a:p>
                  </a:txBody>
                  <a:tcPr marL="8417" marR="8417" marT="8417" marB="0">
                    <a:lnL>
                      <a:noFill/>
                    </a:lnL>
                    <a:lnR>
                      <a:noFill/>
                    </a:lnR>
                    <a:lnT>
                      <a:noFill/>
                    </a:lnT>
                    <a:lnB>
                      <a:noFill/>
                    </a:lnB>
                    <a:noFill/>
                  </a:tcPr>
                </a:tc>
                <a:tc>
                  <a:txBody>
                    <a:bodyPr/>
                    <a:lstStyle/>
                    <a:p>
                      <a:pPr algn="r" fontAlgn="t"/>
                      <a:r>
                        <a:rPr lang="en-US" sz="1000" b="0" i="0" u="none" strike="noStrike">
                          <a:solidFill>
                            <a:srgbClr val="002060"/>
                          </a:solidFill>
                          <a:effectLst/>
                          <a:latin typeface="Cambria" panose="02040503050406030204" pitchFamily="18" charset="0"/>
                        </a:rPr>
                        <a:t> </a:t>
                      </a: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extLst>
                  <a:ext uri="{0D108BD9-81ED-4DB2-BD59-A6C34878D82A}">
                    <a16:rowId xmlns:a16="http://schemas.microsoft.com/office/drawing/2014/main" val="970812877"/>
                  </a:ext>
                </a:extLst>
              </a:tr>
              <a:tr h="168339">
                <a:tc>
                  <a:txBody>
                    <a:bodyPr/>
                    <a:lstStyle/>
                    <a:p>
                      <a:pPr algn="ctr" fontAlgn="t"/>
                      <a:endParaRPr lang="en-US" sz="1000" b="1"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tc>
                  <a:txBody>
                    <a:bodyPr/>
                    <a:lstStyle/>
                    <a:p>
                      <a:pPr algn="r" fontAlgn="t"/>
                      <a:r>
                        <a:rPr lang="en-US" sz="1000" b="0" i="0" u="none" strike="noStrike">
                          <a:solidFill>
                            <a:srgbClr val="002060"/>
                          </a:solidFill>
                          <a:effectLst/>
                          <a:latin typeface="Cambria" panose="02040503050406030204" pitchFamily="18" charset="0"/>
                        </a:rPr>
                        <a:t>&lt;.0001</a:t>
                      </a:r>
                    </a:p>
                  </a:txBody>
                  <a:tcPr marL="8417" marR="8417" marT="8417" marB="0">
                    <a:lnL>
                      <a:noFill/>
                    </a:lnL>
                    <a:lnR>
                      <a:noFill/>
                    </a:lnR>
                    <a:lnT>
                      <a:noFill/>
                    </a:lnT>
                    <a:lnB>
                      <a:noFill/>
                    </a:lnB>
                    <a:noFill/>
                  </a:tcPr>
                </a:tc>
                <a:tc>
                  <a:txBody>
                    <a:bodyPr/>
                    <a:lstStyle/>
                    <a:p>
                      <a:pPr algn="r" fontAlgn="t"/>
                      <a:r>
                        <a:rPr lang="en-US" sz="1000" b="0" i="0" u="none" strike="noStrike">
                          <a:solidFill>
                            <a:srgbClr val="002060"/>
                          </a:solidFill>
                          <a:effectLst/>
                          <a:latin typeface="Cambria" panose="02040503050406030204" pitchFamily="18" charset="0"/>
                        </a:rPr>
                        <a:t>&lt;.0001</a:t>
                      </a: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extLst>
                  <a:ext uri="{0D108BD9-81ED-4DB2-BD59-A6C34878D82A}">
                    <a16:rowId xmlns:a16="http://schemas.microsoft.com/office/drawing/2014/main" val="3553188620"/>
                  </a:ext>
                </a:extLst>
              </a:tr>
              <a:tr h="168339">
                <a:tc>
                  <a:txBody>
                    <a:bodyPr/>
                    <a:lstStyle/>
                    <a:p>
                      <a:pPr algn="l" fontAlgn="t"/>
                      <a:r>
                        <a:rPr lang="en-US" sz="1000" b="1" i="0" u="none" strike="noStrike">
                          <a:solidFill>
                            <a:srgbClr val="002060"/>
                          </a:solidFill>
                          <a:effectLst/>
                          <a:latin typeface="Cambria" panose="02040503050406030204" pitchFamily="18" charset="0"/>
                        </a:rPr>
                        <a:t>Domain 4: Collaboration</a:t>
                      </a:r>
                    </a:p>
                  </a:txBody>
                  <a:tcPr marL="8417" marR="8417" marT="8417" marB="0">
                    <a:lnL>
                      <a:noFill/>
                    </a:lnL>
                    <a:lnR>
                      <a:noFill/>
                    </a:lnR>
                    <a:lnT>
                      <a:noFill/>
                    </a:lnT>
                    <a:lnB>
                      <a:noFill/>
                    </a:lnB>
                    <a:noFill/>
                  </a:tcPr>
                </a:tc>
                <a:tc>
                  <a:txBody>
                    <a:bodyPr/>
                    <a:lstStyle/>
                    <a:p>
                      <a:pPr algn="r" fontAlgn="t"/>
                      <a:r>
                        <a:rPr lang="en-US" sz="1000" b="0" i="0" u="none" strike="noStrike">
                          <a:solidFill>
                            <a:srgbClr val="002060"/>
                          </a:solidFill>
                          <a:effectLst/>
                          <a:highlight>
                            <a:srgbClr val="66BF7C"/>
                          </a:highlight>
                          <a:latin typeface="Cambria" panose="02040503050406030204" pitchFamily="18" charset="0"/>
                        </a:rPr>
                        <a:t>0.89</a:t>
                      </a:r>
                    </a:p>
                  </a:txBody>
                  <a:tcPr marL="8417" marR="8417" marT="8417" marB="0">
                    <a:lnL>
                      <a:noFill/>
                    </a:lnL>
                    <a:lnR>
                      <a:noFill/>
                    </a:lnR>
                    <a:lnT>
                      <a:noFill/>
                    </a:lnT>
                    <a:lnB>
                      <a:noFill/>
                    </a:lnB>
                    <a:solidFill>
                      <a:srgbClr val="66BF7C"/>
                    </a:solidFill>
                  </a:tcPr>
                </a:tc>
                <a:tc>
                  <a:txBody>
                    <a:bodyPr/>
                    <a:lstStyle/>
                    <a:p>
                      <a:pPr algn="r" fontAlgn="t"/>
                      <a:r>
                        <a:rPr lang="en-US" sz="1000" b="0" i="0" u="none" strike="noStrike">
                          <a:solidFill>
                            <a:srgbClr val="002060"/>
                          </a:solidFill>
                          <a:effectLst/>
                          <a:highlight>
                            <a:srgbClr val="FFEB84"/>
                          </a:highlight>
                          <a:latin typeface="Cambria" panose="02040503050406030204" pitchFamily="18" charset="0"/>
                        </a:rPr>
                        <a:t>0.79</a:t>
                      </a:r>
                    </a:p>
                  </a:txBody>
                  <a:tcPr marL="8417" marR="8417" marT="8417" marB="0">
                    <a:lnL>
                      <a:noFill/>
                    </a:lnL>
                    <a:lnR>
                      <a:noFill/>
                    </a:lnR>
                    <a:lnT>
                      <a:noFill/>
                    </a:lnT>
                    <a:lnB>
                      <a:noFill/>
                    </a:lnB>
                    <a:solidFill>
                      <a:srgbClr val="FFEB84"/>
                    </a:solidFill>
                  </a:tcPr>
                </a:tc>
                <a:tc>
                  <a:txBody>
                    <a:bodyPr/>
                    <a:lstStyle/>
                    <a:p>
                      <a:pPr algn="r" fontAlgn="t"/>
                      <a:r>
                        <a:rPr lang="en-US" sz="1000" b="0" i="0" u="none" strike="noStrike">
                          <a:solidFill>
                            <a:srgbClr val="002060"/>
                          </a:solidFill>
                          <a:effectLst/>
                          <a:highlight>
                            <a:srgbClr val="AAD380"/>
                          </a:highlight>
                          <a:latin typeface="Cambria" panose="02040503050406030204" pitchFamily="18" charset="0"/>
                        </a:rPr>
                        <a:t>0.84</a:t>
                      </a:r>
                    </a:p>
                  </a:txBody>
                  <a:tcPr marL="8417" marR="8417" marT="8417" marB="0">
                    <a:lnL>
                      <a:noFill/>
                    </a:lnL>
                    <a:lnR>
                      <a:noFill/>
                    </a:lnR>
                    <a:lnT>
                      <a:noFill/>
                    </a:lnT>
                    <a:lnB>
                      <a:noFill/>
                    </a:lnB>
                    <a:solidFill>
                      <a:srgbClr val="AAD380"/>
                    </a:solidFill>
                  </a:tcPr>
                </a:tc>
                <a:tc>
                  <a:txBody>
                    <a:bodyPr/>
                    <a:lstStyle/>
                    <a:p>
                      <a:pPr algn="r" fontAlgn="t"/>
                      <a:r>
                        <a:rPr lang="en-US" sz="1000" b="0" i="0" u="none" strike="noStrike">
                          <a:solidFill>
                            <a:srgbClr val="002060"/>
                          </a:solidFill>
                          <a:effectLst/>
                          <a:latin typeface="Cambria" panose="02040503050406030204" pitchFamily="18" charset="0"/>
                        </a:rPr>
                        <a:t>1.00</a:t>
                      </a:r>
                    </a:p>
                  </a:txBody>
                  <a:tcPr marL="8417" marR="8417" marT="8417" marB="0">
                    <a:lnL>
                      <a:noFill/>
                    </a:lnL>
                    <a:lnR>
                      <a:noFill/>
                    </a:lnR>
                    <a:lnT>
                      <a:noFill/>
                    </a:lnT>
                    <a:lnB>
                      <a:noFill/>
                    </a:lnB>
                    <a:noFill/>
                  </a:tcPr>
                </a:tc>
                <a:tc>
                  <a:txBody>
                    <a:bodyPr/>
                    <a:lstStyle/>
                    <a:p>
                      <a:pPr algn="r" fontAlgn="b"/>
                      <a:endParaRPr lang="en-US" sz="1000" b="0" i="0" u="none" strike="noStrike">
                        <a:solidFill>
                          <a:srgbClr val="002060"/>
                        </a:solidFill>
                        <a:effectLst/>
                        <a:latin typeface="Cambria" panose="02040503050406030204" pitchFamily="18" charset="0"/>
                      </a:endParaRPr>
                    </a:p>
                  </a:txBody>
                  <a:tcPr marL="8417" marR="8417" marT="8417" marB="0" anchor="b">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extLst>
                  <a:ext uri="{0D108BD9-81ED-4DB2-BD59-A6C34878D82A}">
                    <a16:rowId xmlns:a16="http://schemas.microsoft.com/office/drawing/2014/main" val="501994345"/>
                  </a:ext>
                </a:extLst>
              </a:tr>
              <a:tr h="168339">
                <a:tc>
                  <a:txBody>
                    <a:bodyPr/>
                    <a:lstStyle/>
                    <a:p>
                      <a:pPr algn="ctr" fontAlgn="t"/>
                      <a:endParaRPr lang="en-US" sz="1000" b="1"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tc>
                  <a:txBody>
                    <a:bodyPr/>
                    <a:lstStyle/>
                    <a:p>
                      <a:pPr algn="r" fontAlgn="t"/>
                      <a:r>
                        <a:rPr lang="en-US" sz="1000" b="0" i="0" u="none" strike="noStrike">
                          <a:solidFill>
                            <a:srgbClr val="002060"/>
                          </a:solidFill>
                          <a:effectLst/>
                          <a:latin typeface="Cambria" panose="02040503050406030204" pitchFamily="18" charset="0"/>
                        </a:rPr>
                        <a:t>&lt;.0001</a:t>
                      </a:r>
                    </a:p>
                  </a:txBody>
                  <a:tcPr marL="8417" marR="8417" marT="8417" marB="0">
                    <a:lnL>
                      <a:noFill/>
                    </a:lnL>
                    <a:lnR>
                      <a:noFill/>
                    </a:lnR>
                    <a:lnT>
                      <a:noFill/>
                    </a:lnT>
                    <a:lnB>
                      <a:noFill/>
                    </a:lnB>
                    <a:noFill/>
                  </a:tcPr>
                </a:tc>
                <a:tc>
                  <a:txBody>
                    <a:bodyPr/>
                    <a:lstStyle/>
                    <a:p>
                      <a:pPr algn="r" fontAlgn="t"/>
                      <a:r>
                        <a:rPr lang="en-US" sz="1000" b="0" i="0" u="none" strike="noStrike">
                          <a:solidFill>
                            <a:srgbClr val="002060"/>
                          </a:solidFill>
                          <a:effectLst/>
                          <a:latin typeface="Cambria" panose="02040503050406030204" pitchFamily="18" charset="0"/>
                        </a:rPr>
                        <a:t>&lt;.0001</a:t>
                      </a:r>
                    </a:p>
                  </a:txBody>
                  <a:tcPr marL="8417" marR="8417" marT="8417" marB="0">
                    <a:lnL>
                      <a:noFill/>
                    </a:lnL>
                    <a:lnR>
                      <a:noFill/>
                    </a:lnR>
                    <a:lnT>
                      <a:noFill/>
                    </a:lnT>
                    <a:lnB>
                      <a:noFill/>
                    </a:lnB>
                    <a:noFill/>
                  </a:tcPr>
                </a:tc>
                <a:tc>
                  <a:txBody>
                    <a:bodyPr/>
                    <a:lstStyle/>
                    <a:p>
                      <a:pPr algn="r" fontAlgn="t"/>
                      <a:r>
                        <a:rPr lang="en-US" sz="1000" b="0" i="0" u="none" strike="noStrike">
                          <a:solidFill>
                            <a:srgbClr val="002060"/>
                          </a:solidFill>
                          <a:effectLst/>
                          <a:latin typeface="Cambria" panose="02040503050406030204" pitchFamily="18" charset="0"/>
                        </a:rPr>
                        <a:t>&lt;.0001</a:t>
                      </a: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tc>
                  <a:txBody>
                    <a:bodyPr/>
                    <a:lstStyle/>
                    <a:p>
                      <a:pPr algn="r" fontAlgn="t"/>
                      <a:r>
                        <a:rPr lang="en-US" sz="1000" b="0" i="0" u="none" strike="noStrike">
                          <a:solidFill>
                            <a:srgbClr val="002060"/>
                          </a:solidFill>
                          <a:effectLst/>
                          <a:latin typeface="Cambria" panose="02040503050406030204" pitchFamily="18" charset="0"/>
                        </a:rPr>
                        <a:t>1.00</a:t>
                      </a: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extLst>
                  <a:ext uri="{0D108BD9-81ED-4DB2-BD59-A6C34878D82A}">
                    <a16:rowId xmlns:a16="http://schemas.microsoft.com/office/drawing/2014/main" val="2873153387"/>
                  </a:ext>
                </a:extLst>
              </a:tr>
              <a:tr h="168339">
                <a:tc>
                  <a:txBody>
                    <a:bodyPr/>
                    <a:lstStyle/>
                    <a:p>
                      <a:pPr algn="l" fontAlgn="t"/>
                      <a:r>
                        <a:rPr lang="en-US" sz="1000" b="1" i="0" u="none" strike="noStrike">
                          <a:solidFill>
                            <a:srgbClr val="002060"/>
                          </a:solidFill>
                          <a:effectLst/>
                          <a:latin typeface="Cambria" panose="02040503050406030204" pitchFamily="18" charset="0"/>
                        </a:rPr>
                        <a:t>Domain 5: Applications of technology</a:t>
                      </a:r>
                    </a:p>
                  </a:txBody>
                  <a:tcPr marL="8417" marR="8417" marT="8417" marB="0">
                    <a:lnL>
                      <a:noFill/>
                    </a:lnL>
                    <a:lnR>
                      <a:noFill/>
                    </a:lnR>
                    <a:lnT>
                      <a:noFill/>
                    </a:lnT>
                    <a:lnB>
                      <a:noFill/>
                    </a:lnB>
                    <a:noFill/>
                  </a:tcPr>
                </a:tc>
                <a:tc>
                  <a:txBody>
                    <a:bodyPr/>
                    <a:lstStyle/>
                    <a:p>
                      <a:pPr algn="r" fontAlgn="t"/>
                      <a:r>
                        <a:rPr lang="en-US" sz="1000" b="0" i="0" u="none" strike="noStrike">
                          <a:solidFill>
                            <a:srgbClr val="002060"/>
                          </a:solidFill>
                          <a:effectLst/>
                          <a:highlight>
                            <a:srgbClr val="FCBD7B"/>
                          </a:highlight>
                          <a:latin typeface="Cambria" panose="02040503050406030204" pitchFamily="18" charset="0"/>
                        </a:rPr>
                        <a:t>0.76</a:t>
                      </a:r>
                    </a:p>
                  </a:txBody>
                  <a:tcPr marL="8417" marR="8417" marT="8417" marB="0">
                    <a:lnL>
                      <a:noFill/>
                    </a:lnL>
                    <a:lnR>
                      <a:noFill/>
                    </a:lnR>
                    <a:lnT>
                      <a:noFill/>
                    </a:lnT>
                    <a:lnB>
                      <a:noFill/>
                    </a:lnB>
                    <a:solidFill>
                      <a:srgbClr val="FCBD7B"/>
                    </a:solidFill>
                  </a:tcPr>
                </a:tc>
                <a:tc>
                  <a:txBody>
                    <a:bodyPr/>
                    <a:lstStyle/>
                    <a:p>
                      <a:pPr algn="r" fontAlgn="t"/>
                      <a:r>
                        <a:rPr lang="en-US" sz="1000" b="0" i="0" u="none" strike="noStrike">
                          <a:solidFill>
                            <a:srgbClr val="002060"/>
                          </a:solidFill>
                          <a:effectLst/>
                          <a:highlight>
                            <a:srgbClr val="F8696B"/>
                          </a:highlight>
                          <a:latin typeface="Cambria" panose="02040503050406030204" pitchFamily="18" charset="0"/>
                        </a:rPr>
                        <a:t>0.69</a:t>
                      </a:r>
                    </a:p>
                  </a:txBody>
                  <a:tcPr marL="8417" marR="8417" marT="8417" marB="0">
                    <a:lnL>
                      <a:noFill/>
                    </a:lnL>
                    <a:lnR>
                      <a:noFill/>
                    </a:lnR>
                    <a:lnT>
                      <a:noFill/>
                    </a:lnT>
                    <a:lnB>
                      <a:noFill/>
                    </a:lnB>
                    <a:solidFill>
                      <a:srgbClr val="F8696B"/>
                    </a:solidFill>
                  </a:tcPr>
                </a:tc>
                <a:tc>
                  <a:txBody>
                    <a:bodyPr/>
                    <a:lstStyle/>
                    <a:p>
                      <a:pPr algn="r" fontAlgn="t"/>
                      <a:r>
                        <a:rPr lang="en-US" sz="1000" b="0" i="0" u="none" strike="noStrike">
                          <a:solidFill>
                            <a:srgbClr val="002060"/>
                          </a:solidFill>
                          <a:effectLst/>
                          <a:highlight>
                            <a:srgbClr val="88C97E"/>
                          </a:highlight>
                          <a:latin typeface="Cambria" panose="02040503050406030204" pitchFamily="18" charset="0"/>
                        </a:rPr>
                        <a:t>0.87</a:t>
                      </a:r>
                    </a:p>
                  </a:txBody>
                  <a:tcPr marL="8417" marR="8417" marT="8417" marB="0">
                    <a:lnL>
                      <a:noFill/>
                    </a:lnL>
                    <a:lnR>
                      <a:noFill/>
                    </a:lnR>
                    <a:lnT>
                      <a:noFill/>
                    </a:lnT>
                    <a:lnB>
                      <a:noFill/>
                    </a:lnB>
                    <a:solidFill>
                      <a:srgbClr val="88C97E"/>
                    </a:solidFill>
                  </a:tcPr>
                </a:tc>
                <a:tc>
                  <a:txBody>
                    <a:bodyPr/>
                    <a:lstStyle/>
                    <a:p>
                      <a:pPr algn="r" fontAlgn="t"/>
                      <a:r>
                        <a:rPr lang="en-US" sz="1000" b="0" i="0" u="none" strike="noStrike">
                          <a:solidFill>
                            <a:srgbClr val="002060"/>
                          </a:solidFill>
                          <a:effectLst/>
                          <a:highlight>
                            <a:srgbClr val="FDCD7E"/>
                          </a:highlight>
                          <a:latin typeface="Cambria" panose="02040503050406030204" pitchFamily="18" charset="0"/>
                        </a:rPr>
                        <a:t>0.77</a:t>
                      </a:r>
                    </a:p>
                  </a:txBody>
                  <a:tcPr marL="8417" marR="8417" marT="8417" marB="0">
                    <a:lnL>
                      <a:noFill/>
                    </a:lnL>
                    <a:lnR>
                      <a:noFill/>
                    </a:lnR>
                    <a:lnT>
                      <a:noFill/>
                    </a:lnT>
                    <a:lnB>
                      <a:noFill/>
                    </a:lnB>
                    <a:solidFill>
                      <a:srgbClr val="FDCD7E"/>
                    </a:solidFill>
                  </a:tcPr>
                </a:tc>
                <a:tc>
                  <a:txBody>
                    <a:bodyPr/>
                    <a:lstStyle/>
                    <a:p>
                      <a:pPr algn="r" fontAlgn="t"/>
                      <a:r>
                        <a:rPr lang="en-US" sz="1000" b="0" i="0" u="none" strike="noStrike">
                          <a:solidFill>
                            <a:srgbClr val="002060"/>
                          </a:solidFill>
                          <a:effectLst/>
                          <a:latin typeface="Cambria" panose="02040503050406030204" pitchFamily="18" charset="0"/>
                        </a:rPr>
                        <a:t> </a:t>
                      </a: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extLst>
                  <a:ext uri="{0D108BD9-81ED-4DB2-BD59-A6C34878D82A}">
                    <a16:rowId xmlns:a16="http://schemas.microsoft.com/office/drawing/2014/main" val="1400122745"/>
                  </a:ext>
                </a:extLst>
              </a:tr>
              <a:tr h="168339">
                <a:tc>
                  <a:txBody>
                    <a:bodyPr/>
                    <a:lstStyle/>
                    <a:p>
                      <a:pPr algn="ctr" fontAlgn="t"/>
                      <a:endParaRPr lang="en-US" sz="1000" b="1"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tc>
                  <a:txBody>
                    <a:bodyPr/>
                    <a:lstStyle/>
                    <a:p>
                      <a:pPr algn="r" fontAlgn="t"/>
                      <a:r>
                        <a:rPr lang="en-US" sz="1000" b="0" i="0" u="none" strike="noStrike">
                          <a:solidFill>
                            <a:srgbClr val="002060"/>
                          </a:solidFill>
                          <a:effectLst/>
                          <a:latin typeface="Cambria" panose="02040503050406030204" pitchFamily="18" charset="0"/>
                        </a:rPr>
                        <a:t>&lt;.0001</a:t>
                      </a:r>
                    </a:p>
                  </a:txBody>
                  <a:tcPr marL="8417" marR="8417" marT="8417" marB="0">
                    <a:lnL>
                      <a:noFill/>
                    </a:lnL>
                    <a:lnR>
                      <a:noFill/>
                    </a:lnR>
                    <a:lnT>
                      <a:noFill/>
                    </a:lnT>
                    <a:lnB>
                      <a:noFill/>
                    </a:lnB>
                    <a:noFill/>
                  </a:tcPr>
                </a:tc>
                <a:tc>
                  <a:txBody>
                    <a:bodyPr/>
                    <a:lstStyle/>
                    <a:p>
                      <a:pPr algn="r" fontAlgn="t"/>
                      <a:r>
                        <a:rPr lang="en-US" sz="1000" b="0" i="0" u="none" strike="noStrike">
                          <a:solidFill>
                            <a:srgbClr val="002060"/>
                          </a:solidFill>
                          <a:effectLst/>
                          <a:latin typeface="Cambria" panose="02040503050406030204" pitchFamily="18" charset="0"/>
                        </a:rPr>
                        <a:t>&lt;.0001</a:t>
                      </a:r>
                    </a:p>
                  </a:txBody>
                  <a:tcPr marL="8417" marR="8417" marT="8417" marB="0">
                    <a:lnL>
                      <a:noFill/>
                    </a:lnL>
                    <a:lnR>
                      <a:noFill/>
                    </a:lnR>
                    <a:lnT>
                      <a:noFill/>
                    </a:lnT>
                    <a:lnB>
                      <a:noFill/>
                    </a:lnB>
                    <a:noFill/>
                  </a:tcPr>
                </a:tc>
                <a:tc>
                  <a:txBody>
                    <a:bodyPr/>
                    <a:lstStyle/>
                    <a:p>
                      <a:pPr algn="r" fontAlgn="t"/>
                      <a:r>
                        <a:rPr lang="en-US" sz="1000" b="0" i="0" u="none" strike="noStrike">
                          <a:solidFill>
                            <a:srgbClr val="002060"/>
                          </a:solidFill>
                          <a:effectLst/>
                          <a:latin typeface="Cambria" panose="02040503050406030204" pitchFamily="18" charset="0"/>
                        </a:rPr>
                        <a:t>&lt;.0001</a:t>
                      </a:r>
                    </a:p>
                  </a:txBody>
                  <a:tcPr marL="8417" marR="8417" marT="8417" marB="0">
                    <a:lnL>
                      <a:noFill/>
                    </a:lnL>
                    <a:lnR>
                      <a:noFill/>
                    </a:lnR>
                    <a:lnT>
                      <a:noFill/>
                    </a:lnT>
                    <a:lnB>
                      <a:noFill/>
                    </a:lnB>
                    <a:noFill/>
                  </a:tcPr>
                </a:tc>
                <a:tc>
                  <a:txBody>
                    <a:bodyPr/>
                    <a:lstStyle/>
                    <a:p>
                      <a:pPr algn="r" fontAlgn="t"/>
                      <a:r>
                        <a:rPr lang="en-US" sz="1000" b="0" i="0" u="none" strike="noStrike">
                          <a:solidFill>
                            <a:srgbClr val="002060"/>
                          </a:solidFill>
                          <a:effectLst/>
                          <a:latin typeface="Cambria" panose="02040503050406030204" pitchFamily="18" charset="0"/>
                        </a:rPr>
                        <a:t>&lt;.0001</a:t>
                      </a: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tc>
                  <a:txBody>
                    <a:bodyPr/>
                    <a:lstStyle/>
                    <a:p>
                      <a:pPr algn="r" fontAlgn="t"/>
                      <a:endParaRPr lang="en-US" sz="1000" b="0" i="0" u="none" strike="noStrike">
                        <a:solidFill>
                          <a:srgbClr val="002060"/>
                        </a:solidFill>
                        <a:effectLst/>
                        <a:latin typeface="Cambria" panose="02040503050406030204" pitchFamily="18" charset="0"/>
                      </a:endParaRPr>
                    </a:p>
                  </a:txBody>
                  <a:tcPr marL="8417" marR="8417" marT="8417" marB="0">
                    <a:lnL>
                      <a:noFill/>
                    </a:lnL>
                    <a:lnR>
                      <a:noFill/>
                    </a:lnR>
                    <a:lnT>
                      <a:noFill/>
                    </a:lnT>
                    <a:lnB>
                      <a:noFill/>
                    </a:lnB>
                    <a:noFill/>
                  </a:tcPr>
                </a:tc>
                <a:extLst>
                  <a:ext uri="{0D108BD9-81ED-4DB2-BD59-A6C34878D82A}">
                    <a16:rowId xmlns:a16="http://schemas.microsoft.com/office/drawing/2014/main" val="314201862"/>
                  </a:ext>
                </a:extLst>
              </a:tr>
              <a:tr h="168339">
                <a:tc>
                  <a:txBody>
                    <a:bodyPr/>
                    <a:lstStyle/>
                    <a:p>
                      <a:pPr algn="l" fontAlgn="t"/>
                      <a:r>
                        <a:rPr lang="en-US" sz="1000" b="1" i="0" u="none" strike="noStrike">
                          <a:solidFill>
                            <a:srgbClr val="002060"/>
                          </a:solidFill>
                          <a:effectLst/>
                          <a:latin typeface="Cambria" panose="02040503050406030204" pitchFamily="18" charset="0"/>
                        </a:rPr>
                        <a:t>Domain 6: Ethics</a:t>
                      </a:r>
                    </a:p>
                  </a:txBody>
                  <a:tcPr marL="8417" marR="8417" marT="8417" marB="0">
                    <a:lnL>
                      <a:noFill/>
                    </a:lnL>
                    <a:lnR>
                      <a:noFill/>
                    </a:lnR>
                    <a:lnT>
                      <a:noFill/>
                    </a:lnT>
                    <a:lnB>
                      <a:noFill/>
                    </a:lnB>
                    <a:noFill/>
                  </a:tcPr>
                </a:tc>
                <a:tc>
                  <a:txBody>
                    <a:bodyPr/>
                    <a:lstStyle/>
                    <a:p>
                      <a:pPr algn="r" fontAlgn="t"/>
                      <a:r>
                        <a:rPr lang="en-US" sz="1000" b="0" i="0" u="none" strike="noStrike">
                          <a:solidFill>
                            <a:srgbClr val="002060"/>
                          </a:solidFill>
                          <a:effectLst/>
                          <a:highlight>
                            <a:srgbClr val="FCB97A"/>
                          </a:highlight>
                          <a:latin typeface="Cambria" panose="02040503050406030204" pitchFamily="18" charset="0"/>
                        </a:rPr>
                        <a:t>0.75</a:t>
                      </a:r>
                    </a:p>
                  </a:txBody>
                  <a:tcPr marL="8417" marR="8417" marT="8417" marB="0">
                    <a:lnL>
                      <a:noFill/>
                    </a:lnL>
                    <a:lnR>
                      <a:noFill/>
                    </a:lnR>
                    <a:lnT>
                      <a:noFill/>
                    </a:lnT>
                    <a:lnB>
                      <a:noFill/>
                    </a:lnB>
                    <a:solidFill>
                      <a:srgbClr val="FCB97A"/>
                    </a:solidFill>
                  </a:tcPr>
                </a:tc>
                <a:tc>
                  <a:txBody>
                    <a:bodyPr/>
                    <a:lstStyle/>
                    <a:p>
                      <a:pPr algn="r" fontAlgn="t"/>
                      <a:r>
                        <a:rPr lang="en-US" sz="1000" b="0" i="0" u="none" strike="noStrike">
                          <a:solidFill>
                            <a:srgbClr val="002060"/>
                          </a:solidFill>
                          <a:effectLst/>
                          <a:highlight>
                            <a:srgbClr val="F86E6C"/>
                          </a:highlight>
                          <a:latin typeface="Cambria" panose="02040503050406030204" pitchFamily="18" charset="0"/>
                        </a:rPr>
                        <a:t>0.69</a:t>
                      </a:r>
                    </a:p>
                  </a:txBody>
                  <a:tcPr marL="8417" marR="8417" marT="8417" marB="0">
                    <a:lnL>
                      <a:noFill/>
                    </a:lnL>
                    <a:lnR>
                      <a:noFill/>
                    </a:lnR>
                    <a:lnT>
                      <a:noFill/>
                    </a:lnT>
                    <a:lnB>
                      <a:noFill/>
                    </a:lnB>
                    <a:solidFill>
                      <a:srgbClr val="F86E6C"/>
                    </a:solidFill>
                  </a:tcPr>
                </a:tc>
                <a:tc>
                  <a:txBody>
                    <a:bodyPr/>
                    <a:lstStyle/>
                    <a:p>
                      <a:pPr algn="r" fontAlgn="t"/>
                      <a:r>
                        <a:rPr lang="en-US" sz="1000" b="0" i="0" u="none" strike="noStrike">
                          <a:solidFill>
                            <a:srgbClr val="002060"/>
                          </a:solidFill>
                          <a:effectLst/>
                          <a:highlight>
                            <a:srgbClr val="CDDD82"/>
                          </a:highlight>
                          <a:latin typeface="Cambria" panose="02040503050406030204" pitchFamily="18" charset="0"/>
                        </a:rPr>
                        <a:t>0.82</a:t>
                      </a:r>
                    </a:p>
                  </a:txBody>
                  <a:tcPr marL="8417" marR="8417" marT="8417" marB="0">
                    <a:lnL>
                      <a:noFill/>
                    </a:lnL>
                    <a:lnR>
                      <a:noFill/>
                    </a:lnR>
                    <a:lnT>
                      <a:noFill/>
                    </a:lnT>
                    <a:lnB>
                      <a:noFill/>
                    </a:lnB>
                    <a:solidFill>
                      <a:srgbClr val="CDDD82"/>
                    </a:solidFill>
                  </a:tcPr>
                </a:tc>
                <a:tc>
                  <a:txBody>
                    <a:bodyPr/>
                    <a:lstStyle/>
                    <a:p>
                      <a:pPr algn="r" fontAlgn="t"/>
                      <a:r>
                        <a:rPr lang="en-US" sz="1000" b="0" i="0" u="none" strike="noStrike">
                          <a:solidFill>
                            <a:srgbClr val="002060"/>
                          </a:solidFill>
                          <a:effectLst/>
                          <a:highlight>
                            <a:srgbClr val="FEDB81"/>
                          </a:highlight>
                          <a:latin typeface="Cambria" panose="02040503050406030204" pitchFamily="18" charset="0"/>
                        </a:rPr>
                        <a:t>0.78</a:t>
                      </a:r>
                    </a:p>
                  </a:txBody>
                  <a:tcPr marL="8417" marR="8417" marT="8417" marB="0">
                    <a:lnL>
                      <a:noFill/>
                    </a:lnL>
                    <a:lnR>
                      <a:noFill/>
                    </a:lnR>
                    <a:lnT>
                      <a:noFill/>
                    </a:lnT>
                    <a:lnB>
                      <a:noFill/>
                    </a:lnB>
                    <a:solidFill>
                      <a:srgbClr val="FEDB81"/>
                    </a:solidFill>
                  </a:tcPr>
                </a:tc>
                <a:tc>
                  <a:txBody>
                    <a:bodyPr/>
                    <a:lstStyle/>
                    <a:p>
                      <a:pPr algn="r" fontAlgn="t"/>
                      <a:r>
                        <a:rPr lang="en-US" sz="1000" b="0" i="0" u="none" strike="noStrike">
                          <a:solidFill>
                            <a:srgbClr val="002060"/>
                          </a:solidFill>
                          <a:effectLst/>
                          <a:highlight>
                            <a:srgbClr val="FDD27F"/>
                          </a:highlight>
                          <a:latin typeface="Cambria" panose="02040503050406030204" pitchFamily="18" charset="0"/>
                        </a:rPr>
                        <a:t>0.77</a:t>
                      </a:r>
                    </a:p>
                  </a:txBody>
                  <a:tcPr marL="8417" marR="8417" marT="8417" marB="0">
                    <a:lnL>
                      <a:noFill/>
                    </a:lnL>
                    <a:lnR>
                      <a:noFill/>
                    </a:lnR>
                    <a:lnT>
                      <a:noFill/>
                    </a:lnT>
                    <a:lnB>
                      <a:noFill/>
                    </a:lnB>
                    <a:solidFill>
                      <a:srgbClr val="FDD27F"/>
                    </a:solidFill>
                  </a:tcPr>
                </a:tc>
                <a:tc>
                  <a:txBody>
                    <a:bodyPr/>
                    <a:lstStyle/>
                    <a:p>
                      <a:pPr algn="r" fontAlgn="t"/>
                      <a:r>
                        <a:rPr lang="en-US" sz="1000" b="0" i="0" u="none" strike="noStrike">
                          <a:solidFill>
                            <a:srgbClr val="002060"/>
                          </a:solidFill>
                          <a:effectLst/>
                          <a:latin typeface="Cambria" panose="02040503050406030204" pitchFamily="18" charset="0"/>
                        </a:rPr>
                        <a:t>1.00</a:t>
                      </a:r>
                    </a:p>
                  </a:txBody>
                  <a:tcPr marL="8417" marR="8417" marT="8417" marB="0">
                    <a:lnL>
                      <a:noFill/>
                    </a:lnL>
                    <a:lnR>
                      <a:noFill/>
                    </a:lnR>
                    <a:lnT>
                      <a:noFill/>
                    </a:lnT>
                    <a:lnB>
                      <a:noFill/>
                    </a:lnB>
                    <a:noFill/>
                  </a:tcPr>
                </a:tc>
                <a:extLst>
                  <a:ext uri="{0D108BD9-81ED-4DB2-BD59-A6C34878D82A}">
                    <a16:rowId xmlns:a16="http://schemas.microsoft.com/office/drawing/2014/main" val="2895867954"/>
                  </a:ext>
                </a:extLst>
              </a:tr>
              <a:tr h="168339">
                <a:tc>
                  <a:txBody>
                    <a:bodyPr/>
                    <a:lstStyle/>
                    <a:p>
                      <a:pPr algn="ctr" fontAlgn="t"/>
                      <a:r>
                        <a:rPr lang="en-US" sz="1000" b="1" i="0" u="none" strike="noStrike">
                          <a:solidFill>
                            <a:srgbClr val="002060"/>
                          </a:solidFill>
                          <a:effectLst/>
                          <a:latin typeface="Cambria" panose="02040503050406030204" pitchFamily="18" charset="0"/>
                        </a:rPr>
                        <a:t> </a:t>
                      </a:r>
                    </a:p>
                  </a:txBody>
                  <a:tcPr marL="8417" marR="8417" marT="8417"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1000" b="0" i="0" u="none" strike="noStrike">
                          <a:solidFill>
                            <a:srgbClr val="002060"/>
                          </a:solidFill>
                          <a:effectLst/>
                          <a:latin typeface="Cambria" panose="02040503050406030204" pitchFamily="18" charset="0"/>
                        </a:rPr>
                        <a:t>&lt;.0001</a:t>
                      </a:r>
                    </a:p>
                  </a:txBody>
                  <a:tcPr marL="8417" marR="8417" marT="8417"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1000" b="0" i="0" u="none" strike="noStrike">
                          <a:solidFill>
                            <a:srgbClr val="002060"/>
                          </a:solidFill>
                          <a:effectLst/>
                          <a:latin typeface="Cambria" panose="02040503050406030204" pitchFamily="18" charset="0"/>
                        </a:rPr>
                        <a:t>&lt;.0001</a:t>
                      </a:r>
                    </a:p>
                  </a:txBody>
                  <a:tcPr marL="8417" marR="8417" marT="8417"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1000" b="0" i="0" u="none" strike="noStrike">
                          <a:solidFill>
                            <a:srgbClr val="002060"/>
                          </a:solidFill>
                          <a:effectLst/>
                          <a:latin typeface="Cambria" panose="02040503050406030204" pitchFamily="18" charset="0"/>
                        </a:rPr>
                        <a:t>&lt;.0001</a:t>
                      </a:r>
                    </a:p>
                  </a:txBody>
                  <a:tcPr marL="8417" marR="8417" marT="8417"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1000" b="0" i="0" u="none" strike="noStrike">
                          <a:solidFill>
                            <a:srgbClr val="002060"/>
                          </a:solidFill>
                          <a:effectLst/>
                          <a:latin typeface="Cambria" panose="02040503050406030204" pitchFamily="18" charset="0"/>
                        </a:rPr>
                        <a:t>&lt;.0001</a:t>
                      </a:r>
                    </a:p>
                  </a:txBody>
                  <a:tcPr marL="8417" marR="8417" marT="8417"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1000" b="0" i="0" u="none" strike="noStrike">
                          <a:solidFill>
                            <a:srgbClr val="002060"/>
                          </a:solidFill>
                          <a:effectLst/>
                          <a:latin typeface="Cambria" panose="02040503050406030204" pitchFamily="18" charset="0"/>
                        </a:rPr>
                        <a:t>&lt;.0001</a:t>
                      </a:r>
                    </a:p>
                  </a:txBody>
                  <a:tcPr marL="8417" marR="8417" marT="8417" marB="0">
                    <a:lnL>
                      <a:noFill/>
                    </a:lnL>
                    <a:lnR>
                      <a:noFill/>
                    </a:lnR>
                    <a:lnT>
                      <a:noFill/>
                    </a:lnT>
                    <a:lnB w="12700" cap="flat" cmpd="sng" algn="ctr">
                      <a:solidFill>
                        <a:srgbClr val="002060"/>
                      </a:solidFill>
                      <a:prstDash val="solid"/>
                      <a:round/>
                      <a:headEnd type="none" w="med" len="med"/>
                      <a:tailEnd type="none" w="med" len="med"/>
                    </a:lnB>
                    <a:noFill/>
                  </a:tcPr>
                </a:tc>
                <a:tc>
                  <a:txBody>
                    <a:bodyPr/>
                    <a:lstStyle/>
                    <a:p>
                      <a:pPr algn="r" fontAlgn="t"/>
                      <a:r>
                        <a:rPr lang="en-US" sz="1000" b="0" i="0" u="none" strike="noStrike" dirty="0">
                          <a:solidFill>
                            <a:srgbClr val="002060"/>
                          </a:solidFill>
                          <a:effectLst/>
                          <a:latin typeface="Cambria" panose="02040503050406030204" pitchFamily="18" charset="0"/>
                        </a:rPr>
                        <a:t> </a:t>
                      </a:r>
                    </a:p>
                  </a:txBody>
                  <a:tcPr marL="8417" marR="8417" marT="8417" marB="0">
                    <a:lnL>
                      <a:noFill/>
                    </a:lnL>
                    <a:lnR>
                      <a:noFill/>
                    </a:lnR>
                    <a:lnT>
                      <a:noFill/>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253642580"/>
                  </a:ext>
                </a:extLst>
              </a:tr>
            </a:tbl>
          </a:graphicData>
        </a:graphic>
      </p:graphicFrame>
    </p:spTree>
    <p:extLst>
      <p:ext uri="{BB962C8B-B14F-4D97-AF65-F5344CB8AC3E}">
        <p14:creationId xmlns:p14="http://schemas.microsoft.com/office/powerpoint/2010/main" val="18567959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359A950-C4EA-CB43-3659-17EC126E1AE6}"/>
              </a:ext>
            </a:extLst>
          </p:cNvPr>
          <p:cNvSpPr>
            <a:spLocks noGrp="1"/>
          </p:cNvSpPr>
          <p:nvPr>
            <p:ph type="title"/>
          </p:nvPr>
        </p:nvSpPr>
        <p:spPr>
          <a:xfrm>
            <a:off x="804671" y="802955"/>
            <a:ext cx="5162743" cy="1653918"/>
          </a:xfrm>
        </p:spPr>
        <p:txBody>
          <a:bodyPr>
            <a:normAutofit fontScale="90000"/>
          </a:bodyPr>
          <a:lstStyle/>
          <a:p>
            <a:r>
              <a:rPr lang="en-US" sz="4900" dirty="0">
                <a:solidFill>
                  <a:schemeClr val="accent6">
                    <a:lumMod val="50000"/>
                  </a:schemeClr>
                </a:solidFill>
                <a:latin typeface="Cambria" panose="02040503050406030204" pitchFamily="18" charset="0"/>
                <a:ea typeface="Cambria" panose="02040503050406030204" pitchFamily="18" charset="0"/>
              </a:rPr>
              <a:t>C</a:t>
            </a:r>
            <a:r>
              <a:rPr lang="en-US" sz="3300" dirty="0">
                <a:solidFill>
                  <a:schemeClr val="accent6">
                    <a:lumMod val="50000"/>
                  </a:schemeClr>
                </a:solidFill>
                <a:latin typeface="Cambria" panose="02040503050406030204" pitchFamily="18" charset="0"/>
                <a:ea typeface="Cambria" panose="02040503050406030204" pitchFamily="18" charset="0"/>
              </a:rPr>
              <a:t>ollege of </a:t>
            </a:r>
            <a:r>
              <a:rPr lang="en-US" sz="4900" dirty="0">
                <a:solidFill>
                  <a:schemeClr val="accent6">
                    <a:lumMod val="50000"/>
                  </a:schemeClr>
                </a:solidFill>
                <a:latin typeface="Cambria" panose="02040503050406030204" pitchFamily="18" charset="0"/>
                <a:ea typeface="Cambria" panose="02040503050406030204" pitchFamily="18" charset="0"/>
              </a:rPr>
              <a:t>E</a:t>
            </a:r>
            <a:r>
              <a:rPr lang="en-US" sz="3300" dirty="0">
                <a:solidFill>
                  <a:schemeClr val="accent6">
                    <a:lumMod val="50000"/>
                  </a:schemeClr>
                </a:solidFill>
                <a:latin typeface="Cambria" panose="02040503050406030204" pitchFamily="18" charset="0"/>
                <a:ea typeface="Cambria" panose="02040503050406030204" pitchFamily="18" charset="0"/>
              </a:rPr>
              <a:t>ducation</a:t>
            </a:r>
            <a:br>
              <a:rPr lang="en-US" sz="3300" dirty="0">
                <a:solidFill>
                  <a:schemeClr val="accent6">
                    <a:lumMod val="50000"/>
                  </a:schemeClr>
                </a:solidFill>
                <a:latin typeface="Cambria" panose="02040503050406030204" pitchFamily="18" charset="0"/>
                <a:ea typeface="Cambria" panose="02040503050406030204" pitchFamily="18" charset="0"/>
              </a:rPr>
            </a:br>
            <a:r>
              <a:rPr lang="en-US" sz="3300" b="1" dirty="0">
                <a:solidFill>
                  <a:schemeClr val="accent6">
                    <a:lumMod val="50000"/>
                  </a:schemeClr>
                </a:solidFill>
                <a:latin typeface="Cambria" panose="02040503050406030204" pitchFamily="18" charset="0"/>
                <a:ea typeface="Cambria" panose="02040503050406030204" pitchFamily="18" charset="0"/>
              </a:rPr>
              <a:t>U</a:t>
            </a:r>
            <a:r>
              <a:rPr lang="en-US" sz="3300" dirty="0">
                <a:solidFill>
                  <a:schemeClr val="accent6">
                    <a:lumMod val="50000"/>
                  </a:schemeClr>
                </a:solidFill>
                <a:latin typeface="Cambria" panose="02040503050406030204" pitchFamily="18" charset="0"/>
                <a:ea typeface="Cambria" panose="02040503050406030204" pitchFamily="18" charset="0"/>
              </a:rPr>
              <a:t>niversity of </a:t>
            </a:r>
            <a:r>
              <a:rPr lang="en-US" sz="3300" b="1" dirty="0">
                <a:solidFill>
                  <a:schemeClr val="accent6">
                    <a:lumMod val="50000"/>
                  </a:schemeClr>
                </a:solidFill>
                <a:latin typeface="Cambria" panose="02040503050406030204" pitchFamily="18" charset="0"/>
                <a:ea typeface="Cambria" panose="02040503050406030204" pitchFamily="18" charset="0"/>
              </a:rPr>
              <a:t>S</a:t>
            </a:r>
            <a:r>
              <a:rPr lang="en-US" sz="3300" dirty="0">
                <a:solidFill>
                  <a:schemeClr val="accent6">
                    <a:lumMod val="50000"/>
                  </a:schemeClr>
                </a:solidFill>
                <a:latin typeface="Cambria" panose="02040503050406030204" pitchFamily="18" charset="0"/>
                <a:ea typeface="Cambria" panose="02040503050406030204" pitchFamily="18" charset="0"/>
              </a:rPr>
              <a:t>outh </a:t>
            </a:r>
            <a:r>
              <a:rPr lang="en-US" sz="3300" b="1" dirty="0">
                <a:solidFill>
                  <a:schemeClr val="accent6">
                    <a:lumMod val="50000"/>
                  </a:schemeClr>
                </a:solidFill>
                <a:latin typeface="Cambria" panose="02040503050406030204" pitchFamily="18" charset="0"/>
                <a:ea typeface="Cambria" panose="02040503050406030204" pitchFamily="18" charset="0"/>
              </a:rPr>
              <a:t>F</a:t>
            </a:r>
            <a:r>
              <a:rPr lang="en-US" sz="3300" dirty="0">
                <a:solidFill>
                  <a:schemeClr val="accent6">
                    <a:lumMod val="50000"/>
                  </a:schemeClr>
                </a:solidFill>
                <a:latin typeface="Cambria" panose="02040503050406030204" pitchFamily="18" charset="0"/>
                <a:ea typeface="Cambria" panose="02040503050406030204" pitchFamily="18" charset="0"/>
              </a:rPr>
              <a:t>lorida</a:t>
            </a:r>
            <a:br>
              <a:rPr lang="en-US" sz="3300" dirty="0">
                <a:solidFill>
                  <a:schemeClr val="accent6">
                    <a:lumMod val="50000"/>
                  </a:schemeClr>
                </a:solidFill>
                <a:latin typeface="Cambria" panose="02040503050406030204" pitchFamily="18" charset="0"/>
                <a:ea typeface="Cambria" panose="02040503050406030204" pitchFamily="18" charset="0"/>
              </a:rPr>
            </a:br>
            <a:r>
              <a:rPr lang="en-US" sz="3300" b="1" dirty="0">
                <a:solidFill>
                  <a:schemeClr val="accent6">
                    <a:lumMod val="50000"/>
                  </a:schemeClr>
                </a:solidFill>
                <a:latin typeface="Cambria" panose="02040503050406030204" pitchFamily="18" charset="0"/>
                <a:ea typeface="Cambria" panose="02040503050406030204" pitchFamily="18" charset="0"/>
              </a:rPr>
              <a:t>A</a:t>
            </a:r>
            <a:r>
              <a:rPr lang="en-US" sz="3300" dirty="0">
                <a:solidFill>
                  <a:schemeClr val="accent6">
                    <a:lumMod val="50000"/>
                  </a:schemeClr>
                </a:solidFill>
                <a:latin typeface="Cambria" panose="02040503050406030204" pitchFamily="18" charset="0"/>
                <a:ea typeface="Cambria" panose="02040503050406030204" pitchFamily="18" charset="0"/>
              </a:rPr>
              <a:t>nnual </a:t>
            </a:r>
            <a:r>
              <a:rPr lang="en-US" sz="3300" b="1" dirty="0">
                <a:solidFill>
                  <a:schemeClr val="accent6">
                    <a:lumMod val="50000"/>
                  </a:schemeClr>
                </a:solidFill>
                <a:latin typeface="Cambria" panose="02040503050406030204" pitchFamily="18" charset="0"/>
                <a:ea typeface="Cambria" panose="02040503050406030204" pitchFamily="18" charset="0"/>
              </a:rPr>
              <a:t>S</a:t>
            </a:r>
            <a:r>
              <a:rPr lang="en-US" sz="3300" dirty="0">
                <a:solidFill>
                  <a:schemeClr val="accent6">
                    <a:lumMod val="50000"/>
                  </a:schemeClr>
                </a:solidFill>
                <a:latin typeface="Cambria" panose="02040503050406030204" pitchFamily="18" charset="0"/>
                <a:ea typeface="Cambria" panose="02040503050406030204" pitchFamily="18" charset="0"/>
              </a:rPr>
              <a:t>urvey </a:t>
            </a:r>
            <a:r>
              <a:rPr lang="en-US" sz="3300" b="1" dirty="0">
                <a:solidFill>
                  <a:schemeClr val="accent6">
                    <a:lumMod val="50000"/>
                  </a:schemeClr>
                </a:solidFill>
                <a:latin typeface="Cambria" panose="02040503050406030204" pitchFamily="18" charset="0"/>
                <a:ea typeface="Cambria" panose="02040503050406030204" pitchFamily="18" charset="0"/>
              </a:rPr>
              <a:t>A</a:t>
            </a:r>
            <a:r>
              <a:rPr lang="en-US" sz="3300" dirty="0">
                <a:solidFill>
                  <a:schemeClr val="accent6">
                    <a:lumMod val="50000"/>
                  </a:schemeClr>
                </a:solidFill>
                <a:latin typeface="Cambria" panose="02040503050406030204" pitchFamily="18" charset="0"/>
                <a:ea typeface="Cambria" panose="02040503050406030204" pitchFamily="18" charset="0"/>
              </a:rPr>
              <a:t>dministration</a:t>
            </a:r>
            <a:endParaRPr lang="en-US" sz="3300" dirty="0">
              <a:solidFill>
                <a:schemeClr val="accent6">
                  <a:lumMod val="50000"/>
                </a:schemeClr>
              </a:solidFill>
            </a:endParaRPr>
          </a:p>
        </p:txBody>
      </p:sp>
      <p:sp>
        <p:nvSpPr>
          <p:cNvPr id="3" name="Content Placeholder 2">
            <a:extLst>
              <a:ext uri="{FF2B5EF4-FFF2-40B4-BE49-F238E27FC236}">
                <a16:creationId xmlns:a16="http://schemas.microsoft.com/office/drawing/2014/main" id="{40F9866B-2701-CB8F-D296-BAA008D135FE}"/>
              </a:ext>
            </a:extLst>
          </p:cNvPr>
          <p:cNvSpPr>
            <a:spLocks noGrp="1"/>
          </p:cNvSpPr>
          <p:nvPr>
            <p:ph idx="1"/>
          </p:nvPr>
        </p:nvSpPr>
        <p:spPr>
          <a:xfrm>
            <a:off x="804672" y="2456873"/>
            <a:ext cx="4977578" cy="3790018"/>
          </a:xfrm>
        </p:spPr>
        <p:txBody>
          <a:bodyPr anchor="ctr">
            <a:normAutofit fontScale="92500" lnSpcReduction="10000"/>
          </a:bodyPr>
          <a:lstStyle/>
          <a:p>
            <a:pPr marL="0" indent="0">
              <a:buNone/>
            </a:pPr>
            <a:r>
              <a:rPr lang="en-US" sz="2200" b="1" dirty="0">
                <a:solidFill>
                  <a:srgbClr val="002060"/>
                </a:solidFill>
                <a:latin typeface="Cambria" panose="02040503050406030204" pitchFamily="18" charset="0"/>
                <a:ea typeface="Cambria" panose="02040503050406030204" pitchFamily="18" charset="0"/>
              </a:rPr>
              <a:t>N</a:t>
            </a:r>
            <a:r>
              <a:rPr lang="en-US" sz="2200" dirty="0">
                <a:solidFill>
                  <a:srgbClr val="002060"/>
                </a:solidFill>
                <a:latin typeface="Cambria" panose="02040503050406030204" pitchFamily="18" charset="0"/>
                <a:ea typeface="Cambria" panose="02040503050406030204" pitchFamily="18" charset="0"/>
              </a:rPr>
              <a:t>ext </a:t>
            </a:r>
            <a:r>
              <a:rPr lang="en-US" sz="2200" b="1" dirty="0">
                <a:solidFill>
                  <a:srgbClr val="002060"/>
                </a:solidFill>
                <a:latin typeface="Cambria" panose="02040503050406030204" pitchFamily="18" charset="0"/>
                <a:ea typeface="Cambria" panose="02040503050406030204" pitchFamily="18" charset="0"/>
              </a:rPr>
              <a:t>S</a:t>
            </a:r>
            <a:r>
              <a:rPr lang="en-US" sz="2200" dirty="0">
                <a:solidFill>
                  <a:srgbClr val="002060"/>
                </a:solidFill>
                <a:latin typeface="Cambria" panose="02040503050406030204" pitchFamily="18" charset="0"/>
                <a:ea typeface="Cambria" panose="02040503050406030204" pitchFamily="18" charset="0"/>
              </a:rPr>
              <a:t>teps:</a:t>
            </a:r>
          </a:p>
          <a:p>
            <a:r>
              <a:rPr lang="en-US" sz="1900" dirty="0">
                <a:solidFill>
                  <a:srgbClr val="002060"/>
                </a:solidFill>
                <a:latin typeface="Cambria" panose="02040503050406030204" pitchFamily="18" charset="0"/>
                <a:ea typeface="Cambria" panose="02040503050406030204" pitchFamily="18" charset="0"/>
              </a:rPr>
              <a:t>We are pleased with the overwhelmingly positive results on this set of surveys</a:t>
            </a:r>
          </a:p>
          <a:p>
            <a:r>
              <a:rPr lang="en-US" sz="1900" dirty="0">
                <a:solidFill>
                  <a:srgbClr val="002060"/>
                </a:solidFill>
                <a:latin typeface="Cambria" panose="02040503050406030204" pitchFamily="18" charset="0"/>
                <a:ea typeface="Cambria" panose="02040503050406030204" pitchFamily="18" charset="0"/>
              </a:rPr>
              <a:t>We will continue to collect data and as our sample sizes grow with each survey administration, we will be better positioned to disaggregate our data to examine trends over time and continue to examine the psychometric characteristics of these data</a:t>
            </a:r>
          </a:p>
          <a:p>
            <a:r>
              <a:rPr lang="en-US" sz="1900" dirty="0">
                <a:solidFill>
                  <a:srgbClr val="002060"/>
                </a:solidFill>
                <a:latin typeface="Cambria" panose="02040503050406030204" pitchFamily="18" charset="0"/>
                <a:ea typeface="Cambria" panose="02040503050406030204" pitchFamily="18" charset="0"/>
              </a:rPr>
              <a:t>We have asked our faculty, staff, and program coordinators to reach out to recent graduates and encourage them to provide their valuable feedback on our surveys so that we can continue to improve our programs</a:t>
            </a:r>
            <a:endParaRPr lang="en-US" sz="1700" dirty="0">
              <a:solidFill>
                <a:schemeClr val="tx2"/>
              </a:solidFill>
              <a:latin typeface="Cambria" panose="02040503050406030204" pitchFamily="18" charset="0"/>
              <a:ea typeface="Cambria" panose="02040503050406030204" pitchFamily="18" charset="0"/>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7" name="Graphic 6" descr="Business Growth">
            <a:extLst>
              <a:ext uri="{FF2B5EF4-FFF2-40B4-BE49-F238E27FC236}">
                <a16:creationId xmlns:a16="http://schemas.microsoft.com/office/drawing/2014/main" id="{CB078EEC-200C-7BC7-BEC7-0811E8FC6B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1125752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9" name="Rectangle 307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pic>
        <p:nvPicPr>
          <p:cNvPr id="3074" name="Picture 2" descr="Photo">
            <a:extLst>
              <a:ext uri="{FF2B5EF4-FFF2-40B4-BE49-F238E27FC236}">
                <a16:creationId xmlns:a16="http://schemas.microsoft.com/office/drawing/2014/main" id="{9B47D6FA-925F-B9B6-A058-4D7CCD39CD55}"/>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21072" r="1" b="47293"/>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2961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5E797AE-F754-4055-6E01-11ED58238E51}"/>
              </a:ext>
            </a:extLst>
          </p:cNvPr>
          <p:cNvSpPr>
            <a:spLocks noGrp="1"/>
          </p:cNvSpPr>
          <p:nvPr>
            <p:ph type="title"/>
          </p:nvPr>
        </p:nvSpPr>
        <p:spPr>
          <a:xfrm>
            <a:off x="280657" y="1243013"/>
            <a:ext cx="4215143" cy="4371974"/>
          </a:xfrm>
        </p:spPr>
        <p:txBody>
          <a:bodyPr>
            <a:normAutofit/>
          </a:bodyPr>
          <a:lstStyle/>
          <a:p>
            <a:r>
              <a:rPr lang="en-US" sz="3600" b="1" dirty="0">
                <a:solidFill>
                  <a:srgbClr val="002060"/>
                </a:solidFill>
                <a:effectLst/>
                <a:latin typeface="Cambria" panose="02040503050406030204" pitchFamily="18" charset="0"/>
                <a:ea typeface="Calibri" panose="020F0502020204030204" pitchFamily="34" charset="0"/>
              </a:rPr>
              <a:t>Initial Teacher Preparation Programs </a:t>
            </a:r>
            <a:br>
              <a:rPr lang="en-US" sz="3600" b="1" dirty="0">
                <a:solidFill>
                  <a:srgbClr val="002060"/>
                </a:solidFill>
                <a:effectLst/>
                <a:latin typeface="Cambria" panose="02040503050406030204" pitchFamily="18" charset="0"/>
                <a:ea typeface="Calibri" panose="020F0502020204030204" pitchFamily="34" charset="0"/>
              </a:rPr>
            </a:br>
            <a:r>
              <a:rPr lang="en-US" sz="3600" b="1" dirty="0">
                <a:solidFill>
                  <a:srgbClr val="002060"/>
                </a:solidFill>
                <a:effectLst/>
                <a:latin typeface="Cambria" panose="02040503050406030204" pitchFamily="18" charset="0"/>
                <a:ea typeface="Calibri" panose="020F0502020204030204" pitchFamily="34" charset="0"/>
              </a:rPr>
              <a:t>Alumni and Principal Surveys</a:t>
            </a:r>
            <a:endParaRPr lang="en-US" sz="3600" dirty="0">
              <a:solidFill>
                <a:srgbClr val="002060"/>
              </a:solidFill>
            </a:endParaRPr>
          </a:p>
        </p:txBody>
      </p:sp>
      <p:sp>
        <p:nvSpPr>
          <p:cNvPr id="3" name="Content Placeholder 2">
            <a:extLst>
              <a:ext uri="{FF2B5EF4-FFF2-40B4-BE49-F238E27FC236}">
                <a16:creationId xmlns:a16="http://schemas.microsoft.com/office/drawing/2014/main" id="{0C19932A-78A7-2881-C879-00C01D9F20F5}"/>
              </a:ext>
            </a:extLst>
          </p:cNvPr>
          <p:cNvSpPr>
            <a:spLocks noGrp="1"/>
          </p:cNvSpPr>
          <p:nvPr>
            <p:ph idx="1"/>
          </p:nvPr>
        </p:nvSpPr>
        <p:spPr>
          <a:xfrm>
            <a:off x="6172200" y="804672"/>
            <a:ext cx="5221224" cy="5230368"/>
          </a:xfrm>
        </p:spPr>
        <p:txBody>
          <a:bodyPr anchor="ctr">
            <a:normAutofit/>
          </a:bodyPr>
          <a:lstStyle/>
          <a:p>
            <a:pPr marL="0" indent="0">
              <a:buNone/>
            </a:pPr>
            <a:r>
              <a:rPr lang="en-US" sz="1800"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The survey </a:t>
            </a:r>
            <a:r>
              <a:rPr lang="en-US" sz="1800" dirty="0">
                <a:solidFill>
                  <a:srgbClr val="002060"/>
                </a:solidFill>
                <a:latin typeface="Cambria" panose="02040503050406030204" pitchFamily="18" charset="0"/>
                <a:ea typeface="Cambria" panose="02040503050406030204" pitchFamily="18" charset="0"/>
                <a:cs typeface="Calibri" panose="020F0502020204030204" pitchFamily="34" charset="0"/>
              </a:rPr>
              <a:t>questions are c</a:t>
            </a:r>
            <a:r>
              <a:rPr lang="en-US" sz="1800"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losely articulated with the InTASC standards measuring: </a:t>
            </a:r>
          </a:p>
          <a:p>
            <a:pPr marL="914400" lvl="1" indent="-457200">
              <a:buAutoNum type="arabicPeriod"/>
            </a:pPr>
            <a:r>
              <a:rPr lang="en-US" sz="1800"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Learner Development </a:t>
            </a:r>
          </a:p>
          <a:p>
            <a:pPr marL="914400" lvl="1" indent="-457200">
              <a:buAutoNum type="arabicPeriod"/>
            </a:pPr>
            <a:r>
              <a:rPr lang="en-US" sz="1800"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Learning Differences</a:t>
            </a:r>
          </a:p>
          <a:p>
            <a:pPr marL="914400" lvl="1" indent="-457200">
              <a:buAutoNum type="arabicPeriod"/>
            </a:pPr>
            <a:r>
              <a:rPr lang="en-US" sz="1800"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Learning Environments</a:t>
            </a:r>
          </a:p>
          <a:p>
            <a:pPr marL="914400" lvl="1" indent="-457200">
              <a:buAutoNum type="arabicPeriod"/>
            </a:pPr>
            <a:r>
              <a:rPr lang="en-US" sz="1800"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Content Knowledge</a:t>
            </a:r>
          </a:p>
          <a:p>
            <a:pPr marL="914400" lvl="1" indent="-457200">
              <a:buAutoNum type="arabicPeriod"/>
            </a:pPr>
            <a:r>
              <a:rPr lang="en-US" sz="1800"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Application of Content</a:t>
            </a:r>
          </a:p>
          <a:p>
            <a:pPr marL="914400" lvl="1" indent="-457200">
              <a:buAutoNum type="arabicPeriod"/>
            </a:pPr>
            <a:r>
              <a:rPr lang="en-US" sz="1800"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Assessment</a:t>
            </a:r>
          </a:p>
          <a:p>
            <a:pPr marL="914400" lvl="1" indent="-457200">
              <a:buAutoNum type="arabicPeriod"/>
            </a:pPr>
            <a:r>
              <a:rPr lang="en-US" sz="1800"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Planning for Instruction</a:t>
            </a:r>
          </a:p>
          <a:p>
            <a:pPr marL="914400" lvl="1" indent="-457200">
              <a:buAutoNum type="arabicPeriod"/>
            </a:pPr>
            <a:r>
              <a:rPr lang="en-US" sz="1800"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Instructional Strategies</a:t>
            </a:r>
          </a:p>
          <a:p>
            <a:pPr marL="914400" lvl="1" indent="-457200">
              <a:buAutoNum type="arabicPeriod"/>
            </a:pPr>
            <a:r>
              <a:rPr lang="en-US" sz="1800"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Professional Learning and Ethical Practice</a:t>
            </a:r>
          </a:p>
          <a:p>
            <a:pPr marL="914400" lvl="1" indent="-457200">
              <a:buAutoNum type="arabicPeriod"/>
            </a:pPr>
            <a:r>
              <a:rPr lang="en-US" sz="1800" dirty="0">
                <a:solidFill>
                  <a:srgbClr val="002060"/>
                </a:solidFill>
                <a:effectLst/>
                <a:latin typeface="Cambria" panose="02040503050406030204" pitchFamily="18" charset="0"/>
                <a:ea typeface="Cambria" panose="02040503050406030204" pitchFamily="18" charset="0"/>
                <a:cs typeface="Calibri" panose="020F0502020204030204" pitchFamily="34" charset="0"/>
              </a:rPr>
              <a:t>Leadership and Collaboration </a:t>
            </a:r>
          </a:p>
          <a:p>
            <a:pPr marL="0" indent="0">
              <a:buNone/>
            </a:pPr>
            <a:endParaRPr lang="en-US" sz="1800" dirty="0">
              <a:solidFill>
                <a:schemeClr val="tx2"/>
              </a:solidFill>
            </a:endParaRPr>
          </a:p>
        </p:txBody>
      </p:sp>
    </p:spTree>
    <p:extLst>
      <p:ext uri="{BB962C8B-B14F-4D97-AF65-F5344CB8AC3E}">
        <p14:creationId xmlns:p14="http://schemas.microsoft.com/office/powerpoint/2010/main" val="2684677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87BF42CA-AD55-48B4-8949-C4DCA60A6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66AE1D3D-3106-4CB2-AA7C-0C1642AC0F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grpSp>
        <p:nvGrpSpPr>
          <p:cNvPr id="28" name="Group 27">
            <a:extLst>
              <a:ext uri="{FF2B5EF4-FFF2-40B4-BE49-F238E27FC236}">
                <a16:creationId xmlns:a16="http://schemas.microsoft.com/office/drawing/2014/main" id="{0A31B6AF-B711-4CDB-8C2B-16E963DDC4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137" y="0"/>
            <a:ext cx="5646974" cy="6483075"/>
            <a:chOff x="-19221" y="0"/>
            <a:chExt cx="5646974" cy="6483075"/>
          </a:xfrm>
        </p:grpSpPr>
        <p:sp>
          <p:nvSpPr>
            <p:cNvPr id="29" name="Freeform: Shape 28">
              <a:extLst>
                <a:ext uri="{FF2B5EF4-FFF2-40B4-BE49-F238E27FC236}">
                  <a16:creationId xmlns:a16="http://schemas.microsoft.com/office/drawing/2014/main" id="{CA818331-E13C-49C6-B98D-A60AD0E8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16610"/>
              <a:ext cx="5535001" cy="6250127"/>
            </a:xfrm>
            <a:custGeom>
              <a:avLst/>
              <a:gdLst>
                <a:gd name="connsiteX0" fmla="*/ 2510242 w 5535001"/>
                <a:gd name="connsiteY0" fmla="*/ 174 h 6250127"/>
                <a:gd name="connsiteX1" fmla="*/ 2550551 w 5535001"/>
                <a:gd name="connsiteY1" fmla="*/ 510 h 6250127"/>
                <a:gd name="connsiteX2" fmla="*/ 2629490 w 5535001"/>
                <a:gd name="connsiteY2" fmla="*/ 3757 h 6250127"/>
                <a:gd name="connsiteX3" fmla="*/ 2708317 w 5535001"/>
                <a:gd name="connsiteY3" fmla="*/ 7229 h 6250127"/>
                <a:gd name="connsiteX4" fmla="*/ 2787256 w 5535001"/>
                <a:gd name="connsiteY4" fmla="*/ 14619 h 6250127"/>
                <a:gd name="connsiteX5" fmla="*/ 3408467 w 5535001"/>
                <a:gd name="connsiteY5" fmla="*/ 145064 h 6250127"/>
                <a:gd name="connsiteX6" fmla="*/ 3557723 w 5535001"/>
                <a:gd name="connsiteY6" fmla="*/ 199593 h 6250127"/>
                <a:gd name="connsiteX7" fmla="*/ 3594337 w 5535001"/>
                <a:gd name="connsiteY7" fmla="*/ 214597 h 6250127"/>
                <a:gd name="connsiteX8" fmla="*/ 3630616 w 5535001"/>
                <a:gd name="connsiteY8" fmla="*/ 230385 h 6250127"/>
                <a:gd name="connsiteX9" fmla="*/ 3703172 w 5535001"/>
                <a:gd name="connsiteY9" fmla="*/ 262073 h 6250127"/>
                <a:gd name="connsiteX10" fmla="*/ 3739003 w 5535001"/>
                <a:gd name="connsiteY10" fmla="*/ 278756 h 6250127"/>
                <a:gd name="connsiteX11" fmla="*/ 3756806 w 5535001"/>
                <a:gd name="connsiteY11" fmla="*/ 287266 h 6250127"/>
                <a:gd name="connsiteX12" fmla="*/ 3773714 w 5535001"/>
                <a:gd name="connsiteY12" fmla="*/ 297567 h 6250127"/>
                <a:gd name="connsiteX13" fmla="*/ 3840784 w 5535001"/>
                <a:gd name="connsiteY13" fmla="*/ 339332 h 6250127"/>
                <a:gd name="connsiteX14" fmla="*/ 3873927 w 5535001"/>
                <a:gd name="connsiteY14" fmla="*/ 360495 h 6250127"/>
                <a:gd name="connsiteX15" fmla="*/ 3906062 w 5535001"/>
                <a:gd name="connsiteY15" fmla="*/ 383001 h 6250127"/>
                <a:gd name="connsiteX16" fmla="*/ 3969662 w 5535001"/>
                <a:gd name="connsiteY16" fmla="*/ 428572 h 6250127"/>
                <a:gd name="connsiteX17" fmla="*/ 4423029 w 5535001"/>
                <a:gd name="connsiteY17" fmla="*/ 837600 h 6250127"/>
                <a:gd name="connsiteX18" fmla="*/ 4474647 w 5535001"/>
                <a:gd name="connsiteY18" fmla="*/ 891569 h 6250127"/>
                <a:gd name="connsiteX19" fmla="*/ 4524250 w 5535001"/>
                <a:gd name="connsiteY19" fmla="*/ 946883 h 6250127"/>
                <a:gd name="connsiteX20" fmla="*/ 4573965 w 5535001"/>
                <a:gd name="connsiteY20" fmla="*/ 1001748 h 6250127"/>
                <a:gd name="connsiteX21" fmla="*/ 4622224 w 5535001"/>
                <a:gd name="connsiteY21" fmla="*/ 1057509 h 6250127"/>
                <a:gd name="connsiteX22" fmla="*/ 4717510 w 5535001"/>
                <a:gd name="connsiteY22" fmla="*/ 1169143 h 6250127"/>
                <a:gd name="connsiteX23" fmla="*/ 4764986 w 5535001"/>
                <a:gd name="connsiteY23" fmla="*/ 1224681 h 6250127"/>
                <a:gd name="connsiteX24" fmla="*/ 4813021 w 5535001"/>
                <a:gd name="connsiteY24" fmla="*/ 1279994 h 6250127"/>
                <a:gd name="connsiteX25" fmla="*/ 5001915 w 5535001"/>
                <a:gd name="connsiteY25" fmla="*/ 1506846 h 6250127"/>
                <a:gd name="connsiteX26" fmla="*/ 5170542 w 5535001"/>
                <a:gd name="connsiteY26" fmla="*/ 1751165 h 6250127"/>
                <a:gd name="connsiteX27" fmla="*/ 5428969 w 5535001"/>
                <a:gd name="connsiteY27" fmla="*/ 2293660 h 6250127"/>
                <a:gd name="connsiteX28" fmla="*/ 5534893 w 5535001"/>
                <a:gd name="connsiteY28" fmla="*/ 2899307 h 6250127"/>
                <a:gd name="connsiteX29" fmla="*/ 5508804 w 5535001"/>
                <a:gd name="connsiteY29" fmla="*/ 3211144 h 6250127"/>
                <a:gd name="connsiteX30" fmla="*/ 5426282 w 5535001"/>
                <a:gd name="connsiteY30" fmla="*/ 3513352 h 6250127"/>
                <a:gd name="connsiteX31" fmla="*/ 5248250 w 5535001"/>
                <a:gd name="connsiteY31" fmla="*/ 4030542 h 6250127"/>
                <a:gd name="connsiteX32" fmla="*/ 5208612 w 5535001"/>
                <a:gd name="connsiteY32" fmla="*/ 4161771 h 6250127"/>
                <a:gd name="connsiteX33" fmla="*/ 5170318 w 5535001"/>
                <a:gd name="connsiteY33" fmla="*/ 4294680 h 6250127"/>
                <a:gd name="connsiteX34" fmla="*/ 5132248 w 5535001"/>
                <a:gd name="connsiteY34" fmla="*/ 4430164 h 6250127"/>
                <a:gd name="connsiteX35" fmla="*/ 5112765 w 5535001"/>
                <a:gd name="connsiteY35" fmla="*/ 4498914 h 6250127"/>
                <a:gd name="connsiteX36" fmla="*/ 5091715 w 5535001"/>
                <a:gd name="connsiteY36" fmla="*/ 4569119 h 6250127"/>
                <a:gd name="connsiteX37" fmla="*/ 5068985 w 5535001"/>
                <a:gd name="connsiteY37" fmla="*/ 4640220 h 6250127"/>
                <a:gd name="connsiteX38" fmla="*/ 5043904 w 5535001"/>
                <a:gd name="connsiteY38" fmla="*/ 4712105 h 6250127"/>
                <a:gd name="connsiteX39" fmla="*/ 5015799 w 5535001"/>
                <a:gd name="connsiteY39" fmla="*/ 4784438 h 6250127"/>
                <a:gd name="connsiteX40" fmla="*/ 4982880 w 5535001"/>
                <a:gd name="connsiteY40" fmla="*/ 4856435 h 6250127"/>
                <a:gd name="connsiteX41" fmla="*/ 4817276 w 5535001"/>
                <a:gd name="connsiteY41" fmla="*/ 5125275 h 6250127"/>
                <a:gd name="connsiteX42" fmla="*/ 4618753 w 5535001"/>
                <a:gd name="connsiteY42" fmla="*/ 5355374 h 6250127"/>
                <a:gd name="connsiteX43" fmla="*/ 4566575 w 5535001"/>
                <a:gd name="connsiteY43" fmla="*/ 5408560 h 6250127"/>
                <a:gd name="connsiteX44" fmla="*/ 4513837 w 5535001"/>
                <a:gd name="connsiteY44" fmla="*/ 5461186 h 6250127"/>
                <a:gd name="connsiteX45" fmla="*/ 4459531 w 5535001"/>
                <a:gd name="connsiteY45" fmla="*/ 5512580 h 6250127"/>
                <a:gd name="connsiteX46" fmla="*/ 4404554 w 5535001"/>
                <a:gd name="connsiteY46" fmla="*/ 5563526 h 6250127"/>
                <a:gd name="connsiteX47" fmla="*/ 4348009 w 5535001"/>
                <a:gd name="connsiteY47" fmla="*/ 5613017 h 6250127"/>
                <a:gd name="connsiteX48" fmla="*/ 4290568 w 5535001"/>
                <a:gd name="connsiteY48" fmla="*/ 5661948 h 6250127"/>
                <a:gd name="connsiteX49" fmla="*/ 4276124 w 5535001"/>
                <a:gd name="connsiteY49" fmla="*/ 5674153 h 6250127"/>
                <a:gd name="connsiteX50" fmla="*/ 4261120 w 5535001"/>
                <a:gd name="connsiteY50" fmla="*/ 5685798 h 6250127"/>
                <a:gd name="connsiteX51" fmla="*/ 4231112 w 5535001"/>
                <a:gd name="connsiteY51" fmla="*/ 5708976 h 6250127"/>
                <a:gd name="connsiteX52" fmla="*/ 4170984 w 5535001"/>
                <a:gd name="connsiteY52" fmla="*/ 5755443 h 6250127"/>
                <a:gd name="connsiteX53" fmla="*/ 4046025 w 5535001"/>
                <a:gd name="connsiteY53" fmla="*/ 5843228 h 6250127"/>
                <a:gd name="connsiteX54" fmla="*/ 3915356 w 5535001"/>
                <a:gd name="connsiteY54" fmla="*/ 5923735 h 6250127"/>
                <a:gd name="connsiteX55" fmla="*/ 3346323 w 5535001"/>
                <a:gd name="connsiteY55" fmla="*/ 6158872 h 6250127"/>
                <a:gd name="connsiteX56" fmla="*/ 2743476 w 5535001"/>
                <a:gd name="connsiteY56" fmla="*/ 6247328 h 6250127"/>
                <a:gd name="connsiteX57" fmla="*/ 2668120 w 5535001"/>
                <a:gd name="connsiteY57" fmla="*/ 6249344 h 6250127"/>
                <a:gd name="connsiteX58" fmla="*/ 2630498 w 5535001"/>
                <a:gd name="connsiteY58" fmla="*/ 6250127 h 6250127"/>
                <a:gd name="connsiteX59" fmla="*/ 2592988 w 5535001"/>
                <a:gd name="connsiteY59" fmla="*/ 6249568 h 6250127"/>
                <a:gd name="connsiteX60" fmla="*/ 2518080 w 5535001"/>
                <a:gd name="connsiteY60" fmla="*/ 6247777 h 6250127"/>
                <a:gd name="connsiteX61" fmla="*/ 2442948 w 5535001"/>
                <a:gd name="connsiteY61" fmla="*/ 6244529 h 6250127"/>
                <a:gd name="connsiteX62" fmla="*/ 2291676 w 5535001"/>
                <a:gd name="connsiteY62" fmla="*/ 6232213 h 6250127"/>
                <a:gd name="connsiteX63" fmla="*/ 2141412 w 5535001"/>
                <a:gd name="connsiteY63" fmla="*/ 6212394 h 6250127"/>
                <a:gd name="connsiteX64" fmla="*/ 1992715 w 5535001"/>
                <a:gd name="connsiteY64" fmla="*/ 6184961 h 6250127"/>
                <a:gd name="connsiteX65" fmla="*/ 1845811 w 5535001"/>
                <a:gd name="connsiteY65" fmla="*/ 6151034 h 6250127"/>
                <a:gd name="connsiteX66" fmla="*/ 1701033 w 5535001"/>
                <a:gd name="connsiteY66" fmla="*/ 6110724 h 6250127"/>
                <a:gd name="connsiteX67" fmla="*/ 1629484 w 5535001"/>
                <a:gd name="connsiteY67" fmla="*/ 6088219 h 6250127"/>
                <a:gd name="connsiteX68" fmla="*/ 1558383 w 5535001"/>
                <a:gd name="connsiteY68" fmla="*/ 6064929 h 6250127"/>
                <a:gd name="connsiteX69" fmla="*/ 1011968 w 5535001"/>
                <a:gd name="connsiteY69" fmla="*/ 5828896 h 6250127"/>
                <a:gd name="connsiteX70" fmla="*/ 511237 w 5535001"/>
                <a:gd name="connsiteY70" fmla="*/ 5512356 h 6250127"/>
                <a:gd name="connsiteX71" fmla="*/ 395572 w 5535001"/>
                <a:gd name="connsiteY71" fmla="*/ 5419757 h 6250127"/>
                <a:gd name="connsiteX72" fmla="*/ 284722 w 5535001"/>
                <a:gd name="connsiteY72" fmla="*/ 5321559 h 6250127"/>
                <a:gd name="connsiteX73" fmla="*/ 257513 w 5535001"/>
                <a:gd name="connsiteY73" fmla="*/ 5296477 h 6250127"/>
                <a:gd name="connsiteX74" fmla="*/ 243853 w 5535001"/>
                <a:gd name="connsiteY74" fmla="*/ 5283937 h 6250127"/>
                <a:gd name="connsiteX75" fmla="*/ 230752 w 5535001"/>
                <a:gd name="connsiteY75" fmla="*/ 5270836 h 6250127"/>
                <a:gd name="connsiteX76" fmla="*/ 178574 w 5535001"/>
                <a:gd name="connsiteY76" fmla="*/ 5218322 h 6250127"/>
                <a:gd name="connsiteX77" fmla="*/ 126508 w 5535001"/>
                <a:gd name="connsiteY77" fmla="*/ 5165584 h 6250127"/>
                <a:gd name="connsiteX78" fmla="*/ 76345 w 5535001"/>
                <a:gd name="connsiteY78" fmla="*/ 5111167 h 6250127"/>
                <a:gd name="connsiteX79" fmla="*/ 26407 w 5535001"/>
                <a:gd name="connsiteY79" fmla="*/ 5056413 h 6250127"/>
                <a:gd name="connsiteX80" fmla="*/ 0 w 5535001"/>
                <a:gd name="connsiteY80" fmla="*/ 5024776 h 6250127"/>
                <a:gd name="connsiteX81" fmla="*/ 0 w 5535001"/>
                <a:gd name="connsiteY81" fmla="*/ 4492798 h 6250127"/>
                <a:gd name="connsiteX82" fmla="*/ 28534 w 5535001"/>
                <a:gd name="connsiteY82" fmla="*/ 4537879 h 6250127"/>
                <a:gd name="connsiteX83" fmla="*/ 66604 w 5535001"/>
                <a:gd name="connsiteY83" fmla="*/ 4592745 h 6250127"/>
                <a:gd name="connsiteX84" fmla="*/ 104114 w 5535001"/>
                <a:gd name="connsiteY84" fmla="*/ 4647834 h 6250127"/>
                <a:gd name="connsiteX85" fmla="*/ 143751 w 5535001"/>
                <a:gd name="connsiteY85" fmla="*/ 4701580 h 6250127"/>
                <a:gd name="connsiteX86" fmla="*/ 182717 w 5535001"/>
                <a:gd name="connsiteY86" fmla="*/ 4755773 h 6250127"/>
                <a:gd name="connsiteX87" fmla="*/ 223810 w 5535001"/>
                <a:gd name="connsiteY87" fmla="*/ 4808399 h 6250127"/>
                <a:gd name="connsiteX88" fmla="*/ 264679 w 5535001"/>
                <a:gd name="connsiteY88" fmla="*/ 4861249 h 6250127"/>
                <a:gd name="connsiteX89" fmla="*/ 307788 w 5535001"/>
                <a:gd name="connsiteY89" fmla="*/ 4912420 h 6250127"/>
                <a:gd name="connsiteX90" fmla="*/ 351232 w 5535001"/>
                <a:gd name="connsiteY90" fmla="*/ 4963254 h 6250127"/>
                <a:gd name="connsiteX91" fmla="*/ 397028 w 5535001"/>
                <a:gd name="connsiteY91" fmla="*/ 5012185 h 6250127"/>
                <a:gd name="connsiteX92" fmla="*/ 443496 w 5535001"/>
                <a:gd name="connsiteY92" fmla="*/ 5060444 h 6250127"/>
                <a:gd name="connsiteX93" fmla="*/ 455140 w 5535001"/>
                <a:gd name="connsiteY93" fmla="*/ 5072537 h 6250127"/>
                <a:gd name="connsiteX94" fmla="*/ 467345 w 5535001"/>
                <a:gd name="connsiteY94" fmla="*/ 5083958 h 6250127"/>
                <a:gd name="connsiteX95" fmla="*/ 491755 w 5535001"/>
                <a:gd name="connsiteY95" fmla="*/ 5106912 h 6250127"/>
                <a:gd name="connsiteX96" fmla="*/ 540686 w 5535001"/>
                <a:gd name="connsiteY96" fmla="*/ 5152819 h 6250127"/>
                <a:gd name="connsiteX97" fmla="*/ 552890 w 5535001"/>
                <a:gd name="connsiteY97" fmla="*/ 5164353 h 6250127"/>
                <a:gd name="connsiteX98" fmla="*/ 565655 w 5535001"/>
                <a:gd name="connsiteY98" fmla="*/ 5175214 h 6250127"/>
                <a:gd name="connsiteX99" fmla="*/ 591072 w 5535001"/>
                <a:gd name="connsiteY99" fmla="*/ 5197048 h 6250127"/>
                <a:gd name="connsiteX100" fmla="*/ 694197 w 5535001"/>
                <a:gd name="connsiteY100" fmla="*/ 5283041 h 6250127"/>
                <a:gd name="connsiteX101" fmla="*/ 1146221 w 5535001"/>
                <a:gd name="connsiteY101" fmla="*/ 5573716 h 6250127"/>
                <a:gd name="connsiteX102" fmla="*/ 1650982 w 5535001"/>
                <a:gd name="connsiteY102" fmla="*/ 5758130 h 6250127"/>
                <a:gd name="connsiteX103" fmla="*/ 1716485 w 5535001"/>
                <a:gd name="connsiteY103" fmla="*/ 5772798 h 6250127"/>
                <a:gd name="connsiteX104" fmla="*/ 1782211 w 5535001"/>
                <a:gd name="connsiteY104" fmla="*/ 5786235 h 6250127"/>
                <a:gd name="connsiteX105" fmla="*/ 1848386 w 5535001"/>
                <a:gd name="connsiteY105" fmla="*/ 5796984 h 6250127"/>
                <a:gd name="connsiteX106" fmla="*/ 1881417 w 5535001"/>
                <a:gd name="connsiteY106" fmla="*/ 5802359 h 6250127"/>
                <a:gd name="connsiteX107" fmla="*/ 1914560 w 5535001"/>
                <a:gd name="connsiteY107" fmla="*/ 5807061 h 6250127"/>
                <a:gd name="connsiteX108" fmla="*/ 2047469 w 5535001"/>
                <a:gd name="connsiteY108" fmla="*/ 5821282 h 6250127"/>
                <a:gd name="connsiteX109" fmla="*/ 2180601 w 5535001"/>
                <a:gd name="connsiteY109" fmla="*/ 5828896 h 6250127"/>
                <a:gd name="connsiteX110" fmla="*/ 2313622 w 5535001"/>
                <a:gd name="connsiteY110" fmla="*/ 5830463 h 6250127"/>
                <a:gd name="connsiteX111" fmla="*/ 2380021 w 5535001"/>
                <a:gd name="connsiteY111" fmla="*/ 5828448 h 6250127"/>
                <a:gd name="connsiteX112" fmla="*/ 2446195 w 5535001"/>
                <a:gd name="connsiteY112" fmla="*/ 5826433 h 6250127"/>
                <a:gd name="connsiteX113" fmla="*/ 2513041 w 5535001"/>
                <a:gd name="connsiteY113" fmla="*/ 5822737 h 6250127"/>
                <a:gd name="connsiteX114" fmla="*/ 2580111 w 5535001"/>
                <a:gd name="connsiteY114" fmla="*/ 5818258 h 6250127"/>
                <a:gd name="connsiteX115" fmla="*/ 2613590 w 5535001"/>
                <a:gd name="connsiteY115" fmla="*/ 5816355 h 6250127"/>
                <a:gd name="connsiteX116" fmla="*/ 2646845 w 5535001"/>
                <a:gd name="connsiteY116" fmla="*/ 5813108 h 6250127"/>
                <a:gd name="connsiteX117" fmla="*/ 2713244 w 5535001"/>
                <a:gd name="connsiteY117" fmla="*/ 5806838 h 6250127"/>
                <a:gd name="connsiteX118" fmla="*/ 3230882 w 5535001"/>
                <a:gd name="connsiteY118" fmla="*/ 5721292 h 6250127"/>
                <a:gd name="connsiteX119" fmla="*/ 3720416 w 5535001"/>
                <a:gd name="connsiteY119" fmla="*/ 5556472 h 6250127"/>
                <a:gd name="connsiteX120" fmla="*/ 3837425 w 5535001"/>
                <a:gd name="connsiteY120" fmla="*/ 5499927 h 6250127"/>
                <a:gd name="connsiteX121" fmla="*/ 3951634 w 5535001"/>
                <a:gd name="connsiteY121" fmla="*/ 5436552 h 6250127"/>
                <a:gd name="connsiteX122" fmla="*/ 4007284 w 5535001"/>
                <a:gd name="connsiteY122" fmla="*/ 5401841 h 6250127"/>
                <a:gd name="connsiteX123" fmla="*/ 4035164 w 5535001"/>
                <a:gd name="connsiteY123" fmla="*/ 5384374 h 6250127"/>
                <a:gd name="connsiteX124" fmla="*/ 4049049 w 5535001"/>
                <a:gd name="connsiteY124" fmla="*/ 5375640 h 6250127"/>
                <a:gd name="connsiteX125" fmla="*/ 4062485 w 5535001"/>
                <a:gd name="connsiteY125" fmla="*/ 5366123 h 6250127"/>
                <a:gd name="connsiteX126" fmla="*/ 4116567 w 5535001"/>
                <a:gd name="connsiteY126" fmla="*/ 5328277 h 6250127"/>
                <a:gd name="connsiteX127" fmla="*/ 4169976 w 5535001"/>
                <a:gd name="connsiteY127" fmla="*/ 5289199 h 6250127"/>
                <a:gd name="connsiteX128" fmla="*/ 4222042 w 5535001"/>
                <a:gd name="connsiteY128" fmla="*/ 5247994 h 6250127"/>
                <a:gd name="connsiteX129" fmla="*/ 4273213 w 5535001"/>
                <a:gd name="connsiteY129" fmla="*/ 5205558 h 6250127"/>
                <a:gd name="connsiteX130" fmla="*/ 4323151 w 5535001"/>
                <a:gd name="connsiteY130" fmla="*/ 5161329 h 6250127"/>
                <a:gd name="connsiteX131" fmla="*/ 4371971 w 5535001"/>
                <a:gd name="connsiteY131" fmla="*/ 5116093 h 6250127"/>
                <a:gd name="connsiteX132" fmla="*/ 4546868 w 5535001"/>
                <a:gd name="connsiteY132" fmla="*/ 4924400 h 6250127"/>
                <a:gd name="connsiteX133" fmla="*/ 4675634 w 5535001"/>
                <a:gd name="connsiteY133" fmla="*/ 4715352 h 6250127"/>
                <a:gd name="connsiteX134" fmla="*/ 4700155 w 5535001"/>
                <a:gd name="connsiteY134" fmla="*/ 4659255 h 6250127"/>
                <a:gd name="connsiteX135" fmla="*/ 4721206 w 5535001"/>
                <a:gd name="connsiteY135" fmla="*/ 4600135 h 6250127"/>
                <a:gd name="connsiteX136" fmla="*/ 4740465 w 5535001"/>
                <a:gd name="connsiteY136" fmla="*/ 4538887 h 6250127"/>
                <a:gd name="connsiteX137" fmla="*/ 4758492 w 5535001"/>
                <a:gd name="connsiteY137" fmla="*/ 4475848 h 6250127"/>
                <a:gd name="connsiteX138" fmla="*/ 4891288 w 5535001"/>
                <a:gd name="connsiteY138" fmla="*/ 3930329 h 6250127"/>
                <a:gd name="connsiteX139" fmla="*/ 5066298 w 5535001"/>
                <a:gd name="connsiteY139" fmla="*/ 3382235 h 6250127"/>
                <a:gd name="connsiteX140" fmla="*/ 5156994 w 5535001"/>
                <a:gd name="connsiteY140" fmla="*/ 2898635 h 6250127"/>
                <a:gd name="connsiteX141" fmla="*/ 5083317 w 5535001"/>
                <a:gd name="connsiteY141" fmla="*/ 2402047 h 6250127"/>
                <a:gd name="connsiteX142" fmla="*/ 4871022 w 5535001"/>
                <a:gd name="connsiteY142" fmla="*/ 1926958 h 6250127"/>
                <a:gd name="connsiteX143" fmla="*/ 4727028 w 5535001"/>
                <a:gd name="connsiteY143" fmla="*/ 1703577 h 6250127"/>
                <a:gd name="connsiteX144" fmla="*/ 4563776 w 5535001"/>
                <a:gd name="connsiteY144" fmla="*/ 1490834 h 6250127"/>
                <a:gd name="connsiteX145" fmla="*/ 4370291 w 5535001"/>
                <a:gd name="connsiteY145" fmla="*/ 1300596 h 6250127"/>
                <a:gd name="connsiteX146" fmla="*/ 4266046 w 5535001"/>
                <a:gd name="connsiteY146" fmla="*/ 1214491 h 6250127"/>
                <a:gd name="connsiteX147" fmla="*/ 4212973 w 5535001"/>
                <a:gd name="connsiteY147" fmla="*/ 1173062 h 6250127"/>
                <a:gd name="connsiteX148" fmla="*/ 4157995 w 5535001"/>
                <a:gd name="connsiteY148" fmla="*/ 1134545 h 6250127"/>
                <a:gd name="connsiteX149" fmla="*/ 3697126 w 5535001"/>
                <a:gd name="connsiteY149" fmla="*/ 881044 h 6250127"/>
                <a:gd name="connsiteX150" fmla="*/ 3637670 w 5535001"/>
                <a:gd name="connsiteY150" fmla="*/ 856747 h 6250127"/>
                <a:gd name="connsiteX151" fmla="*/ 3608222 w 5535001"/>
                <a:gd name="connsiteY151" fmla="*/ 844318 h 6250127"/>
                <a:gd name="connsiteX152" fmla="*/ 3578214 w 5535001"/>
                <a:gd name="connsiteY152" fmla="*/ 833457 h 6250127"/>
                <a:gd name="connsiteX153" fmla="*/ 3518309 w 5535001"/>
                <a:gd name="connsiteY153" fmla="*/ 812294 h 6250127"/>
                <a:gd name="connsiteX154" fmla="*/ 3503417 w 5535001"/>
                <a:gd name="connsiteY154" fmla="*/ 806920 h 6250127"/>
                <a:gd name="connsiteX155" fmla="*/ 3489533 w 5535001"/>
                <a:gd name="connsiteY155" fmla="*/ 799642 h 6250127"/>
                <a:gd name="connsiteX156" fmla="*/ 3460869 w 5535001"/>
                <a:gd name="connsiteY156" fmla="*/ 787101 h 6250127"/>
                <a:gd name="connsiteX157" fmla="*/ 3402980 w 5535001"/>
                <a:gd name="connsiteY157" fmla="*/ 763475 h 6250127"/>
                <a:gd name="connsiteX158" fmla="*/ 3374092 w 5535001"/>
                <a:gd name="connsiteY158" fmla="*/ 751606 h 6250127"/>
                <a:gd name="connsiteX159" fmla="*/ 3344980 w 5535001"/>
                <a:gd name="connsiteY159" fmla="*/ 740409 h 6250127"/>
                <a:gd name="connsiteX160" fmla="*/ 3226627 w 5535001"/>
                <a:gd name="connsiteY160" fmla="*/ 700772 h 6250127"/>
                <a:gd name="connsiteX161" fmla="*/ 2735750 w 5535001"/>
                <a:gd name="connsiteY161" fmla="*/ 614667 h 6250127"/>
                <a:gd name="connsiteX162" fmla="*/ 2673158 w 5535001"/>
                <a:gd name="connsiteY162" fmla="*/ 610412 h 6250127"/>
                <a:gd name="connsiteX163" fmla="*/ 2610119 w 5535001"/>
                <a:gd name="connsiteY163" fmla="*/ 609628 h 6250127"/>
                <a:gd name="connsiteX164" fmla="*/ 2547080 w 5535001"/>
                <a:gd name="connsiteY164" fmla="*/ 608620 h 6250127"/>
                <a:gd name="connsiteX165" fmla="*/ 2516400 w 5535001"/>
                <a:gd name="connsiteY165" fmla="*/ 608844 h 6250127"/>
                <a:gd name="connsiteX166" fmla="*/ 2486280 w 5535001"/>
                <a:gd name="connsiteY166" fmla="*/ 609740 h 6250127"/>
                <a:gd name="connsiteX167" fmla="*/ 2426376 w 5535001"/>
                <a:gd name="connsiteY167" fmla="*/ 613099 h 6250127"/>
                <a:gd name="connsiteX168" fmla="*/ 2366920 w 5535001"/>
                <a:gd name="connsiteY168" fmla="*/ 618474 h 6250127"/>
                <a:gd name="connsiteX169" fmla="*/ 2337248 w 5535001"/>
                <a:gd name="connsiteY169" fmla="*/ 621497 h 6250127"/>
                <a:gd name="connsiteX170" fmla="*/ 2307800 w 5535001"/>
                <a:gd name="connsiteY170" fmla="*/ 625528 h 6250127"/>
                <a:gd name="connsiteX171" fmla="*/ 2278351 w 5535001"/>
                <a:gd name="connsiteY171" fmla="*/ 629559 h 6250127"/>
                <a:gd name="connsiteX172" fmla="*/ 2249127 w 5535001"/>
                <a:gd name="connsiteY172" fmla="*/ 634710 h 6250127"/>
                <a:gd name="connsiteX173" fmla="*/ 1796096 w 5535001"/>
                <a:gd name="connsiteY173" fmla="*/ 781726 h 6250127"/>
                <a:gd name="connsiteX174" fmla="*/ 1370833 w 5535001"/>
                <a:gd name="connsiteY174" fmla="*/ 1048663 h 6250127"/>
                <a:gd name="connsiteX175" fmla="*/ 959790 w 5535001"/>
                <a:gd name="connsiteY175" fmla="*/ 1390844 h 6250127"/>
                <a:gd name="connsiteX176" fmla="*/ 749062 w 5535001"/>
                <a:gd name="connsiteY176" fmla="*/ 1577611 h 6250127"/>
                <a:gd name="connsiteX177" fmla="*/ 524786 w 5535001"/>
                <a:gd name="connsiteY177" fmla="*/ 1763145 h 6250127"/>
                <a:gd name="connsiteX178" fmla="*/ 84071 w 5535001"/>
                <a:gd name="connsiteY178" fmla="*/ 2098496 h 6250127"/>
                <a:gd name="connsiteX179" fmla="*/ 0 w 5535001"/>
                <a:gd name="connsiteY179" fmla="*/ 2168094 h 6250127"/>
                <a:gd name="connsiteX180" fmla="*/ 0 w 5535001"/>
                <a:gd name="connsiteY180" fmla="*/ 1576676 h 6250127"/>
                <a:gd name="connsiteX181" fmla="*/ 174655 w 5535001"/>
                <a:gd name="connsiteY181" fmla="*/ 1387597 h 6250127"/>
                <a:gd name="connsiteX182" fmla="*/ 363661 w 5535001"/>
                <a:gd name="connsiteY182" fmla="*/ 1188626 h 6250127"/>
                <a:gd name="connsiteX183" fmla="*/ 458052 w 5535001"/>
                <a:gd name="connsiteY183" fmla="*/ 1086397 h 6250127"/>
                <a:gd name="connsiteX184" fmla="*/ 557257 w 5535001"/>
                <a:gd name="connsiteY184" fmla="*/ 981593 h 6250127"/>
                <a:gd name="connsiteX185" fmla="*/ 994165 w 5535001"/>
                <a:gd name="connsiteY185" fmla="*/ 578389 h 6250127"/>
                <a:gd name="connsiteX186" fmla="*/ 1520873 w 5535001"/>
                <a:gd name="connsiteY186" fmla="*/ 237215 h 6250127"/>
                <a:gd name="connsiteX187" fmla="*/ 2141748 w 5535001"/>
                <a:gd name="connsiteY187" fmla="*/ 31190 h 6250127"/>
                <a:gd name="connsiteX188" fmla="*/ 2182505 w 5535001"/>
                <a:gd name="connsiteY188" fmla="*/ 24360 h 6250127"/>
                <a:gd name="connsiteX189" fmla="*/ 2223374 w 5535001"/>
                <a:gd name="connsiteY189" fmla="*/ 18873 h 6250127"/>
                <a:gd name="connsiteX190" fmla="*/ 2264355 w 5535001"/>
                <a:gd name="connsiteY190" fmla="*/ 13611 h 6250127"/>
                <a:gd name="connsiteX191" fmla="*/ 2305336 w 5535001"/>
                <a:gd name="connsiteY191" fmla="*/ 9580 h 6250127"/>
                <a:gd name="connsiteX192" fmla="*/ 2387410 w 5535001"/>
                <a:gd name="connsiteY192" fmla="*/ 3645 h 6250127"/>
                <a:gd name="connsiteX193" fmla="*/ 2469373 w 5535001"/>
                <a:gd name="connsiteY193" fmla="*/ 622 h 62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5535001" h="6250127">
                  <a:moveTo>
                    <a:pt x="2510242" y="174"/>
                  </a:moveTo>
                  <a:cubicBezTo>
                    <a:pt x="2523902" y="-50"/>
                    <a:pt x="2537562" y="-162"/>
                    <a:pt x="2550551" y="510"/>
                  </a:cubicBezTo>
                  <a:lnTo>
                    <a:pt x="2629490" y="3757"/>
                  </a:lnTo>
                  <a:lnTo>
                    <a:pt x="2708317" y="7229"/>
                  </a:lnTo>
                  <a:cubicBezTo>
                    <a:pt x="2734630" y="8572"/>
                    <a:pt x="2760943" y="12155"/>
                    <a:pt x="2787256" y="14619"/>
                  </a:cubicBezTo>
                  <a:cubicBezTo>
                    <a:pt x="2997536" y="34885"/>
                    <a:pt x="3207144" y="77994"/>
                    <a:pt x="3408467" y="145064"/>
                  </a:cubicBezTo>
                  <a:lnTo>
                    <a:pt x="3557723" y="199593"/>
                  </a:lnTo>
                  <a:cubicBezTo>
                    <a:pt x="3570264" y="203848"/>
                    <a:pt x="3582245" y="209447"/>
                    <a:pt x="3594337" y="214597"/>
                  </a:cubicBezTo>
                  <a:lnTo>
                    <a:pt x="3630616" y="230385"/>
                  </a:lnTo>
                  <a:lnTo>
                    <a:pt x="3703172" y="262073"/>
                  </a:lnTo>
                  <a:cubicBezTo>
                    <a:pt x="3715265" y="267335"/>
                    <a:pt x="3727358" y="272598"/>
                    <a:pt x="3739003" y="278756"/>
                  </a:cubicBezTo>
                  <a:cubicBezTo>
                    <a:pt x="3744937" y="281667"/>
                    <a:pt x="3750984" y="284131"/>
                    <a:pt x="3756806" y="287266"/>
                  </a:cubicBezTo>
                  <a:cubicBezTo>
                    <a:pt x="3762517" y="290513"/>
                    <a:pt x="3768115" y="294208"/>
                    <a:pt x="3773714" y="297567"/>
                  </a:cubicBezTo>
                  <a:lnTo>
                    <a:pt x="3840784" y="339332"/>
                  </a:lnTo>
                  <a:cubicBezTo>
                    <a:pt x="3851869" y="346386"/>
                    <a:pt x="3863290" y="352881"/>
                    <a:pt x="3873927" y="360495"/>
                  </a:cubicBezTo>
                  <a:lnTo>
                    <a:pt x="3906062" y="383001"/>
                  </a:lnTo>
                  <a:lnTo>
                    <a:pt x="3969662" y="428572"/>
                  </a:lnTo>
                  <a:cubicBezTo>
                    <a:pt x="4137281" y="552188"/>
                    <a:pt x="4285417" y="693270"/>
                    <a:pt x="4423029" y="837600"/>
                  </a:cubicBezTo>
                  <a:cubicBezTo>
                    <a:pt x="4440160" y="855739"/>
                    <a:pt x="4457404" y="873766"/>
                    <a:pt x="4474647" y="891569"/>
                  </a:cubicBezTo>
                  <a:lnTo>
                    <a:pt x="4524250" y="946883"/>
                  </a:lnTo>
                  <a:lnTo>
                    <a:pt x="4573965" y="1001748"/>
                  </a:lnTo>
                  <a:cubicBezTo>
                    <a:pt x="4590760" y="1019887"/>
                    <a:pt x="4605988" y="1039146"/>
                    <a:pt x="4622224" y="1057509"/>
                  </a:cubicBezTo>
                  <a:cubicBezTo>
                    <a:pt x="4653911" y="1094907"/>
                    <a:pt x="4686831" y="1131409"/>
                    <a:pt x="4717510" y="1169143"/>
                  </a:cubicBezTo>
                  <a:cubicBezTo>
                    <a:pt x="4733186" y="1187730"/>
                    <a:pt x="4748862" y="1206430"/>
                    <a:pt x="4764986" y="1224681"/>
                  </a:cubicBezTo>
                  <a:cubicBezTo>
                    <a:pt x="4780886" y="1243044"/>
                    <a:pt x="4797233" y="1261071"/>
                    <a:pt x="4813021" y="1279994"/>
                  </a:cubicBezTo>
                  <a:cubicBezTo>
                    <a:pt x="4877292" y="1354230"/>
                    <a:pt x="4941339" y="1428914"/>
                    <a:pt x="5001915" y="1506846"/>
                  </a:cubicBezTo>
                  <a:cubicBezTo>
                    <a:pt x="5062603" y="1584665"/>
                    <a:pt x="5118252" y="1666739"/>
                    <a:pt x="5170542" y="1751165"/>
                  </a:cubicBezTo>
                  <a:cubicBezTo>
                    <a:pt x="5274898" y="1920240"/>
                    <a:pt x="5363579" y="2101295"/>
                    <a:pt x="5428969" y="2293660"/>
                  </a:cubicBezTo>
                  <a:cubicBezTo>
                    <a:pt x="5494136" y="2485801"/>
                    <a:pt x="5533102" y="2690819"/>
                    <a:pt x="5534893" y="2899307"/>
                  </a:cubicBezTo>
                  <a:cubicBezTo>
                    <a:pt x="5536124" y="3003439"/>
                    <a:pt x="5526831" y="3108132"/>
                    <a:pt x="5508804" y="3211144"/>
                  </a:cubicBezTo>
                  <a:cubicBezTo>
                    <a:pt x="5490441" y="3314157"/>
                    <a:pt x="5462336" y="3415490"/>
                    <a:pt x="5426282" y="3513352"/>
                  </a:cubicBezTo>
                  <a:cubicBezTo>
                    <a:pt x="5363355" y="3684890"/>
                    <a:pt x="5302219" y="3856428"/>
                    <a:pt x="5248250" y="4030542"/>
                  </a:cubicBezTo>
                  <a:lnTo>
                    <a:pt x="5208612" y="4161771"/>
                  </a:lnTo>
                  <a:lnTo>
                    <a:pt x="5170318" y="4294680"/>
                  </a:lnTo>
                  <a:lnTo>
                    <a:pt x="5132248" y="4430164"/>
                  </a:lnTo>
                  <a:lnTo>
                    <a:pt x="5112765" y="4498914"/>
                  </a:lnTo>
                  <a:lnTo>
                    <a:pt x="5091715" y="4569119"/>
                  </a:lnTo>
                  <a:cubicBezTo>
                    <a:pt x="5085221" y="4592297"/>
                    <a:pt x="5076823" y="4616482"/>
                    <a:pt x="5068985" y="4640220"/>
                  </a:cubicBezTo>
                  <a:cubicBezTo>
                    <a:pt x="5060699" y="4664182"/>
                    <a:pt x="5053981" y="4687807"/>
                    <a:pt x="5043904" y="4712105"/>
                  </a:cubicBezTo>
                  <a:lnTo>
                    <a:pt x="5015799" y="4784438"/>
                  </a:lnTo>
                  <a:cubicBezTo>
                    <a:pt x="5005274" y="4808511"/>
                    <a:pt x="4993965" y="4832473"/>
                    <a:pt x="4982880" y="4856435"/>
                  </a:cubicBezTo>
                  <a:cubicBezTo>
                    <a:pt x="4936524" y="4951273"/>
                    <a:pt x="4881099" y="5044096"/>
                    <a:pt x="4817276" y="5125275"/>
                  </a:cubicBezTo>
                  <a:cubicBezTo>
                    <a:pt x="4755244" y="5208805"/>
                    <a:pt x="4686943" y="5282817"/>
                    <a:pt x="4618753" y="5355374"/>
                  </a:cubicBezTo>
                  <a:cubicBezTo>
                    <a:pt x="4602069" y="5374073"/>
                    <a:pt x="4584154" y="5391092"/>
                    <a:pt x="4566575" y="5408560"/>
                  </a:cubicBezTo>
                  <a:lnTo>
                    <a:pt x="4513837" y="5461186"/>
                  </a:lnTo>
                  <a:cubicBezTo>
                    <a:pt x="4496593" y="5479101"/>
                    <a:pt x="4477894" y="5495560"/>
                    <a:pt x="4459531" y="5512580"/>
                  </a:cubicBezTo>
                  <a:lnTo>
                    <a:pt x="4404554" y="5563526"/>
                  </a:lnTo>
                  <a:cubicBezTo>
                    <a:pt x="4386527" y="5580770"/>
                    <a:pt x="4366932" y="5596670"/>
                    <a:pt x="4348009" y="5613017"/>
                  </a:cubicBezTo>
                  <a:lnTo>
                    <a:pt x="4290568" y="5661948"/>
                  </a:lnTo>
                  <a:lnTo>
                    <a:pt x="4276124" y="5674153"/>
                  </a:lnTo>
                  <a:lnTo>
                    <a:pt x="4261120" y="5685798"/>
                  </a:lnTo>
                  <a:lnTo>
                    <a:pt x="4231112" y="5708976"/>
                  </a:lnTo>
                  <a:lnTo>
                    <a:pt x="4170984" y="5755443"/>
                  </a:lnTo>
                  <a:cubicBezTo>
                    <a:pt x="4130227" y="5785563"/>
                    <a:pt x="4087790" y="5813892"/>
                    <a:pt x="4046025" y="5843228"/>
                  </a:cubicBezTo>
                  <a:cubicBezTo>
                    <a:pt x="4002917" y="5870437"/>
                    <a:pt x="3959248" y="5897309"/>
                    <a:pt x="3915356" y="5923735"/>
                  </a:cubicBezTo>
                  <a:cubicBezTo>
                    <a:pt x="3737659" y="6026299"/>
                    <a:pt x="3544847" y="6106022"/>
                    <a:pt x="3346323" y="6158872"/>
                  </a:cubicBezTo>
                  <a:cubicBezTo>
                    <a:pt x="3147800" y="6211946"/>
                    <a:pt x="2944462" y="6239714"/>
                    <a:pt x="2743476" y="6247328"/>
                  </a:cubicBezTo>
                  <a:lnTo>
                    <a:pt x="2668120" y="6249344"/>
                  </a:lnTo>
                  <a:lnTo>
                    <a:pt x="2630498" y="6250127"/>
                  </a:lnTo>
                  <a:lnTo>
                    <a:pt x="2592988" y="6249568"/>
                  </a:lnTo>
                  <a:lnTo>
                    <a:pt x="2518080" y="6247777"/>
                  </a:lnTo>
                  <a:cubicBezTo>
                    <a:pt x="2493110" y="6247105"/>
                    <a:pt x="2468365" y="6246881"/>
                    <a:pt x="2442948" y="6244529"/>
                  </a:cubicBezTo>
                  <a:cubicBezTo>
                    <a:pt x="2392337" y="6240722"/>
                    <a:pt x="2341950" y="6237699"/>
                    <a:pt x="2291676" y="6232213"/>
                  </a:cubicBezTo>
                  <a:lnTo>
                    <a:pt x="2141412" y="6212394"/>
                  </a:lnTo>
                  <a:lnTo>
                    <a:pt x="1992715" y="6184961"/>
                  </a:lnTo>
                  <a:cubicBezTo>
                    <a:pt x="1943561" y="6173988"/>
                    <a:pt x="1894630" y="6162231"/>
                    <a:pt x="1845811" y="6151034"/>
                  </a:cubicBezTo>
                  <a:cubicBezTo>
                    <a:pt x="1797215" y="6138829"/>
                    <a:pt x="1749180" y="6123938"/>
                    <a:pt x="1701033" y="6110724"/>
                  </a:cubicBezTo>
                  <a:cubicBezTo>
                    <a:pt x="1676847" y="6104566"/>
                    <a:pt x="1653334" y="6095833"/>
                    <a:pt x="1629484" y="6088219"/>
                  </a:cubicBezTo>
                  <a:lnTo>
                    <a:pt x="1558383" y="6064929"/>
                  </a:lnTo>
                  <a:cubicBezTo>
                    <a:pt x="1369713" y="6000210"/>
                    <a:pt x="1186978" y="5921271"/>
                    <a:pt x="1011968" y="5828896"/>
                  </a:cubicBezTo>
                  <a:cubicBezTo>
                    <a:pt x="837071" y="5736408"/>
                    <a:pt x="668556" y="5631940"/>
                    <a:pt x="511237" y="5512356"/>
                  </a:cubicBezTo>
                  <a:cubicBezTo>
                    <a:pt x="471152" y="5483468"/>
                    <a:pt x="433642" y="5451220"/>
                    <a:pt x="395572" y="5419757"/>
                  </a:cubicBezTo>
                  <a:cubicBezTo>
                    <a:pt x="356831" y="5388965"/>
                    <a:pt x="321112" y="5354926"/>
                    <a:pt x="284722" y="5321559"/>
                  </a:cubicBezTo>
                  <a:lnTo>
                    <a:pt x="257513" y="5296477"/>
                  </a:lnTo>
                  <a:lnTo>
                    <a:pt x="243853" y="5283937"/>
                  </a:lnTo>
                  <a:lnTo>
                    <a:pt x="230752" y="5270836"/>
                  </a:lnTo>
                  <a:lnTo>
                    <a:pt x="178574" y="5218322"/>
                  </a:lnTo>
                  <a:cubicBezTo>
                    <a:pt x="161331" y="5200631"/>
                    <a:pt x="143191" y="5183948"/>
                    <a:pt x="126508" y="5165584"/>
                  </a:cubicBezTo>
                  <a:lnTo>
                    <a:pt x="76345" y="5111167"/>
                  </a:lnTo>
                  <a:cubicBezTo>
                    <a:pt x="59774" y="5092916"/>
                    <a:pt x="42530" y="5075112"/>
                    <a:pt x="26407" y="5056413"/>
                  </a:cubicBezTo>
                  <a:lnTo>
                    <a:pt x="0" y="5024776"/>
                  </a:lnTo>
                  <a:lnTo>
                    <a:pt x="0" y="4492798"/>
                  </a:lnTo>
                  <a:lnTo>
                    <a:pt x="28534" y="4537879"/>
                  </a:lnTo>
                  <a:cubicBezTo>
                    <a:pt x="41299" y="4556130"/>
                    <a:pt x="54175" y="4574382"/>
                    <a:pt x="66604" y="4592745"/>
                  </a:cubicBezTo>
                  <a:lnTo>
                    <a:pt x="104114" y="4647834"/>
                  </a:lnTo>
                  <a:lnTo>
                    <a:pt x="143751" y="4701580"/>
                  </a:lnTo>
                  <a:cubicBezTo>
                    <a:pt x="156964" y="4719495"/>
                    <a:pt x="169728" y="4737746"/>
                    <a:pt x="182717" y="4755773"/>
                  </a:cubicBezTo>
                  <a:lnTo>
                    <a:pt x="223810" y="4808399"/>
                  </a:lnTo>
                  <a:lnTo>
                    <a:pt x="264679" y="4861249"/>
                  </a:lnTo>
                  <a:cubicBezTo>
                    <a:pt x="278563" y="4878717"/>
                    <a:pt x="293455" y="4895288"/>
                    <a:pt x="307788" y="4912420"/>
                  </a:cubicBezTo>
                  <a:lnTo>
                    <a:pt x="351232" y="4963254"/>
                  </a:lnTo>
                  <a:cubicBezTo>
                    <a:pt x="365788" y="4980162"/>
                    <a:pt x="381688" y="4995837"/>
                    <a:pt x="397028" y="5012185"/>
                  </a:cubicBezTo>
                  <a:lnTo>
                    <a:pt x="443496" y="5060444"/>
                  </a:lnTo>
                  <a:lnTo>
                    <a:pt x="455140" y="5072537"/>
                  </a:lnTo>
                  <a:lnTo>
                    <a:pt x="467345" y="5083958"/>
                  </a:lnTo>
                  <a:lnTo>
                    <a:pt x="491755" y="5106912"/>
                  </a:lnTo>
                  <a:lnTo>
                    <a:pt x="540686" y="5152819"/>
                  </a:lnTo>
                  <a:lnTo>
                    <a:pt x="552890" y="5164353"/>
                  </a:lnTo>
                  <a:lnTo>
                    <a:pt x="565655" y="5175214"/>
                  </a:lnTo>
                  <a:lnTo>
                    <a:pt x="591072" y="5197048"/>
                  </a:lnTo>
                  <a:cubicBezTo>
                    <a:pt x="624999" y="5226160"/>
                    <a:pt x="658366" y="5256056"/>
                    <a:pt x="694197" y="5283041"/>
                  </a:cubicBezTo>
                  <a:cubicBezTo>
                    <a:pt x="834272" y="5394675"/>
                    <a:pt x="985207" y="5493881"/>
                    <a:pt x="1146221" y="5573716"/>
                  </a:cubicBezTo>
                  <a:cubicBezTo>
                    <a:pt x="1307122" y="5653774"/>
                    <a:pt x="1476869" y="5715918"/>
                    <a:pt x="1650982" y="5758130"/>
                  </a:cubicBezTo>
                  <a:lnTo>
                    <a:pt x="1716485" y="5772798"/>
                  </a:lnTo>
                  <a:cubicBezTo>
                    <a:pt x="1738431" y="5777390"/>
                    <a:pt x="1759929" y="5783100"/>
                    <a:pt x="1782211" y="5786235"/>
                  </a:cubicBezTo>
                  <a:lnTo>
                    <a:pt x="1848386" y="5796984"/>
                  </a:lnTo>
                  <a:lnTo>
                    <a:pt x="1881417" y="5802359"/>
                  </a:lnTo>
                  <a:cubicBezTo>
                    <a:pt x="1892390" y="5804151"/>
                    <a:pt x="1903363" y="5806054"/>
                    <a:pt x="1914560" y="5807061"/>
                  </a:cubicBezTo>
                  <a:cubicBezTo>
                    <a:pt x="1959012" y="5811765"/>
                    <a:pt x="2003241" y="5817251"/>
                    <a:pt x="2047469" y="5821282"/>
                  </a:cubicBezTo>
                  <a:lnTo>
                    <a:pt x="2180601" y="5828896"/>
                  </a:lnTo>
                  <a:lnTo>
                    <a:pt x="2313622" y="5830463"/>
                  </a:lnTo>
                  <a:cubicBezTo>
                    <a:pt x="2335680" y="5830799"/>
                    <a:pt x="2357962" y="5829008"/>
                    <a:pt x="2380021" y="5828448"/>
                  </a:cubicBezTo>
                  <a:lnTo>
                    <a:pt x="2446195" y="5826433"/>
                  </a:lnTo>
                  <a:cubicBezTo>
                    <a:pt x="2468029" y="5826208"/>
                    <a:pt x="2490647" y="5824193"/>
                    <a:pt x="2513041" y="5822737"/>
                  </a:cubicBezTo>
                  <a:lnTo>
                    <a:pt x="2580111" y="5818258"/>
                  </a:lnTo>
                  <a:lnTo>
                    <a:pt x="2613590" y="5816355"/>
                  </a:lnTo>
                  <a:lnTo>
                    <a:pt x="2646845" y="5813108"/>
                  </a:lnTo>
                  <a:cubicBezTo>
                    <a:pt x="2669016" y="5810869"/>
                    <a:pt x="2691074" y="5808741"/>
                    <a:pt x="2713244" y="5806838"/>
                  </a:cubicBezTo>
                  <a:cubicBezTo>
                    <a:pt x="2889933" y="5789371"/>
                    <a:pt x="3062815" y="5762050"/>
                    <a:pt x="3230882" y="5721292"/>
                  </a:cubicBezTo>
                  <a:cubicBezTo>
                    <a:pt x="3398837" y="5680423"/>
                    <a:pt x="3562426" y="5626902"/>
                    <a:pt x="3720416" y="5556472"/>
                  </a:cubicBezTo>
                  <a:cubicBezTo>
                    <a:pt x="3759381" y="5537997"/>
                    <a:pt x="3798347" y="5518962"/>
                    <a:pt x="3837425" y="5499927"/>
                  </a:cubicBezTo>
                  <a:cubicBezTo>
                    <a:pt x="3875271" y="5478765"/>
                    <a:pt x="3913900" y="5458610"/>
                    <a:pt x="3951634" y="5436552"/>
                  </a:cubicBezTo>
                  <a:lnTo>
                    <a:pt x="4007284" y="5401841"/>
                  </a:lnTo>
                  <a:lnTo>
                    <a:pt x="4035164" y="5384374"/>
                  </a:lnTo>
                  <a:lnTo>
                    <a:pt x="4049049" y="5375640"/>
                  </a:lnTo>
                  <a:lnTo>
                    <a:pt x="4062485" y="5366123"/>
                  </a:lnTo>
                  <a:lnTo>
                    <a:pt x="4116567" y="5328277"/>
                  </a:lnTo>
                  <a:cubicBezTo>
                    <a:pt x="4134594" y="5315624"/>
                    <a:pt x="4152957" y="5303420"/>
                    <a:pt x="4169976" y="5289199"/>
                  </a:cubicBezTo>
                  <a:lnTo>
                    <a:pt x="4222042" y="5247994"/>
                  </a:lnTo>
                  <a:cubicBezTo>
                    <a:pt x="4239398" y="5234222"/>
                    <a:pt x="4256865" y="5220562"/>
                    <a:pt x="4273213" y="5205558"/>
                  </a:cubicBezTo>
                  <a:lnTo>
                    <a:pt x="4323151" y="5161329"/>
                  </a:lnTo>
                  <a:cubicBezTo>
                    <a:pt x="4339611" y="5146437"/>
                    <a:pt x="4356631" y="5131881"/>
                    <a:pt x="4371971" y="5116093"/>
                  </a:cubicBezTo>
                  <a:cubicBezTo>
                    <a:pt x="4435457" y="5054398"/>
                    <a:pt x="4496258" y="4991135"/>
                    <a:pt x="4546868" y="4924400"/>
                  </a:cubicBezTo>
                  <a:cubicBezTo>
                    <a:pt x="4600054" y="4858450"/>
                    <a:pt x="4640699" y="4788916"/>
                    <a:pt x="4675634" y="4715352"/>
                  </a:cubicBezTo>
                  <a:lnTo>
                    <a:pt x="4700155" y="4659255"/>
                  </a:lnTo>
                  <a:lnTo>
                    <a:pt x="4721206" y="4600135"/>
                  </a:lnTo>
                  <a:cubicBezTo>
                    <a:pt x="4728707" y="4580988"/>
                    <a:pt x="4733970" y="4559266"/>
                    <a:pt x="4740465" y="4538887"/>
                  </a:cubicBezTo>
                  <a:cubicBezTo>
                    <a:pt x="4746623" y="4518061"/>
                    <a:pt x="4753005" y="4497906"/>
                    <a:pt x="4758492" y="4475848"/>
                  </a:cubicBezTo>
                  <a:cubicBezTo>
                    <a:pt x="4803168" y="4303637"/>
                    <a:pt x="4840902" y="4115080"/>
                    <a:pt x="4891288" y="3930329"/>
                  </a:cubicBezTo>
                  <a:cubicBezTo>
                    <a:pt x="4940891" y="3744906"/>
                    <a:pt x="5000235" y="3562059"/>
                    <a:pt x="5066298" y="3382235"/>
                  </a:cubicBezTo>
                  <a:cubicBezTo>
                    <a:pt x="5124186" y="3226932"/>
                    <a:pt x="5154530" y="3064015"/>
                    <a:pt x="5156994" y="2898635"/>
                  </a:cubicBezTo>
                  <a:cubicBezTo>
                    <a:pt x="5159681" y="2733255"/>
                    <a:pt x="5132920" y="2565636"/>
                    <a:pt x="5083317" y="2402047"/>
                  </a:cubicBezTo>
                  <a:cubicBezTo>
                    <a:pt x="5033938" y="2238123"/>
                    <a:pt x="4960150" y="2079013"/>
                    <a:pt x="4871022" y="1926958"/>
                  </a:cubicBezTo>
                  <a:cubicBezTo>
                    <a:pt x="4826570" y="1850818"/>
                    <a:pt x="4777415" y="1776918"/>
                    <a:pt x="4727028" y="1703577"/>
                  </a:cubicBezTo>
                  <a:cubicBezTo>
                    <a:pt x="4676418" y="1630349"/>
                    <a:pt x="4622784" y="1558464"/>
                    <a:pt x="4563776" y="1490834"/>
                  </a:cubicBezTo>
                  <a:cubicBezTo>
                    <a:pt x="4503647" y="1423764"/>
                    <a:pt x="4439041" y="1359157"/>
                    <a:pt x="4370291" y="1300596"/>
                  </a:cubicBezTo>
                  <a:cubicBezTo>
                    <a:pt x="4336812" y="1270141"/>
                    <a:pt x="4301541" y="1242148"/>
                    <a:pt x="4266046" y="1214491"/>
                  </a:cubicBezTo>
                  <a:cubicBezTo>
                    <a:pt x="4248355" y="1200607"/>
                    <a:pt x="4230776" y="1186611"/>
                    <a:pt x="4212973" y="1173062"/>
                  </a:cubicBezTo>
                  <a:cubicBezTo>
                    <a:pt x="4194722" y="1160074"/>
                    <a:pt x="4176359" y="1147197"/>
                    <a:pt x="4157995" y="1134545"/>
                  </a:cubicBezTo>
                  <a:cubicBezTo>
                    <a:pt x="4011426" y="1031980"/>
                    <a:pt x="3855004" y="948562"/>
                    <a:pt x="3697126" y="881044"/>
                  </a:cubicBezTo>
                  <a:lnTo>
                    <a:pt x="3637670" y="856747"/>
                  </a:lnTo>
                  <a:lnTo>
                    <a:pt x="3608222" y="844318"/>
                  </a:lnTo>
                  <a:cubicBezTo>
                    <a:pt x="3598480" y="840063"/>
                    <a:pt x="3588179" y="837040"/>
                    <a:pt x="3578214" y="833457"/>
                  </a:cubicBezTo>
                  <a:lnTo>
                    <a:pt x="3518309" y="812294"/>
                  </a:lnTo>
                  <a:cubicBezTo>
                    <a:pt x="3513383" y="810503"/>
                    <a:pt x="3508344" y="808823"/>
                    <a:pt x="3503417" y="806920"/>
                  </a:cubicBezTo>
                  <a:cubicBezTo>
                    <a:pt x="3498603" y="804792"/>
                    <a:pt x="3494236" y="801993"/>
                    <a:pt x="3489533" y="799642"/>
                  </a:cubicBezTo>
                  <a:cubicBezTo>
                    <a:pt x="3480240" y="794827"/>
                    <a:pt x="3470498" y="791020"/>
                    <a:pt x="3460869" y="787101"/>
                  </a:cubicBezTo>
                  <a:lnTo>
                    <a:pt x="3402980" y="763475"/>
                  </a:lnTo>
                  <a:lnTo>
                    <a:pt x="3374092" y="751606"/>
                  </a:lnTo>
                  <a:cubicBezTo>
                    <a:pt x="3364462" y="747688"/>
                    <a:pt x="3354945" y="743433"/>
                    <a:pt x="3344980" y="740409"/>
                  </a:cubicBezTo>
                  <a:lnTo>
                    <a:pt x="3226627" y="700772"/>
                  </a:lnTo>
                  <a:cubicBezTo>
                    <a:pt x="3067405" y="652849"/>
                    <a:pt x="2902697" y="625192"/>
                    <a:pt x="2735750" y="614667"/>
                  </a:cubicBezTo>
                  <a:cubicBezTo>
                    <a:pt x="2714811" y="613435"/>
                    <a:pt x="2694209" y="610860"/>
                    <a:pt x="2673158" y="610412"/>
                  </a:cubicBezTo>
                  <a:lnTo>
                    <a:pt x="2610119" y="609628"/>
                  </a:lnTo>
                  <a:lnTo>
                    <a:pt x="2547080" y="608620"/>
                  </a:lnTo>
                  <a:cubicBezTo>
                    <a:pt x="2536443" y="608173"/>
                    <a:pt x="2526365" y="608397"/>
                    <a:pt x="2516400" y="608844"/>
                  </a:cubicBezTo>
                  <a:lnTo>
                    <a:pt x="2486280" y="609740"/>
                  </a:lnTo>
                  <a:cubicBezTo>
                    <a:pt x="2466125" y="609852"/>
                    <a:pt x="2446307" y="611868"/>
                    <a:pt x="2426376" y="613099"/>
                  </a:cubicBezTo>
                  <a:cubicBezTo>
                    <a:pt x="2406333" y="613995"/>
                    <a:pt x="2386627" y="616458"/>
                    <a:pt x="2366920" y="618474"/>
                  </a:cubicBezTo>
                  <a:cubicBezTo>
                    <a:pt x="2357066" y="619482"/>
                    <a:pt x="2347101" y="620153"/>
                    <a:pt x="2337248" y="621497"/>
                  </a:cubicBezTo>
                  <a:lnTo>
                    <a:pt x="2307800" y="625528"/>
                  </a:lnTo>
                  <a:lnTo>
                    <a:pt x="2278351" y="629559"/>
                  </a:lnTo>
                  <a:lnTo>
                    <a:pt x="2249127" y="634710"/>
                  </a:lnTo>
                  <a:cubicBezTo>
                    <a:pt x="2093377" y="661918"/>
                    <a:pt x="1942329" y="710849"/>
                    <a:pt x="1796096" y="781726"/>
                  </a:cubicBezTo>
                  <a:cubicBezTo>
                    <a:pt x="1649751" y="852268"/>
                    <a:pt x="1508892" y="944307"/>
                    <a:pt x="1370833" y="1048663"/>
                  </a:cubicBezTo>
                  <a:cubicBezTo>
                    <a:pt x="1232774" y="1153244"/>
                    <a:pt x="1097290" y="1269917"/>
                    <a:pt x="959790" y="1390844"/>
                  </a:cubicBezTo>
                  <a:lnTo>
                    <a:pt x="749062" y="1577611"/>
                  </a:lnTo>
                  <a:cubicBezTo>
                    <a:pt x="674602" y="1642329"/>
                    <a:pt x="599806" y="1704137"/>
                    <a:pt x="524786" y="1763145"/>
                  </a:cubicBezTo>
                  <a:cubicBezTo>
                    <a:pt x="374858" y="1881498"/>
                    <a:pt x="223810" y="1987422"/>
                    <a:pt x="84071" y="2098496"/>
                  </a:cubicBezTo>
                  <a:lnTo>
                    <a:pt x="0" y="2168094"/>
                  </a:lnTo>
                  <a:lnTo>
                    <a:pt x="0" y="1576676"/>
                  </a:lnTo>
                  <a:lnTo>
                    <a:pt x="174655" y="1387597"/>
                  </a:lnTo>
                  <a:cubicBezTo>
                    <a:pt x="238926" y="1320079"/>
                    <a:pt x="302749" y="1254577"/>
                    <a:pt x="363661" y="1188626"/>
                  </a:cubicBezTo>
                  <a:lnTo>
                    <a:pt x="458052" y="1086397"/>
                  </a:lnTo>
                  <a:cubicBezTo>
                    <a:pt x="490635" y="1051351"/>
                    <a:pt x="523666" y="1016416"/>
                    <a:pt x="557257" y="981593"/>
                  </a:cubicBezTo>
                  <a:cubicBezTo>
                    <a:pt x="691510" y="842414"/>
                    <a:pt x="835055" y="705699"/>
                    <a:pt x="994165" y="578389"/>
                  </a:cubicBezTo>
                  <a:cubicBezTo>
                    <a:pt x="1152939" y="451190"/>
                    <a:pt x="1328060" y="333398"/>
                    <a:pt x="1520873" y="237215"/>
                  </a:cubicBezTo>
                  <a:cubicBezTo>
                    <a:pt x="1713238" y="141033"/>
                    <a:pt x="1924302" y="68028"/>
                    <a:pt x="2141748" y="31190"/>
                  </a:cubicBezTo>
                  <a:lnTo>
                    <a:pt x="2182505" y="24360"/>
                  </a:lnTo>
                  <a:cubicBezTo>
                    <a:pt x="2196165" y="22344"/>
                    <a:pt x="2209826" y="20665"/>
                    <a:pt x="2223374" y="18873"/>
                  </a:cubicBezTo>
                  <a:lnTo>
                    <a:pt x="2264355" y="13611"/>
                  </a:lnTo>
                  <a:cubicBezTo>
                    <a:pt x="2278015" y="11931"/>
                    <a:pt x="2291676" y="10924"/>
                    <a:pt x="2305336" y="9580"/>
                  </a:cubicBezTo>
                  <a:cubicBezTo>
                    <a:pt x="2332657" y="7229"/>
                    <a:pt x="2360090" y="4653"/>
                    <a:pt x="2387410" y="3645"/>
                  </a:cubicBezTo>
                  <a:cubicBezTo>
                    <a:pt x="2414731" y="2414"/>
                    <a:pt x="2442164" y="510"/>
                    <a:pt x="2469373" y="622"/>
                  </a:cubicBezTo>
                  <a:close/>
                </a:path>
              </a:pathLst>
            </a:custGeom>
            <a:gradFill>
              <a:gsLst>
                <a:gs pos="37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Freeform: Shape 29">
              <a:extLst>
                <a:ext uri="{FF2B5EF4-FFF2-40B4-BE49-F238E27FC236}">
                  <a16:creationId xmlns:a16="http://schemas.microsoft.com/office/drawing/2014/main" id="{67C4629D-4AB7-48D4-A61B-1AE1837A78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646908" cy="6130481"/>
            </a:xfrm>
            <a:custGeom>
              <a:avLst/>
              <a:gdLst>
                <a:gd name="connsiteX0" fmla="*/ 2616837 w 5646908"/>
                <a:gd name="connsiteY0" fmla="*/ 0 h 6130481"/>
                <a:gd name="connsiteX1" fmla="*/ 4918721 w 5646908"/>
                <a:gd name="connsiteY1" fmla="*/ 1134258 h 6130481"/>
                <a:gd name="connsiteX2" fmla="*/ 5539036 w 5646908"/>
                <a:gd name="connsiteY2" fmla="*/ 3362353 h 6130481"/>
                <a:gd name="connsiteX3" fmla="*/ 4712024 w 5646908"/>
                <a:gd name="connsiteY3" fmla="*/ 5293280 h 6130481"/>
                <a:gd name="connsiteX4" fmla="*/ 2547864 w 5646908"/>
                <a:gd name="connsiteY4" fmla="*/ 6130481 h 6130481"/>
                <a:gd name="connsiteX5" fmla="*/ 263223 w 5646908"/>
                <a:gd name="connsiteY5" fmla="*/ 5212325 h 6130481"/>
                <a:gd name="connsiteX6" fmla="*/ 49974 w 5646908"/>
                <a:gd name="connsiteY6" fmla="*/ 4985345 h 6130481"/>
                <a:gd name="connsiteX7" fmla="*/ 0 w 5646908"/>
                <a:gd name="connsiteY7" fmla="*/ 4920618 h 6130481"/>
                <a:gd name="connsiteX8" fmla="*/ 0 w 5646908"/>
                <a:gd name="connsiteY8" fmla="*/ 3760303 h 6130481"/>
                <a:gd name="connsiteX9" fmla="*/ 80488 w 5646908"/>
                <a:gd name="connsiteY9" fmla="*/ 3974159 h 6130481"/>
                <a:gd name="connsiteX10" fmla="*/ 664748 w 5646908"/>
                <a:gd name="connsiteY10" fmla="*/ 4813600 h 6130481"/>
                <a:gd name="connsiteX11" fmla="*/ 2548087 w 5646908"/>
                <a:gd name="connsiteY11" fmla="*/ 5570406 h 6130481"/>
                <a:gd name="connsiteX12" fmla="*/ 3536561 w 5646908"/>
                <a:gd name="connsiteY12" fmla="*/ 5407153 h 6130481"/>
                <a:gd name="connsiteX13" fmla="*/ 4308035 w 5646908"/>
                <a:gd name="connsiteY13" fmla="*/ 4897241 h 6130481"/>
                <a:gd name="connsiteX14" fmla="*/ 4569038 w 5646908"/>
                <a:gd name="connsiteY14" fmla="*/ 4564802 h 6130481"/>
                <a:gd name="connsiteX15" fmla="*/ 4699147 w 5646908"/>
                <a:gd name="connsiteY15" fmla="*/ 4149952 h 6130481"/>
                <a:gd name="connsiteX16" fmla="*/ 5003034 w 5646908"/>
                <a:gd name="connsiteY16" fmla="*/ 3168421 h 6130481"/>
                <a:gd name="connsiteX17" fmla="*/ 4994189 w 5646908"/>
                <a:gd name="connsiteY17" fmla="*/ 2321590 h 6130481"/>
                <a:gd name="connsiteX18" fmla="*/ 4487860 w 5646908"/>
                <a:gd name="connsiteY18" fmla="*/ 1501856 h 6130481"/>
                <a:gd name="connsiteX19" fmla="*/ 3640469 w 5646908"/>
                <a:gd name="connsiteY19" fmla="*/ 808425 h 6130481"/>
                <a:gd name="connsiteX20" fmla="*/ 2616837 w 5646908"/>
                <a:gd name="connsiteY20" fmla="*/ 559851 h 6130481"/>
                <a:gd name="connsiteX21" fmla="*/ 1762952 w 5646908"/>
                <a:gd name="connsiteY21" fmla="*/ 812008 h 6130481"/>
                <a:gd name="connsiteX22" fmla="*/ 939635 w 5646908"/>
                <a:gd name="connsiteY22" fmla="*/ 1502976 h 6130481"/>
                <a:gd name="connsiteX23" fmla="*/ 585250 w 5646908"/>
                <a:gd name="connsiteY23" fmla="*/ 1831049 h 6130481"/>
                <a:gd name="connsiteX24" fmla="*/ 40403 w 5646908"/>
                <a:gd name="connsiteY24" fmla="*/ 2389556 h 6130481"/>
                <a:gd name="connsiteX25" fmla="*/ 0 w 5646908"/>
                <a:gd name="connsiteY25" fmla="*/ 2456747 h 6130481"/>
                <a:gd name="connsiteX26" fmla="*/ 0 w 5646908"/>
                <a:gd name="connsiteY26" fmla="*/ 1601114 h 6130481"/>
                <a:gd name="connsiteX27" fmla="*/ 93200 w 5646908"/>
                <a:gd name="connsiteY27" fmla="*/ 1513741 h 6130481"/>
                <a:gd name="connsiteX28" fmla="*/ 535423 w 5646908"/>
                <a:gd name="connsiteY28" fmla="*/ 1107273 h 6130481"/>
                <a:gd name="connsiteX29" fmla="*/ 2616837 w 5646908"/>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646908" h="6130481">
                  <a:moveTo>
                    <a:pt x="2616837" y="0"/>
                  </a:moveTo>
                  <a:cubicBezTo>
                    <a:pt x="3596241" y="0"/>
                    <a:pt x="4322479" y="463445"/>
                    <a:pt x="4918721" y="1134258"/>
                  </a:cubicBezTo>
                  <a:cubicBezTo>
                    <a:pt x="5416317" y="1694109"/>
                    <a:pt x="5857703" y="2516643"/>
                    <a:pt x="5539036" y="3362353"/>
                  </a:cubicBezTo>
                  <a:cubicBezTo>
                    <a:pt x="5111758" y="4496612"/>
                    <a:pt x="5300763" y="4716633"/>
                    <a:pt x="4712024" y="5293280"/>
                  </a:cubicBezTo>
                  <a:cubicBezTo>
                    <a:pt x="4123284" y="5869926"/>
                    <a:pt x="3446201" y="6130481"/>
                    <a:pt x="2547864" y="6130481"/>
                  </a:cubicBezTo>
                  <a:cubicBezTo>
                    <a:pt x="1657476" y="6130481"/>
                    <a:pt x="850619" y="5780127"/>
                    <a:pt x="263223" y="5212325"/>
                  </a:cubicBezTo>
                  <a:cubicBezTo>
                    <a:pt x="188497" y="5140091"/>
                    <a:pt x="117321" y="5064339"/>
                    <a:pt x="49974" y="4985345"/>
                  </a:cubicBezTo>
                  <a:lnTo>
                    <a:pt x="0" y="4920618"/>
                  </a:lnTo>
                  <a:lnTo>
                    <a:pt x="0" y="3760303"/>
                  </a:lnTo>
                  <a:lnTo>
                    <a:pt x="80488" y="3974159"/>
                  </a:lnTo>
                  <a:cubicBezTo>
                    <a:pt x="217875" y="4289243"/>
                    <a:pt x="414383" y="4571632"/>
                    <a:pt x="664748" y="4813600"/>
                  </a:cubicBezTo>
                  <a:cubicBezTo>
                    <a:pt x="1169734" y="5301566"/>
                    <a:pt x="1838644" y="5570406"/>
                    <a:pt x="2548087" y="5570406"/>
                  </a:cubicBezTo>
                  <a:cubicBezTo>
                    <a:pt x="2928786" y="5570406"/>
                    <a:pt x="3252156" y="5516996"/>
                    <a:pt x="3536561" y="5407153"/>
                  </a:cubicBezTo>
                  <a:cubicBezTo>
                    <a:pt x="3815366" y="5299438"/>
                    <a:pt x="4067747" y="5132603"/>
                    <a:pt x="4308035" y="4897241"/>
                  </a:cubicBezTo>
                  <a:cubicBezTo>
                    <a:pt x="4475095" y="4733653"/>
                    <a:pt x="4533767" y="4637358"/>
                    <a:pt x="4569038" y="4564802"/>
                  </a:cubicBezTo>
                  <a:cubicBezTo>
                    <a:pt x="4619313" y="4461453"/>
                    <a:pt x="4652792" y="4330784"/>
                    <a:pt x="4699147" y="4149952"/>
                  </a:cubicBezTo>
                  <a:cubicBezTo>
                    <a:pt x="4758491" y="3918846"/>
                    <a:pt x="4839558" y="3602194"/>
                    <a:pt x="5003034" y="3168421"/>
                  </a:cubicBezTo>
                  <a:cubicBezTo>
                    <a:pt x="5103024" y="2902940"/>
                    <a:pt x="5100112" y="2626037"/>
                    <a:pt x="4994189" y="2321590"/>
                  </a:cubicBezTo>
                  <a:cubicBezTo>
                    <a:pt x="4900470" y="2052526"/>
                    <a:pt x="4725460" y="1769129"/>
                    <a:pt x="4487860" y="1501856"/>
                  </a:cubicBezTo>
                  <a:cubicBezTo>
                    <a:pt x="4210285" y="1189683"/>
                    <a:pt x="3933047" y="962832"/>
                    <a:pt x="3640469" y="808425"/>
                  </a:cubicBezTo>
                  <a:cubicBezTo>
                    <a:pt x="3323369" y="641141"/>
                    <a:pt x="2988578" y="559851"/>
                    <a:pt x="2616837" y="559851"/>
                  </a:cubicBezTo>
                  <a:cubicBezTo>
                    <a:pt x="2315413" y="559851"/>
                    <a:pt x="2044110" y="640134"/>
                    <a:pt x="1762952" y="812008"/>
                  </a:cubicBezTo>
                  <a:cubicBezTo>
                    <a:pt x="1472838" y="989593"/>
                    <a:pt x="1197167" y="1250707"/>
                    <a:pt x="939635" y="1502976"/>
                  </a:cubicBezTo>
                  <a:cubicBezTo>
                    <a:pt x="819379" y="1620769"/>
                    <a:pt x="700355" y="1727700"/>
                    <a:pt x="585250" y="1831049"/>
                  </a:cubicBezTo>
                  <a:cubicBezTo>
                    <a:pt x="362317" y="2031140"/>
                    <a:pt x="169840" y="2204022"/>
                    <a:pt x="40403" y="2389556"/>
                  </a:cubicBezTo>
                  <a:lnTo>
                    <a:pt x="0" y="2456747"/>
                  </a:lnTo>
                  <a:lnTo>
                    <a:pt x="0" y="1601114"/>
                  </a:lnTo>
                  <a:lnTo>
                    <a:pt x="93200" y="1513741"/>
                  </a:lnTo>
                  <a:cubicBezTo>
                    <a:pt x="237107" y="1383294"/>
                    <a:pt x="388238" y="1251435"/>
                    <a:pt x="535423" y="1107273"/>
                  </a:cubicBezTo>
                  <a:cubicBezTo>
                    <a:pt x="1124050" y="530627"/>
                    <a:pt x="1718500" y="0"/>
                    <a:pt x="2616837" y="0"/>
                  </a:cubicBezTo>
                  <a:close/>
                </a:path>
              </a:pathLst>
            </a:custGeom>
            <a:gradFill>
              <a:gsLst>
                <a:gs pos="2000">
                  <a:schemeClr val="bg1">
                    <a:alpha val="10000"/>
                  </a:schemeClr>
                </a:gs>
                <a:gs pos="54000">
                  <a:schemeClr val="accent6">
                    <a:alpha val="10000"/>
                  </a:schemeClr>
                </a:gs>
                <a:gs pos="100000">
                  <a:schemeClr val="bg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 name="Freeform: Shape 30">
              <a:extLst>
                <a:ext uri="{FF2B5EF4-FFF2-40B4-BE49-F238E27FC236}">
                  <a16:creationId xmlns:a16="http://schemas.microsoft.com/office/drawing/2014/main" id="{D1E30050-9FC4-4CC7-8C0B-BF5EFD106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517522" cy="6130481"/>
            </a:xfrm>
            <a:custGeom>
              <a:avLst/>
              <a:gdLst>
                <a:gd name="connsiteX0" fmla="*/ 2549095 w 5517522"/>
                <a:gd name="connsiteY0" fmla="*/ 0 h 6130481"/>
                <a:gd name="connsiteX1" fmla="*/ 4804175 w 5517522"/>
                <a:gd name="connsiteY1" fmla="*/ 1134258 h 6130481"/>
                <a:gd name="connsiteX2" fmla="*/ 5411838 w 5517522"/>
                <a:gd name="connsiteY2" fmla="*/ 3362353 h 6130481"/>
                <a:gd name="connsiteX3" fmla="*/ 4601621 w 5517522"/>
                <a:gd name="connsiteY3" fmla="*/ 5293280 h 6130481"/>
                <a:gd name="connsiteX4" fmla="*/ 2481577 w 5517522"/>
                <a:gd name="connsiteY4" fmla="*/ 6130481 h 6130481"/>
                <a:gd name="connsiteX5" fmla="*/ 243517 w 5517522"/>
                <a:gd name="connsiteY5" fmla="*/ 5212325 h 6130481"/>
                <a:gd name="connsiteX6" fmla="*/ 34587 w 5517522"/>
                <a:gd name="connsiteY6" fmla="*/ 4985345 h 6130481"/>
                <a:gd name="connsiteX7" fmla="*/ 0 w 5517522"/>
                <a:gd name="connsiteY7" fmla="*/ 4939620 h 6130481"/>
                <a:gd name="connsiteX8" fmla="*/ 0 w 5517522"/>
                <a:gd name="connsiteY8" fmla="*/ 3335329 h 6130481"/>
                <a:gd name="connsiteX9" fmla="*/ 17141 w 5517522"/>
                <a:gd name="connsiteY9" fmla="*/ 3448738 h 6130481"/>
                <a:gd name="connsiteX10" fmla="*/ 167489 w 5517522"/>
                <a:gd name="connsiteY10" fmla="*/ 3930490 h 6130481"/>
                <a:gd name="connsiteX11" fmla="*/ 715471 w 5517522"/>
                <a:gd name="connsiteY11" fmla="*/ 4734212 h 6130481"/>
                <a:gd name="connsiteX12" fmla="*/ 2481689 w 5517522"/>
                <a:gd name="connsiteY12" fmla="*/ 5458772 h 6130481"/>
                <a:gd name="connsiteX13" fmla="*/ 4126644 w 5517522"/>
                <a:gd name="connsiteY13" fmla="*/ 4818302 h 6130481"/>
                <a:gd name="connsiteX14" fmla="*/ 4360437 w 5517522"/>
                <a:gd name="connsiteY14" fmla="*/ 4516766 h 6130481"/>
                <a:gd name="connsiteX15" fmla="*/ 4480357 w 5517522"/>
                <a:gd name="connsiteY15" fmla="*/ 4122855 h 6130481"/>
                <a:gd name="connsiteX16" fmla="*/ 4781557 w 5517522"/>
                <a:gd name="connsiteY16" fmla="*/ 3129791 h 6130481"/>
                <a:gd name="connsiteX17" fmla="*/ 4771928 w 5517522"/>
                <a:gd name="connsiteY17" fmla="*/ 2357869 h 6130481"/>
                <a:gd name="connsiteX18" fmla="*/ 4297510 w 5517522"/>
                <a:gd name="connsiteY18" fmla="*/ 1575533 h 6130481"/>
                <a:gd name="connsiteX19" fmla="*/ 3498715 w 5517522"/>
                <a:gd name="connsiteY19" fmla="*/ 907071 h 6130481"/>
                <a:gd name="connsiteX20" fmla="*/ 2549095 w 5517522"/>
                <a:gd name="connsiteY20" fmla="*/ 671821 h 6130481"/>
                <a:gd name="connsiteX21" fmla="*/ 985319 w 5517522"/>
                <a:gd name="connsiteY21" fmla="*/ 1582475 h 6130481"/>
                <a:gd name="connsiteX22" fmla="*/ 634628 w 5517522"/>
                <a:gd name="connsiteY22" fmla="*/ 1913907 h 6130481"/>
                <a:gd name="connsiteX23" fmla="*/ 117662 w 5517522"/>
                <a:gd name="connsiteY23" fmla="*/ 2453044 h 6130481"/>
                <a:gd name="connsiteX24" fmla="*/ 2515 w 5517522"/>
                <a:gd name="connsiteY24" fmla="*/ 2685494 h 6130481"/>
                <a:gd name="connsiteX25" fmla="*/ 0 w 5517522"/>
                <a:gd name="connsiteY25" fmla="*/ 2696965 h 6130481"/>
                <a:gd name="connsiteX26" fmla="*/ 0 w 5517522"/>
                <a:gd name="connsiteY26" fmla="*/ 1587383 h 6130481"/>
                <a:gd name="connsiteX27" fmla="*/ 76951 w 5517522"/>
                <a:gd name="connsiteY27" fmla="*/ 1513741 h 6130481"/>
                <a:gd name="connsiteX28" fmla="*/ 510118 w 5517522"/>
                <a:gd name="connsiteY28" fmla="*/ 1107273 h 6130481"/>
                <a:gd name="connsiteX29" fmla="*/ 2549095 w 5517522"/>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522" h="6130481">
                  <a:moveTo>
                    <a:pt x="2549095" y="0"/>
                  </a:moveTo>
                  <a:cubicBezTo>
                    <a:pt x="3508568" y="0"/>
                    <a:pt x="4219915" y="463445"/>
                    <a:pt x="4804175" y="1134258"/>
                  </a:cubicBezTo>
                  <a:cubicBezTo>
                    <a:pt x="5291694" y="1694109"/>
                    <a:pt x="5724011"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335329"/>
                  </a:lnTo>
                  <a:lnTo>
                    <a:pt x="17141" y="3448738"/>
                  </a:lnTo>
                  <a:cubicBezTo>
                    <a:pt x="50676" y="3613558"/>
                    <a:pt x="100867" y="3774516"/>
                    <a:pt x="167489" y="3930490"/>
                  </a:cubicBezTo>
                  <a:cubicBezTo>
                    <a:pt x="296255" y="4232138"/>
                    <a:pt x="480670" y="4502546"/>
                    <a:pt x="715471" y="4734212"/>
                  </a:cubicBezTo>
                  <a:cubicBezTo>
                    <a:pt x="1188993" y="5201464"/>
                    <a:pt x="1816250" y="5458772"/>
                    <a:pt x="2481689" y="5458772"/>
                  </a:cubicBezTo>
                  <a:cubicBezTo>
                    <a:pt x="3185758" y="5458772"/>
                    <a:pt x="3677755" y="5267191"/>
                    <a:pt x="4126644" y="4818302"/>
                  </a:cubicBezTo>
                  <a:cubicBezTo>
                    <a:pt x="4278363" y="4666583"/>
                    <a:pt x="4329982" y="4580701"/>
                    <a:pt x="4360437" y="4516766"/>
                  </a:cubicBezTo>
                  <a:cubicBezTo>
                    <a:pt x="4404890" y="4423495"/>
                    <a:pt x="4436577" y="4297417"/>
                    <a:pt x="4480357" y="4122855"/>
                  </a:cubicBezTo>
                  <a:cubicBezTo>
                    <a:pt x="4539030" y="3889285"/>
                    <a:pt x="4619425" y="3569275"/>
                    <a:pt x="4781557" y="3129791"/>
                  </a:cubicBezTo>
                  <a:cubicBezTo>
                    <a:pt x="4870238" y="2889503"/>
                    <a:pt x="4867103" y="2637010"/>
                    <a:pt x="4771928" y="2357869"/>
                  </a:cubicBezTo>
                  <a:cubicBezTo>
                    <a:pt x="4684815" y="2102465"/>
                    <a:pt x="4520779" y="1831945"/>
                    <a:pt x="4297510" y="1575533"/>
                  </a:cubicBezTo>
                  <a:cubicBezTo>
                    <a:pt x="4034492" y="1273549"/>
                    <a:pt x="3773266" y="1054983"/>
                    <a:pt x="3498715" y="907071"/>
                  </a:cubicBezTo>
                  <a:cubicBezTo>
                    <a:pt x="3204905" y="748745"/>
                    <a:pt x="2894187" y="671821"/>
                    <a:pt x="2549095" y="671821"/>
                  </a:cubicBezTo>
                  <a:cubicBezTo>
                    <a:pt x="1942553" y="671821"/>
                    <a:pt x="1518298" y="1049273"/>
                    <a:pt x="985319" y="1582475"/>
                  </a:cubicBezTo>
                  <a:cubicBezTo>
                    <a:pt x="865735" y="1702059"/>
                    <a:pt x="748278" y="1809774"/>
                    <a:pt x="634628" y="1913907"/>
                  </a:cubicBezTo>
                  <a:cubicBezTo>
                    <a:pt x="421325" y="2109407"/>
                    <a:pt x="237134" y="2278146"/>
                    <a:pt x="117662" y="2453044"/>
                  </a:cubicBezTo>
                  <a:cubicBezTo>
                    <a:pt x="64756" y="2530415"/>
                    <a:pt x="27022" y="2605799"/>
                    <a:pt x="2515" y="2685494"/>
                  </a:cubicBezTo>
                  <a:lnTo>
                    <a:pt x="0" y="2696965"/>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E7E03733-50FD-49A6-B226-40F6A0AD45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76241"/>
              <a:ext cx="5517475" cy="6130481"/>
            </a:xfrm>
            <a:custGeom>
              <a:avLst/>
              <a:gdLst>
                <a:gd name="connsiteX0" fmla="*/ 2549095 w 5517475"/>
                <a:gd name="connsiteY0" fmla="*/ 0 h 6130481"/>
                <a:gd name="connsiteX1" fmla="*/ 4804175 w 5517475"/>
                <a:gd name="connsiteY1" fmla="*/ 1134258 h 6130481"/>
                <a:gd name="connsiteX2" fmla="*/ 5411838 w 5517475"/>
                <a:gd name="connsiteY2" fmla="*/ 3362353 h 6130481"/>
                <a:gd name="connsiteX3" fmla="*/ 4601621 w 5517475"/>
                <a:gd name="connsiteY3" fmla="*/ 5293280 h 6130481"/>
                <a:gd name="connsiteX4" fmla="*/ 2481577 w 5517475"/>
                <a:gd name="connsiteY4" fmla="*/ 6130481 h 6130481"/>
                <a:gd name="connsiteX5" fmla="*/ 243517 w 5517475"/>
                <a:gd name="connsiteY5" fmla="*/ 5212325 h 6130481"/>
                <a:gd name="connsiteX6" fmla="*/ 34587 w 5517475"/>
                <a:gd name="connsiteY6" fmla="*/ 4985345 h 6130481"/>
                <a:gd name="connsiteX7" fmla="*/ 0 w 5517475"/>
                <a:gd name="connsiteY7" fmla="*/ 4939620 h 6130481"/>
                <a:gd name="connsiteX8" fmla="*/ 0 w 5517475"/>
                <a:gd name="connsiteY8" fmla="*/ 3799573 h 6130481"/>
                <a:gd name="connsiteX9" fmla="*/ 64364 w 5517475"/>
                <a:gd name="connsiteY9" fmla="*/ 3974159 h 6130481"/>
                <a:gd name="connsiteX10" fmla="*/ 636644 w 5517475"/>
                <a:gd name="connsiteY10" fmla="*/ 4813600 h 6130481"/>
                <a:gd name="connsiteX11" fmla="*/ 2481577 w 5517475"/>
                <a:gd name="connsiteY11" fmla="*/ 5570406 h 6130481"/>
                <a:gd name="connsiteX12" fmla="*/ 3449896 w 5517475"/>
                <a:gd name="connsiteY12" fmla="*/ 5407153 h 6130481"/>
                <a:gd name="connsiteX13" fmla="*/ 4205695 w 5517475"/>
                <a:gd name="connsiteY13" fmla="*/ 4897241 h 6130481"/>
                <a:gd name="connsiteX14" fmla="*/ 4461434 w 5517475"/>
                <a:gd name="connsiteY14" fmla="*/ 4564802 h 6130481"/>
                <a:gd name="connsiteX15" fmla="*/ 4588969 w 5517475"/>
                <a:gd name="connsiteY15" fmla="*/ 4149952 h 6130481"/>
                <a:gd name="connsiteX16" fmla="*/ 4886585 w 5517475"/>
                <a:gd name="connsiteY16" fmla="*/ 3168421 h 6130481"/>
                <a:gd name="connsiteX17" fmla="*/ 4877964 w 5517475"/>
                <a:gd name="connsiteY17" fmla="*/ 2321590 h 6130481"/>
                <a:gd name="connsiteX18" fmla="*/ 4382048 w 5517475"/>
                <a:gd name="connsiteY18" fmla="*/ 1501856 h 6130481"/>
                <a:gd name="connsiteX19" fmla="*/ 3551900 w 5517475"/>
                <a:gd name="connsiteY19" fmla="*/ 808425 h 6130481"/>
                <a:gd name="connsiteX20" fmla="*/ 2549095 w 5517475"/>
                <a:gd name="connsiteY20" fmla="*/ 559851 h 6130481"/>
                <a:gd name="connsiteX21" fmla="*/ 1712566 w 5517475"/>
                <a:gd name="connsiteY21" fmla="*/ 812008 h 6130481"/>
                <a:gd name="connsiteX22" fmla="*/ 906044 w 5517475"/>
                <a:gd name="connsiteY22" fmla="*/ 1502976 h 6130481"/>
                <a:gd name="connsiteX23" fmla="*/ 558825 w 5517475"/>
                <a:gd name="connsiteY23" fmla="*/ 1831049 h 6130481"/>
                <a:gd name="connsiteX24" fmla="*/ 25063 w 5517475"/>
                <a:gd name="connsiteY24" fmla="*/ 2389556 h 6130481"/>
                <a:gd name="connsiteX25" fmla="*/ 0 w 5517475"/>
                <a:gd name="connsiteY25" fmla="*/ 2432109 h 6130481"/>
                <a:gd name="connsiteX26" fmla="*/ 0 w 5517475"/>
                <a:gd name="connsiteY26" fmla="*/ 1587383 h 6130481"/>
                <a:gd name="connsiteX27" fmla="*/ 76951 w 5517475"/>
                <a:gd name="connsiteY27" fmla="*/ 1513741 h 6130481"/>
                <a:gd name="connsiteX28" fmla="*/ 510118 w 5517475"/>
                <a:gd name="connsiteY28" fmla="*/ 1107273 h 6130481"/>
                <a:gd name="connsiteX29" fmla="*/ 2549095 w 5517475"/>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475" h="6130481">
                  <a:moveTo>
                    <a:pt x="2549095" y="0"/>
                  </a:moveTo>
                  <a:cubicBezTo>
                    <a:pt x="3508568" y="0"/>
                    <a:pt x="4219915" y="463445"/>
                    <a:pt x="4804175" y="1134258"/>
                  </a:cubicBezTo>
                  <a:cubicBezTo>
                    <a:pt x="5291694" y="1694109"/>
                    <a:pt x="5723899"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799573"/>
                  </a:lnTo>
                  <a:lnTo>
                    <a:pt x="64364" y="3974159"/>
                  </a:lnTo>
                  <a:cubicBezTo>
                    <a:pt x="198841" y="4289243"/>
                    <a:pt x="391429" y="4571632"/>
                    <a:pt x="636644" y="4813600"/>
                  </a:cubicBezTo>
                  <a:cubicBezTo>
                    <a:pt x="1131328" y="5301566"/>
                    <a:pt x="1786578" y="5570406"/>
                    <a:pt x="2481577" y="5570406"/>
                  </a:cubicBezTo>
                  <a:cubicBezTo>
                    <a:pt x="2854550" y="5570406"/>
                    <a:pt x="3171314" y="5516996"/>
                    <a:pt x="3449896" y="5407153"/>
                  </a:cubicBezTo>
                  <a:cubicBezTo>
                    <a:pt x="3723103" y="5299438"/>
                    <a:pt x="3970333" y="5132603"/>
                    <a:pt x="4205695" y="4897241"/>
                  </a:cubicBezTo>
                  <a:cubicBezTo>
                    <a:pt x="4369395" y="4733653"/>
                    <a:pt x="4426836" y="4637358"/>
                    <a:pt x="4461434" y="4564802"/>
                  </a:cubicBezTo>
                  <a:cubicBezTo>
                    <a:pt x="4510701" y="4461453"/>
                    <a:pt x="4543509" y="4330784"/>
                    <a:pt x="4588969" y="4149952"/>
                  </a:cubicBezTo>
                  <a:cubicBezTo>
                    <a:pt x="4646969" y="3918846"/>
                    <a:pt x="4726468" y="3602194"/>
                    <a:pt x="4886585" y="3168421"/>
                  </a:cubicBezTo>
                  <a:cubicBezTo>
                    <a:pt x="4984560" y="2902940"/>
                    <a:pt x="4981760" y="2626037"/>
                    <a:pt x="4877964" y="2321590"/>
                  </a:cubicBezTo>
                  <a:cubicBezTo>
                    <a:pt x="4786260" y="2052526"/>
                    <a:pt x="4614834" y="1769129"/>
                    <a:pt x="4382048" y="1501856"/>
                  </a:cubicBezTo>
                  <a:cubicBezTo>
                    <a:pt x="4110072" y="1189683"/>
                    <a:pt x="3838544" y="962832"/>
                    <a:pt x="3551900" y="808425"/>
                  </a:cubicBezTo>
                  <a:cubicBezTo>
                    <a:pt x="3241183" y="641141"/>
                    <a:pt x="2913222" y="559851"/>
                    <a:pt x="2549095" y="559851"/>
                  </a:cubicBezTo>
                  <a:cubicBezTo>
                    <a:pt x="2253830" y="559851"/>
                    <a:pt x="1988013" y="640134"/>
                    <a:pt x="1712566" y="812008"/>
                  </a:cubicBezTo>
                  <a:cubicBezTo>
                    <a:pt x="1428385" y="989593"/>
                    <a:pt x="1158313" y="1250707"/>
                    <a:pt x="906044" y="1502976"/>
                  </a:cubicBezTo>
                  <a:cubicBezTo>
                    <a:pt x="788140" y="1620769"/>
                    <a:pt x="671579" y="1727700"/>
                    <a:pt x="558825" y="1831049"/>
                  </a:cubicBezTo>
                  <a:cubicBezTo>
                    <a:pt x="340371" y="2031140"/>
                    <a:pt x="151813" y="2204022"/>
                    <a:pt x="25063" y="2389556"/>
                  </a:cubicBezTo>
                  <a:lnTo>
                    <a:pt x="0" y="2432109"/>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8A614510-A9F4-41B6-B78E-F49E390C7E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0"/>
              <a:ext cx="5646974" cy="6483075"/>
            </a:xfrm>
            <a:custGeom>
              <a:avLst/>
              <a:gdLst>
                <a:gd name="connsiteX0" fmla="*/ 2405773 w 5646974"/>
                <a:gd name="connsiteY0" fmla="*/ 0 h 6483075"/>
                <a:gd name="connsiteX1" fmla="*/ 5646974 w 5646974"/>
                <a:gd name="connsiteY1" fmla="*/ 3241538 h 6483075"/>
                <a:gd name="connsiteX2" fmla="*/ 2405773 w 5646974"/>
                <a:gd name="connsiteY2" fmla="*/ 6483075 h 6483075"/>
                <a:gd name="connsiteX3" fmla="*/ 113897 w 5646974"/>
                <a:gd name="connsiteY3" fmla="*/ 5533666 h 6483075"/>
                <a:gd name="connsiteX4" fmla="*/ 0 w 5646974"/>
                <a:gd name="connsiteY4" fmla="*/ 5408336 h 6483075"/>
                <a:gd name="connsiteX5" fmla="*/ 0 w 5646974"/>
                <a:gd name="connsiteY5" fmla="*/ 4983659 h 6483075"/>
                <a:gd name="connsiteX6" fmla="*/ 155731 w 5646974"/>
                <a:gd name="connsiteY6" fmla="*/ 5176047 h 6483075"/>
                <a:gd name="connsiteX7" fmla="*/ 1093706 w 5646974"/>
                <a:gd name="connsiteY7" fmla="*/ 5866903 h 6483075"/>
                <a:gd name="connsiteX8" fmla="*/ 1639673 w 5646974"/>
                <a:gd name="connsiteY8" fmla="*/ 6059940 h 6483075"/>
                <a:gd name="connsiteX9" fmla="*/ 1709990 w 5646974"/>
                <a:gd name="connsiteY9" fmla="*/ 6076287 h 6483075"/>
                <a:gd name="connsiteX10" fmla="*/ 1780307 w 5646974"/>
                <a:gd name="connsiteY10" fmla="*/ 6091963 h 6483075"/>
                <a:gd name="connsiteX11" fmla="*/ 1851072 w 5646974"/>
                <a:gd name="connsiteY11" fmla="*/ 6105176 h 6483075"/>
                <a:gd name="connsiteX12" fmla="*/ 1886455 w 5646974"/>
                <a:gd name="connsiteY12" fmla="*/ 6111782 h 6483075"/>
                <a:gd name="connsiteX13" fmla="*/ 1921949 w 5646974"/>
                <a:gd name="connsiteY13" fmla="*/ 6117716 h 6483075"/>
                <a:gd name="connsiteX14" fmla="*/ 2064152 w 5646974"/>
                <a:gd name="connsiteY14" fmla="*/ 6137647 h 6483075"/>
                <a:gd name="connsiteX15" fmla="*/ 2206914 w 5646974"/>
                <a:gd name="connsiteY15" fmla="*/ 6151195 h 6483075"/>
                <a:gd name="connsiteX16" fmla="*/ 2350011 w 5646974"/>
                <a:gd name="connsiteY16" fmla="*/ 6158250 h 6483075"/>
                <a:gd name="connsiteX17" fmla="*/ 2493109 w 5646974"/>
                <a:gd name="connsiteY17" fmla="*/ 6159705 h 6483075"/>
                <a:gd name="connsiteX18" fmla="*/ 2781321 w 5646974"/>
                <a:gd name="connsiteY18" fmla="*/ 6147277 h 6483075"/>
                <a:gd name="connsiteX19" fmla="*/ 3345091 w 5646974"/>
                <a:gd name="connsiteY19" fmla="*/ 6060276 h 6483075"/>
                <a:gd name="connsiteX20" fmla="*/ 3878853 w 5646974"/>
                <a:gd name="connsiteY20" fmla="*/ 5871718 h 6483075"/>
                <a:gd name="connsiteX21" fmla="*/ 4367267 w 5646974"/>
                <a:gd name="connsiteY21" fmla="*/ 5573093 h 6483075"/>
                <a:gd name="connsiteX22" fmla="*/ 4424484 w 5646974"/>
                <a:gd name="connsiteY22" fmla="*/ 5528529 h 6483075"/>
                <a:gd name="connsiteX23" fmla="*/ 4481252 w 5646974"/>
                <a:gd name="connsiteY23" fmla="*/ 5483069 h 6483075"/>
                <a:gd name="connsiteX24" fmla="*/ 4536790 w 5646974"/>
                <a:gd name="connsiteY24" fmla="*/ 5435818 h 6483075"/>
                <a:gd name="connsiteX25" fmla="*/ 4591543 w 5646974"/>
                <a:gd name="connsiteY25" fmla="*/ 5387671 h 6483075"/>
                <a:gd name="connsiteX26" fmla="*/ 4794209 w 5646974"/>
                <a:gd name="connsiteY26" fmla="*/ 5181198 h 6483075"/>
                <a:gd name="connsiteX27" fmla="*/ 4956678 w 5646974"/>
                <a:gd name="connsiteY27" fmla="*/ 4945836 h 6483075"/>
                <a:gd name="connsiteX28" fmla="*/ 4989262 w 5646974"/>
                <a:gd name="connsiteY28" fmla="*/ 4881453 h 6483075"/>
                <a:gd name="connsiteX29" fmla="*/ 5017814 w 5646974"/>
                <a:gd name="connsiteY29" fmla="*/ 4814607 h 6483075"/>
                <a:gd name="connsiteX30" fmla="*/ 5044127 w 5646974"/>
                <a:gd name="connsiteY30" fmla="*/ 4746193 h 6483075"/>
                <a:gd name="connsiteX31" fmla="*/ 5068425 w 5646974"/>
                <a:gd name="connsiteY31" fmla="*/ 4676436 h 6483075"/>
                <a:gd name="connsiteX32" fmla="*/ 5154641 w 5646974"/>
                <a:gd name="connsiteY32" fmla="*/ 4390352 h 6483075"/>
                <a:gd name="connsiteX33" fmla="*/ 5196854 w 5646974"/>
                <a:gd name="connsiteY33" fmla="*/ 4246134 h 6483075"/>
                <a:gd name="connsiteX34" fmla="*/ 5240299 w 5646974"/>
                <a:gd name="connsiteY34" fmla="*/ 4102140 h 6483075"/>
                <a:gd name="connsiteX35" fmla="*/ 5432440 w 5646974"/>
                <a:gd name="connsiteY35" fmla="*/ 3532884 h 6483075"/>
                <a:gd name="connsiteX36" fmla="*/ 5528846 w 5646974"/>
                <a:gd name="connsiteY36" fmla="*/ 2951647 h 6483075"/>
                <a:gd name="connsiteX37" fmla="*/ 5495927 w 5646974"/>
                <a:gd name="connsiteY37" fmla="*/ 2658733 h 6483075"/>
                <a:gd name="connsiteX38" fmla="*/ 5480027 w 5646974"/>
                <a:gd name="connsiteY38" fmla="*/ 2586848 h 6483075"/>
                <a:gd name="connsiteX39" fmla="*/ 5461328 w 5646974"/>
                <a:gd name="connsiteY39" fmla="*/ 2515635 h 6483075"/>
                <a:gd name="connsiteX40" fmla="*/ 5439605 w 5646974"/>
                <a:gd name="connsiteY40" fmla="*/ 2445317 h 6483075"/>
                <a:gd name="connsiteX41" fmla="*/ 5415532 w 5646974"/>
                <a:gd name="connsiteY41" fmla="*/ 2375896 h 6483075"/>
                <a:gd name="connsiteX42" fmla="*/ 5144564 w 5646974"/>
                <a:gd name="connsiteY42" fmla="*/ 1857138 h 6483075"/>
                <a:gd name="connsiteX43" fmla="*/ 4774838 w 5646974"/>
                <a:gd name="connsiteY43" fmla="*/ 1405450 h 6483075"/>
                <a:gd name="connsiteX44" fmla="*/ 4345769 w 5646974"/>
                <a:gd name="connsiteY44" fmla="*/ 1012323 h 6483075"/>
                <a:gd name="connsiteX45" fmla="*/ 4115334 w 5646974"/>
                <a:gd name="connsiteY45" fmla="*/ 841344 h 6483075"/>
                <a:gd name="connsiteX46" fmla="*/ 3874038 w 5646974"/>
                <a:gd name="connsiteY46" fmla="*/ 691528 h 6483075"/>
                <a:gd name="connsiteX47" fmla="*/ 3359535 w 5646974"/>
                <a:gd name="connsiteY47" fmla="*/ 468819 h 6483075"/>
                <a:gd name="connsiteX48" fmla="*/ 2811105 w 5646974"/>
                <a:gd name="connsiteY48" fmla="*/ 366031 h 6483075"/>
                <a:gd name="connsiteX49" fmla="*/ 2741124 w 5646974"/>
                <a:gd name="connsiteY49" fmla="*/ 361440 h 6483075"/>
                <a:gd name="connsiteX50" fmla="*/ 2671030 w 5646974"/>
                <a:gd name="connsiteY50" fmla="*/ 358417 h 6483075"/>
                <a:gd name="connsiteX51" fmla="*/ 2600713 w 5646974"/>
                <a:gd name="connsiteY51" fmla="*/ 357521 h 6483075"/>
                <a:gd name="connsiteX52" fmla="*/ 2531739 w 5646974"/>
                <a:gd name="connsiteY52" fmla="*/ 358529 h 6483075"/>
                <a:gd name="connsiteX53" fmla="*/ 2259988 w 5646974"/>
                <a:gd name="connsiteY53" fmla="*/ 385289 h 6483075"/>
                <a:gd name="connsiteX54" fmla="*/ 1740670 w 5646974"/>
                <a:gd name="connsiteY54" fmla="*/ 553917 h 6483075"/>
                <a:gd name="connsiteX55" fmla="*/ 1264124 w 5646974"/>
                <a:gd name="connsiteY55" fmla="*/ 853549 h 6483075"/>
                <a:gd name="connsiteX56" fmla="*/ 823074 w 5646974"/>
                <a:gd name="connsiteY56" fmla="*/ 1234136 h 6483075"/>
                <a:gd name="connsiteX57" fmla="*/ 715694 w 5646974"/>
                <a:gd name="connsiteY57" fmla="*/ 1336252 h 6483075"/>
                <a:gd name="connsiteX58" fmla="*/ 606859 w 5646974"/>
                <a:gd name="connsiteY58" fmla="*/ 1440945 h 6483075"/>
                <a:gd name="connsiteX59" fmla="*/ 382023 w 5646974"/>
                <a:gd name="connsiteY59" fmla="*/ 1646074 h 6483075"/>
                <a:gd name="connsiteX60" fmla="*/ 158531 w 5646974"/>
                <a:gd name="connsiteY60" fmla="*/ 1843813 h 6483075"/>
                <a:gd name="connsiteX61" fmla="*/ 0 w 5646974"/>
                <a:gd name="connsiteY61" fmla="*/ 1991775 h 6483075"/>
                <a:gd name="connsiteX62" fmla="*/ 0 w 5646974"/>
                <a:gd name="connsiteY62" fmla="*/ 1074740 h 6483075"/>
                <a:gd name="connsiteX63" fmla="*/ 113897 w 5646974"/>
                <a:gd name="connsiteY63" fmla="*/ 949410 h 6483075"/>
                <a:gd name="connsiteX64" fmla="*/ 2405773 w 5646974"/>
                <a:gd name="connsiteY64" fmla="*/ 0 h 648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646974" h="6483075">
                  <a:moveTo>
                    <a:pt x="2405773" y="0"/>
                  </a:moveTo>
                  <a:cubicBezTo>
                    <a:pt x="4195841" y="0"/>
                    <a:pt x="5646974" y="1451246"/>
                    <a:pt x="5646974" y="3241538"/>
                  </a:cubicBezTo>
                  <a:cubicBezTo>
                    <a:pt x="5646974" y="5031830"/>
                    <a:pt x="4195841" y="6483075"/>
                    <a:pt x="2405773" y="6483075"/>
                  </a:cubicBezTo>
                  <a:cubicBezTo>
                    <a:pt x="1510739" y="6483075"/>
                    <a:pt x="700439" y="6120264"/>
                    <a:pt x="113897" y="5533666"/>
                  </a:cubicBezTo>
                  <a:lnTo>
                    <a:pt x="0" y="5408336"/>
                  </a:lnTo>
                  <a:lnTo>
                    <a:pt x="0" y="4983659"/>
                  </a:lnTo>
                  <a:lnTo>
                    <a:pt x="155731" y="5176047"/>
                  </a:lnTo>
                  <a:cubicBezTo>
                    <a:pt x="417742" y="5469073"/>
                    <a:pt x="741224" y="5704211"/>
                    <a:pt x="1093706" y="5866903"/>
                  </a:cubicBezTo>
                  <a:cubicBezTo>
                    <a:pt x="1269947" y="5948418"/>
                    <a:pt x="1453018" y="6013137"/>
                    <a:pt x="1639673" y="6059940"/>
                  </a:cubicBezTo>
                  <a:lnTo>
                    <a:pt x="1709990" y="6076287"/>
                  </a:lnTo>
                  <a:cubicBezTo>
                    <a:pt x="1733504" y="6081550"/>
                    <a:pt x="1756570" y="6088156"/>
                    <a:pt x="1780307" y="6091963"/>
                  </a:cubicBezTo>
                  <a:lnTo>
                    <a:pt x="1851072" y="6105176"/>
                  </a:lnTo>
                  <a:lnTo>
                    <a:pt x="1886455" y="6111782"/>
                  </a:lnTo>
                  <a:cubicBezTo>
                    <a:pt x="1898212" y="6114021"/>
                    <a:pt x="1909969" y="6116373"/>
                    <a:pt x="1921949" y="6117716"/>
                  </a:cubicBezTo>
                  <a:cubicBezTo>
                    <a:pt x="1969425" y="6124323"/>
                    <a:pt x="2016676" y="6131489"/>
                    <a:pt x="2064152" y="6137647"/>
                  </a:cubicBezTo>
                  <a:cubicBezTo>
                    <a:pt x="2111851" y="6141790"/>
                    <a:pt x="2159438" y="6146381"/>
                    <a:pt x="2206914" y="6151195"/>
                  </a:cubicBezTo>
                  <a:lnTo>
                    <a:pt x="2350011" y="6158250"/>
                  </a:lnTo>
                  <a:cubicBezTo>
                    <a:pt x="2397711" y="6159593"/>
                    <a:pt x="2445410" y="6159146"/>
                    <a:pt x="2493109" y="6159705"/>
                  </a:cubicBezTo>
                  <a:cubicBezTo>
                    <a:pt x="2589068" y="6158137"/>
                    <a:pt x="2685922" y="6154666"/>
                    <a:pt x="2781321" y="6147277"/>
                  </a:cubicBezTo>
                  <a:cubicBezTo>
                    <a:pt x="2972566" y="6132944"/>
                    <a:pt x="3161348" y="6105288"/>
                    <a:pt x="3345091" y="6060276"/>
                  </a:cubicBezTo>
                  <a:cubicBezTo>
                    <a:pt x="3528834" y="6015375"/>
                    <a:pt x="3707539" y="5952785"/>
                    <a:pt x="3878853" y="5871718"/>
                  </a:cubicBezTo>
                  <a:cubicBezTo>
                    <a:pt x="4050167" y="5790428"/>
                    <a:pt x="4213084" y="5689318"/>
                    <a:pt x="4367267" y="5573093"/>
                  </a:cubicBezTo>
                  <a:lnTo>
                    <a:pt x="4424484" y="5528529"/>
                  </a:lnTo>
                  <a:cubicBezTo>
                    <a:pt x="4443631" y="5513637"/>
                    <a:pt x="4463113" y="5499193"/>
                    <a:pt x="4481252" y="5483069"/>
                  </a:cubicBezTo>
                  <a:lnTo>
                    <a:pt x="4536790" y="5435818"/>
                  </a:lnTo>
                  <a:cubicBezTo>
                    <a:pt x="4555265" y="5419918"/>
                    <a:pt x="4574188" y="5404466"/>
                    <a:pt x="4591543" y="5387671"/>
                  </a:cubicBezTo>
                  <a:cubicBezTo>
                    <a:pt x="4662980" y="5321944"/>
                    <a:pt x="4733074" y="5254650"/>
                    <a:pt x="4794209" y="5181198"/>
                  </a:cubicBezTo>
                  <a:cubicBezTo>
                    <a:pt x="4857808" y="5109089"/>
                    <a:pt x="4910434" y="5029926"/>
                    <a:pt x="4956678" y="4945836"/>
                  </a:cubicBezTo>
                  <a:cubicBezTo>
                    <a:pt x="4967651" y="4924450"/>
                    <a:pt x="4978624" y="4903064"/>
                    <a:pt x="4989262" y="4881453"/>
                  </a:cubicBezTo>
                  <a:lnTo>
                    <a:pt x="5017814" y="4814607"/>
                  </a:lnTo>
                  <a:cubicBezTo>
                    <a:pt x="5027891" y="4792549"/>
                    <a:pt x="5035393" y="4769035"/>
                    <a:pt x="5044127" y="4746193"/>
                  </a:cubicBezTo>
                  <a:cubicBezTo>
                    <a:pt x="5052636" y="4723128"/>
                    <a:pt x="5061146" y="4700174"/>
                    <a:pt x="5068425" y="4676436"/>
                  </a:cubicBezTo>
                  <a:cubicBezTo>
                    <a:pt x="5099552" y="4582717"/>
                    <a:pt x="5126985" y="4486422"/>
                    <a:pt x="5154641" y="4390352"/>
                  </a:cubicBezTo>
                  <a:lnTo>
                    <a:pt x="5196854" y="4246134"/>
                  </a:lnTo>
                  <a:lnTo>
                    <a:pt x="5240299" y="4102140"/>
                  </a:lnTo>
                  <a:cubicBezTo>
                    <a:pt x="5299195" y="3910560"/>
                    <a:pt x="5364697" y="3721330"/>
                    <a:pt x="5432440" y="3532884"/>
                  </a:cubicBezTo>
                  <a:cubicBezTo>
                    <a:pt x="5500294" y="3346902"/>
                    <a:pt x="5533549" y="3148714"/>
                    <a:pt x="5528846" y="2951647"/>
                  </a:cubicBezTo>
                  <a:cubicBezTo>
                    <a:pt x="5526831" y="2853113"/>
                    <a:pt x="5515409" y="2755027"/>
                    <a:pt x="5495927" y="2658733"/>
                  </a:cubicBezTo>
                  <a:cubicBezTo>
                    <a:pt x="5491112" y="2634659"/>
                    <a:pt x="5486297" y="2610585"/>
                    <a:pt x="5480027" y="2586848"/>
                  </a:cubicBezTo>
                  <a:cubicBezTo>
                    <a:pt x="5474205" y="2562998"/>
                    <a:pt x="5468718" y="2539036"/>
                    <a:pt x="5461328" y="2515635"/>
                  </a:cubicBezTo>
                  <a:cubicBezTo>
                    <a:pt x="5454386" y="2492009"/>
                    <a:pt x="5447668" y="2468495"/>
                    <a:pt x="5439605" y="2445317"/>
                  </a:cubicBezTo>
                  <a:cubicBezTo>
                    <a:pt x="5431879" y="2422028"/>
                    <a:pt x="5424378" y="2398738"/>
                    <a:pt x="5415532" y="2375896"/>
                  </a:cubicBezTo>
                  <a:cubicBezTo>
                    <a:pt x="5347790" y="2191817"/>
                    <a:pt x="5254071" y="2018599"/>
                    <a:pt x="5144564" y="1857138"/>
                  </a:cubicBezTo>
                  <a:cubicBezTo>
                    <a:pt x="5034946" y="1695565"/>
                    <a:pt x="4909762" y="1545301"/>
                    <a:pt x="4774838" y="1405450"/>
                  </a:cubicBezTo>
                  <a:cubicBezTo>
                    <a:pt x="4638907" y="1265040"/>
                    <a:pt x="4496145" y="1132131"/>
                    <a:pt x="4345769" y="1012323"/>
                  </a:cubicBezTo>
                  <a:cubicBezTo>
                    <a:pt x="4270749" y="952195"/>
                    <a:pt x="4194273" y="894642"/>
                    <a:pt x="4115334" y="841344"/>
                  </a:cubicBezTo>
                  <a:cubicBezTo>
                    <a:pt x="4037067" y="787263"/>
                    <a:pt x="3956336" y="737548"/>
                    <a:pt x="3874038" y="691528"/>
                  </a:cubicBezTo>
                  <a:cubicBezTo>
                    <a:pt x="3709554" y="599712"/>
                    <a:pt x="3537792" y="523349"/>
                    <a:pt x="3359535" y="468819"/>
                  </a:cubicBezTo>
                  <a:cubicBezTo>
                    <a:pt x="3181278" y="414514"/>
                    <a:pt x="2997311" y="380699"/>
                    <a:pt x="2811105" y="366031"/>
                  </a:cubicBezTo>
                  <a:cubicBezTo>
                    <a:pt x="2787703" y="364575"/>
                    <a:pt x="2764525" y="362448"/>
                    <a:pt x="2741124" y="361440"/>
                  </a:cubicBezTo>
                  <a:lnTo>
                    <a:pt x="2671030" y="358417"/>
                  </a:lnTo>
                  <a:lnTo>
                    <a:pt x="2600713" y="357521"/>
                  </a:lnTo>
                  <a:cubicBezTo>
                    <a:pt x="2577087" y="356961"/>
                    <a:pt x="2554805" y="358305"/>
                    <a:pt x="2531739" y="358529"/>
                  </a:cubicBezTo>
                  <a:cubicBezTo>
                    <a:pt x="2440259" y="360992"/>
                    <a:pt x="2349564" y="370285"/>
                    <a:pt x="2259988" y="385289"/>
                  </a:cubicBezTo>
                  <a:cubicBezTo>
                    <a:pt x="2080723" y="415521"/>
                    <a:pt x="1906945" y="473634"/>
                    <a:pt x="1740670" y="553917"/>
                  </a:cubicBezTo>
                  <a:cubicBezTo>
                    <a:pt x="1574506" y="634647"/>
                    <a:pt x="1415844" y="737100"/>
                    <a:pt x="1264124" y="853549"/>
                  </a:cubicBezTo>
                  <a:cubicBezTo>
                    <a:pt x="1112181" y="969886"/>
                    <a:pt x="966508" y="1099212"/>
                    <a:pt x="823074" y="1234136"/>
                  </a:cubicBezTo>
                  <a:cubicBezTo>
                    <a:pt x="787131" y="1267951"/>
                    <a:pt x="751413" y="1301990"/>
                    <a:pt x="715694" y="1336252"/>
                  </a:cubicBezTo>
                  <a:lnTo>
                    <a:pt x="606859" y="1440945"/>
                  </a:lnTo>
                  <a:cubicBezTo>
                    <a:pt x="532623" y="1511374"/>
                    <a:pt x="457267" y="1579452"/>
                    <a:pt x="382023" y="1646074"/>
                  </a:cubicBezTo>
                  <a:lnTo>
                    <a:pt x="158531" y="1843813"/>
                  </a:lnTo>
                  <a:lnTo>
                    <a:pt x="0" y="1991775"/>
                  </a:lnTo>
                  <a:lnTo>
                    <a:pt x="0" y="1074740"/>
                  </a:lnTo>
                  <a:lnTo>
                    <a:pt x="113897" y="949410"/>
                  </a:lnTo>
                  <a:cubicBezTo>
                    <a:pt x="700439" y="362812"/>
                    <a:pt x="1510739" y="0"/>
                    <a:pt x="2405773" y="0"/>
                  </a:cubicBezTo>
                  <a:close/>
                </a:path>
              </a:pathLst>
            </a:custGeom>
            <a:gradFill>
              <a:gsLst>
                <a:gs pos="2000">
                  <a:schemeClr val="bg1">
                    <a:alpha val="10000"/>
                  </a:schemeClr>
                </a:gs>
                <a:gs pos="16000">
                  <a:schemeClr val="accent6">
                    <a:alpha val="10000"/>
                  </a:schemeClr>
                </a:gs>
                <a:gs pos="100000">
                  <a:schemeClr val="bg1">
                    <a:alpha val="10000"/>
                  </a:schemeClr>
                </a:gs>
                <a:gs pos="74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8C60904-C275-4E8D-3394-345E0970E867}"/>
              </a:ext>
            </a:extLst>
          </p:cNvPr>
          <p:cNvSpPr>
            <a:spLocks noGrp="1"/>
          </p:cNvSpPr>
          <p:nvPr>
            <p:ph type="title"/>
          </p:nvPr>
        </p:nvSpPr>
        <p:spPr>
          <a:xfrm>
            <a:off x="645646" y="2048951"/>
            <a:ext cx="4066092" cy="2760098"/>
          </a:xfrm>
        </p:spPr>
        <p:txBody>
          <a:bodyPr>
            <a:noAutofit/>
          </a:bodyPr>
          <a:lstStyle/>
          <a:p>
            <a:r>
              <a:rPr lang="en-US" sz="3600" b="1" dirty="0">
                <a:solidFill>
                  <a:srgbClr val="002060"/>
                </a:solidFill>
                <a:effectLst/>
                <a:latin typeface="Cambria" panose="02040503050406030204" pitchFamily="18" charset="0"/>
                <a:ea typeface="Calibri" panose="020F0502020204030204" pitchFamily="34" charset="0"/>
              </a:rPr>
              <a:t>Initial Teacher Preparation Programs </a:t>
            </a:r>
            <a:br>
              <a:rPr lang="en-US" sz="3600" b="1" dirty="0">
                <a:solidFill>
                  <a:srgbClr val="002060"/>
                </a:solidFill>
                <a:effectLst/>
                <a:latin typeface="Cambria" panose="02040503050406030204" pitchFamily="18" charset="0"/>
                <a:ea typeface="Calibri" panose="020F0502020204030204" pitchFamily="34" charset="0"/>
              </a:rPr>
            </a:br>
            <a:r>
              <a:rPr lang="en-US" sz="3600" b="1" dirty="0">
                <a:solidFill>
                  <a:srgbClr val="002060"/>
                </a:solidFill>
                <a:effectLst/>
                <a:latin typeface="Cambria" panose="02040503050406030204" pitchFamily="18" charset="0"/>
                <a:ea typeface="Calibri" panose="020F0502020204030204" pitchFamily="34" charset="0"/>
              </a:rPr>
              <a:t>Alumni and Principal Surveys</a:t>
            </a:r>
            <a:endParaRPr lang="en-US" sz="3600" dirty="0">
              <a:solidFill>
                <a:srgbClr val="002060"/>
              </a:solidFill>
            </a:endParaRPr>
          </a:p>
        </p:txBody>
      </p:sp>
      <p:sp>
        <p:nvSpPr>
          <p:cNvPr id="3" name="Content Placeholder 2">
            <a:extLst>
              <a:ext uri="{FF2B5EF4-FFF2-40B4-BE49-F238E27FC236}">
                <a16:creationId xmlns:a16="http://schemas.microsoft.com/office/drawing/2014/main" id="{526C2AFD-F9A6-11CD-B15E-76B2748D17BA}"/>
              </a:ext>
            </a:extLst>
          </p:cNvPr>
          <p:cNvSpPr>
            <a:spLocks noGrp="1"/>
          </p:cNvSpPr>
          <p:nvPr>
            <p:ph idx="1"/>
          </p:nvPr>
        </p:nvSpPr>
        <p:spPr>
          <a:xfrm>
            <a:off x="6090574" y="801866"/>
            <a:ext cx="5306084" cy="5230634"/>
          </a:xfrm>
          <a:noFill/>
          <a:ln>
            <a:noFill/>
          </a:ln>
        </p:spPr>
        <p:txBody>
          <a:bodyPr anchor="ctr">
            <a:normAutofit/>
          </a:bodyPr>
          <a:lstStyle/>
          <a:p>
            <a:pPr marL="0" indent="0">
              <a:buNone/>
            </a:pPr>
            <a:r>
              <a:rPr lang="en-US" sz="1800" dirty="0">
                <a:solidFill>
                  <a:srgbClr val="002060"/>
                </a:solidFill>
                <a:effectLst/>
                <a:latin typeface="Cambria" panose="02040503050406030204" pitchFamily="18" charset="0"/>
                <a:ea typeface="Cambria" panose="02040503050406030204" pitchFamily="18" charset="0"/>
              </a:rPr>
              <a:t>The survey data are aggregated and reported by program and degree level across the four InTASC Domains: </a:t>
            </a:r>
          </a:p>
          <a:p>
            <a:pPr marL="457200" lvl="1" indent="0">
              <a:buNone/>
            </a:pPr>
            <a:r>
              <a:rPr lang="en-US" sz="1800" dirty="0">
                <a:solidFill>
                  <a:srgbClr val="002060"/>
                </a:solidFill>
                <a:effectLst/>
                <a:latin typeface="Cambria" panose="02040503050406030204" pitchFamily="18" charset="0"/>
                <a:ea typeface="Cambria" panose="02040503050406030204" pitchFamily="18" charset="0"/>
              </a:rPr>
              <a:t>1. The Learner &amp; Learning</a:t>
            </a:r>
          </a:p>
          <a:p>
            <a:pPr marL="457200" lvl="1" indent="0">
              <a:buNone/>
            </a:pPr>
            <a:r>
              <a:rPr lang="en-US" sz="1800" dirty="0">
                <a:solidFill>
                  <a:srgbClr val="002060"/>
                </a:solidFill>
                <a:effectLst/>
                <a:latin typeface="Cambria" panose="02040503050406030204" pitchFamily="18" charset="0"/>
                <a:ea typeface="Cambria" panose="02040503050406030204" pitchFamily="18" charset="0"/>
              </a:rPr>
              <a:t>2. Content Knowledge</a:t>
            </a:r>
          </a:p>
          <a:p>
            <a:pPr marL="457200" lvl="1" indent="0">
              <a:buNone/>
            </a:pPr>
            <a:r>
              <a:rPr lang="en-US" sz="1800" dirty="0">
                <a:solidFill>
                  <a:srgbClr val="002060"/>
                </a:solidFill>
                <a:effectLst/>
                <a:latin typeface="Cambria" panose="02040503050406030204" pitchFamily="18" charset="0"/>
                <a:ea typeface="Cambria" panose="02040503050406030204" pitchFamily="18" charset="0"/>
              </a:rPr>
              <a:t>3. Instructional Practice </a:t>
            </a:r>
          </a:p>
          <a:p>
            <a:pPr marL="457200" lvl="1" indent="0">
              <a:buNone/>
            </a:pPr>
            <a:r>
              <a:rPr lang="en-US" sz="1800" dirty="0">
                <a:solidFill>
                  <a:srgbClr val="002060"/>
                </a:solidFill>
                <a:effectLst/>
                <a:latin typeface="Cambria" panose="02040503050406030204" pitchFamily="18" charset="0"/>
                <a:ea typeface="Cambria" panose="02040503050406030204" pitchFamily="18" charset="0"/>
              </a:rPr>
              <a:t>4. Professional Responsibility</a:t>
            </a:r>
          </a:p>
          <a:p>
            <a:endParaRPr lang="en-US" sz="1800" dirty="0">
              <a:solidFill>
                <a:schemeClr val="tx2"/>
              </a:solidFill>
            </a:endParaRPr>
          </a:p>
        </p:txBody>
      </p:sp>
    </p:spTree>
    <p:extLst>
      <p:ext uri="{BB962C8B-B14F-4D97-AF65-F5344CB8AC3E}">
        <p14:creationId xmlns:p14="http://schemas.microsoft.com/office/powerpoint/2010/main" val="2616400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8C60904-C275-4E8D-3394-345E0970E867}"/>
              </a:ext>
            </a:extLst>
          </p:cNvPr>
          <p:cNvSpPr>
            <a:spLocks noGrp="1"/>
          </p:cNvSpPr>
          <p:nvPr>
            <p:ph type="title"/>
          </p:nvPr>
        </p:nvSpPr>
        <p:spPr>
          <a:xfrm>
            <a:off x="804672" y="802955"/>
            <a:ext cx="4977976" cy="1454051"/>
          </a:xfrm>
        </p:spPr>
        <p:txBody>
          <a:bodyPr>
            <a:noAutofit/>
          </a:bodyPr>
          <a:lstStyle/>
          <a:p>
            <a:r>
              <a:rPr lang="en-US" sz="3600" b="1" dirty="0">
                <a:solidFill>
                  <a:srgbClr val="002060"/>
                </a:solidFill>
                <a:effectLst/>
                <a:latin typeface="Cambria" panose="02040503050406030204" pitchFamily="18" charset="0"/>
                <a:ea typeface="Calibri" panose="020F0502020204030204" pitchFamily="34" charset="0"/>
              </a:rPr>
              <a:t>Initial Teacher Preparation Programs Alumni and Principal Surveys</a:t>
            </a:r>
            <a:endParaRPr lang="en-US" sz="3600" dirty="0">
              <a:solidFill>
                <a:srgbClr val="002060"/>
              </a:solidFill>
            </a:endParaRPr>
          </a:p>
        </p:txBody>
      </p:sp>
      <p:sp>
        <p:nvSpPr>
          <p:cNvPr id="3" name="Content Placeholder 2">
            <a:extLst>
              <a:ext uri="{FF2B5EF4-FFF2-40B4-BE49-F238E27FC236}">
                <a16:creationId xmlns:a16="http://schemas.microsoft.com/office/drawing/2014/main" id="{526C2AFD-F9A6-11CD-B15E-76B2748D17BA}"/>
              </a:ext>
            </a:extLst>
          </p:cNvPr>
          <p:cNvSpPr>
            <a:spLocks noGrp="1"/>
          </p:cNvSpPr>
          <p:nvPr>
            <p:ph idx="1"/>
          </p:nvPr>
        </p:nvSpPr>
        <p:spPr>
          <a:xfrm>
            <a:off x="804672" y="2721840"/>
            <a:ext cx="4977578" cy="3639289"/>
          </a:xfrm>
        </p:spPr>
        <p:txBody>
          <a:bodyPr anchor="ctr">
            <a:normAutofit/>
          </a:bodyPr>
          <a:lstStyle/>
          <a:p>
            <a:pPr marL="0" indent="0">
              <a:buNone/>
            </a:pPr>
            <a:r>
              <a:rPr lang="en-US" sz="1800" b="1" dirty="0">
                <a:solidFill>
                  <a:srgbClr val="002060"/>
                </a:solidFill>
                <a:latin typeface="Cambria" panose="02040503050406030204" pitchFamily="18" charset="0"/>
                <a:ea typeface="Cambria" panose="02040503050406030204" pitchFamily="18" charset="0"/>
              </a:rPr>
              <a:t>Sample Selection</a:t>
            </a:r>
          </a:p>
          <a:p>
            <a:pPr marL="0" indent="0">
              <a:buNone/>
            </a:pPr>
            <a:r>
              <a:rPr lang="en-US" sz="1800" dirty="0">
                <a:solidFill>
                  <a:srgbClr val="002060"/>
                </a:solidFill>
                <a:effectLst/>
                <a:latin typeface="Cambria" panose="02040503050406030204" pitchFamily="18" charset="0"/>
                <a:ea typeface="Calibri" panose="020F0502020204030204" pitchFamily="34" charset="0"/>
                <a:cs typeface="Calibri" panose="020F0502020204030204" pitchFamily="34" charset="0"/>
              </a:rPr>
              <a:t>For this reporting period, we selected 2020-2021 and 2021-2022 graduates employed by Florida public schools during the 2022-2023 school year and their principals. </a:t>
            </a:r>
            <a:endParaRPr lang="en-US" sz="1800" dirty="0">
              <a:solidFill>
                <a:schemeClr val="tx2"/>
              </a:solidFill>
            </a:endParaRPr>
          </a:p>
        </p:txBody>
      </p:sp>
      <p:grpSp>
        <p:nvGrpSpPr>
          <p:cNvPr id="33" name="Group 32">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34" name="Freeform: Shape 33">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7" name="Graphic 6" descr="Graduation Cap">
            <a:extLst>
              <a:ext uri="{FF2B5EF4-FFF2-40B4-BE49-F238E27FC236}">
                <a16:creationId xmlns:a16="http://schemas.microsoft.com/office/drawing/2014/main" id="{6BAE9C15-5B10-C72A-6339-2E46971DCC5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409150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58086AEC-04C2-4BC4-BFB8-0135965C74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20C3BE3F-B8A9-4DC9-A867-EC91736FAA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grpSp>
        <p:nvGrpSpPr>
          <p:cNvPr id="38" name="Group 37">
            <a:extLst>
              <a:ext uri="{FF2B5EF4-FFF2-40B4-BE49-F238E27FC236}">
                <a16:creationId xmlns:a16="http://schemas.microsoft.com/office/drawing/2014/main" id="{0CA2F3D1-53F2-478B-949B-6D4EA2E4E4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455386"/>
            <a:ext cx="5378624" cy="6402614"/>
            <a:chOff x="-19221" y="197691"/>
            <a:chExt cx="5378624" cy="6402614"/>
          </a:xfrm>
        </p:grpSpPr>
        <p:sp>
          <p:nvSpPr>
            <p:cNvPr id="39" name="Freeform: Shape 38">
              <a:extLst>
                <a:ext uri="{FF2B5EF4-FFF2-40B4-BE49-F238E27FC236}">
                  <a16:creationId xmlns:a16="http://schemas.microsoft.com/office/drawing/2014/main" id="{6E53A4EE-6F9B-4EC8-9840-708F509D90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Freeform: Shape 39">
              <a:extLst>
                <a:ext uri="{FF2B5EF4-FFF2-40B4-BE49-F238E27FC236}">
                  <a16:creationId xmlns:a16="http://schemas.microsoft.com/office/drawing/2014/main" id="{CD8289AA-777C-4230-BABC-203458BF6C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 name="Freeform: Shape 40">
              <a:extLst>
                <a:ext uri="{FF2B5EF4-FFF2-40B4-BE49-F238E27FC236}">
                  <a16:creationId xmlns:a16="http://schemas.microsoft.com/office/drawing/2014/main" id="{39D76777-71BF-4FFF-B568-E58E46EB1C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2" name="Freeform: Shape 41">
              <a:extLst>
                <a:ext uri="{FF2B5EF4-FFF2-40B4-BE49-F238E27FC236}">
                  <a16:creationId xmlns:a16="http://schemas.microsoft.com/office/drawing/2014/main" id="{72CDCD53-6393-431A-9E75-109BC83622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3" name="Freeform: Shape 42">
              <a:extLst>
                <a:ext uri="{FF2B5EF4-FFF2-40B4-BE49-F238E27FC236}">
                  <a16:creationId xmlns:a16="http://schemas.microsoft.com/office/drawing/2014/main" id="{DA62198F-7D76-4A2A-9669-40E5E8A3C8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97691"/>
              <a:ext cx="5378623" cy="6402614"/>
            </a:xfrm>
            <a:custGeom>
              <a:avLst/>
              <a:gdLst>
                <a:gd name="connsiteX0" fmla="*/ 2220349 w 5378623"/>
                <a:gd name="connsiteY0" fmla="*/ 67 h 6402614"/>
                <a:gd name="connsiteX1" fmla="*/ 3018161 w 5378623"/>
                <a:gd name="connsiteY1" fmla="*/ 108191 h 6402614"/>
                <a:gd name="connsiteX2" fmla="*/ 5265831 w 5378623"/>
                <a:gd name="connsiteY2" fmla="*/ 4066338 h 6402614"/>
                <a:gd name="connsiteX3" fmla="*/ 2912752 w 5378623"/>
                <a:gd name="connsiteY3" fmla="*/ 6386691 h 6402614"/>
                <a:gd name="connsiteX4" fmla="*/ 2840648 w 5378623"/>
                <a:gd name="connsiteY4" fmla="*/ 6402614 h 6402614"/>
                <a:gd name="connsiteX5" fmla="*/ 1474249 w 5378623"/>
                <a:gd name="connsiteY5" fmla="*/ 6402614 h 6402614"/>
                <a:gd name="connsiteX6" fmla="*/ 1340218 w 5378623"/>
                <a:gd name="connsiteY6" fmla="*/ 6370360 h 6402614"/>
                <a:gd name="connsiteX7" fmla="*/ 204687 w 5378623"/>
                <a:gd name="connsiteY7" fmla="*/ 5802379 h 6402614"/>
                <a:gd name="connsiteX8" fmla="*/ 0 w 5378623"/>
                <a:gd name="connsiteY8" fmla="*/ 5624181 h 6402614"/>
                <a:gd name="connsiteX9" fmla="*/ 0 w 5378623"/>
                <a:gd name="connsiteY9" fmla="*/ 5197118 h 6402614"/>
                <a:gd name="connsiteX10" fmla="*/ 120950 w 5378623"/>
                <a:gd name="connsiteY10" fmla="*/ 5327736 h 6402614"/>
                <a:gd name="connsiteX11" fmla="*/ 553277 w 5378623"/>
                <a:gd name="connsiteY11" fmla="*/ 5674143 h 6402614"/>
                <a:gd name="connsiteX12" fmla="*/ 1048951 w 5378623"/>
                <a:gd name="connsiteY12" fmla="*/ 5913372 h 6402614"/>
                <a:gd name="connsiteX13" fmla="*/ 1114406 w 5378623"/>
                <a:gd name="connsiteY13" fmla="*/ 5935664 h 6402614"/>
                <a:gd name="connsiteX14" fmla="*/ 1180375 w 5378623"/>
                <a:gd name="connsiteY14" fmla="*/ 5956470 h 6402614"/>
                <a:gd name="connsiteX15" fmla="*/ 1247107 w 5378623"/>
                <a:gd name="connsiteY15" fmla="*/ 5975278 h 6402614"/>
                <a:gd name="connsiteX16" fmla="*/ 1313053 w 5378623"/>
                <a:gd name="connsiteY16" fmla="*/ 5991905 h 6402614"/>
                <a:gd name="connsiteX17" fmla="*/ 1578771 w 5378623"/>
                <a:gd name="connsiteY17" fmla="*/ 6035400 h 6402614"/>
                <a:gd name="connsiteX18" fmla="*/ 2116969 w 5378623"/>
                <a:gd name="connsiteY18" fmla="*/ 6005033 h 6402614"/>
                <a:gd name="connsiteX19" fmla="*/ 2648341 w 5378623"/>
                <a:gd name="connsiteY19" fmla="*/ 5837212 h 6402614"/>
                <a:gd name="connsiteX20" fmla="*/ 3166862 w 5378623"/>
                <a:gd name="connsiteY20" fmla="*/ 5582136 h 6402614"/>
                <a:gd name="connsiteX21" fmla="*/ 3295551 w 5378623"/>
                <a:gd name="connsiteY21" fmla="*/ 5510900 h 6402614"/>
                <a:gd name="connsiteX22" fmla="*/ 3426292 w 5378623"/>
                <a:gd name="connsiteY22" fmla="*/ 5437546 h 6402614"/>
                <a:gd name="connsiteX23" fmla="*/ 3693498 w 5378623"/>
                <a:gd name="connsiteY23" fmla="*/ 5296779 h 6402614"/>
                <a:gd name="connsiteX24" fmla="*/ 3957511 w 5378623"/>
                <a:gd name="connsiteY24" fmla="*/ 5162806 h 6402614"/>
                <a:gd name="connsiteX25" fmla="*/ 4212170 w 5378623"/>
                <a:gd name="connsiteY25" fmla="*/ 5024936 h 6402614"/>
                <a:gd name="connsiteX26" fmla="*/ 4449651 w 5378623"/>
                <a:gd name="connsiteY26" fmla="*/ 4870986 h 6402614"/>
                <a:gd name="connsiteX27" fmla="*/ 4659728 w 5378623"/>
                <a:gd name="connsiteY27" fmla="*/ 4689640 h 6402614"/>
                <a:gd name="connsiteX28" fmla="*/ 4830457 w 5378623"/>
                <a:gd name="connsiteY28" fmla="*/ 4472596 h 6402614"/>
                <a:gd name="connsiteX29" fmla="*/ 4955705 w 5378623"/>
                <a:gd name="connsiteY29" fmla="*/ 4222268 h 6402614"/>
                <a:gd name="connsiteX30" fmla="*/ 4968352 w 5378623"/>
                <a:gd name="connsiteY30" fmla="*/ 4189141 h 6402614"/>
                <a:gd name="connsiteX31" fmla="*/ 4979564 w 5378623"/>
                <a:gd name="connsiteY31" fmla="*/ 4155400 h 6402614"/>
                <a:gd name="connsiteX32" fmla="*/ 4990913 w 5378623"/>
                <a:gd name="connsiteY32" fmla="*/ 4121577 h 6402614"/>
                <a:gd name="connsiteX33" fmla="*/ 5000865 w 5378623"/>
                <a:gd name="connsiteY33" fmla="*/ 4086570 h 6402614"/>
                <a:gd name="connsiteX34" fmla="*/ 5020612 w 5378623"/>
                <a:gd name="connsiteY34" fmla="*/ 4016281 h 6402614"/>
                <a:gd name="connsiteX35" fmla="*/ 5030486 w 5378623"/>
                <a:gd name="connsiteY35" fmla="*/ 3981137 h 6402614"/>
                <a:gd name="connsiteX36" fmla="*/ 5035423 w 5378623"/>
                <a:gd name="connsiteY36" fmla="*/ 3963565 h 6402614"/>
                <a:gd name="connsiteX37" fmla="*/ 5039507 w 5378623"/>
                <a:gd name="connsiteY37" fmla="*/ 3945765 h 6402614"/>
                <a:gd name="connsiteX38" fmla="*/ 5071597 w 5378623"/>
                <a:gd name="connsiteY38" fmla="*/ 3802972 h 6402614"/>
                <a:gd name="connsiteX39" fmla="*/ 5096108 w 5378623"/>
                <a:gd name="connsiteY39" fmla="*/ 3658610 h 6402614"/>
                <a:gd name="connsiteX40" fmla="*/ 5113299 w 5378623"/>
                <a:gd name="connsiteY40" fmla="*/ 3512985 h 6402614"/>
                <a:gd name="connsiteX41" fmla="*/ 5115328 w 5378623"/>
                <a:gd name="connsiteY41" fmla="*/ 3494749 h 6402614"/>
                <a:gd name="connsiteX42" fmla="*/ 5116446 w 5378623"/>
                <a:gd name="connsiteY42" fmla="*/ 3476502 h 6402614"/>
                <a:gd name="connsiteX43" fmla="*/ 5118711 w 5378623"/>
                <a:gd name="connsiteY43" fmla="*/ 3439898 h 6402614"/>
                <a:gd name="connsiteX44" fmla="*/ 5123270 w 5378623"/>
                <a:gd name="connsiteY44" fmla="*/ 3366583 h 6402614"/>
                <a:gd name="connsiteX45" fmla="*/ 5121172 w 5378623"/>
                <a:gd name="connsiteY45" fmla="*/ 3072860 h 6402614"/>
                <a:gd name="connsiteX46" fmla="*/ 5119473 w 5378623"/>
                <a:gd name="connsiteY46" fmla="*/ 3036121 h 6402614"/>
                <a:gd name="connsiteX47" fmla="*/ 5116244 w 5378623"/>
                <a:gd name="connsiteY47" fmla="*/ 2999552 h 6402614"/>
                <a:gd name="connsiteX48" fmla="*/ 5109221 w 5378623"/>
                <a:gd name="connsiteY48" fmla="*/ 2926379 h 6402614"/>
                <a:gd name="connsiteX49" fmla="*/ 5089643 w 5378623"/>
                <a:gd name="connsiteY49" fmla="*/ 2780639 h 6402614"/>
                <a:gd name="connsiteX50" fmla="*/ 5084078 w 5378623"/>
                <a:gd name="connsiteY50" fmla="*/ 2744255 h 6402614"/>
                <a:gd name="connsiteX51" fmla="*/ 5077785 w 5378623"/>
                <a:gd name="connsiteY51" fmla="*/ 2708026 h 6402614"/>
                <a:gd name="connsiteX52" fmla="*/ 5063128 w 5378623"/>
                <a:gd name="connsiteY52" fmla="*/ 2636053 h 6402614"/>
                <a:gd name="connsiteX53" fmla="*/ 5047530 w 5378623"/>
                <a:gd name="connsiteY53" fmla="*/ 2564176 h 6402614"/>
                <a:gd name="connsiteX54" fmla="*/ 5028967 w 5378623"/>
                <a:gd name="connsiteY54" fmla="*/ 2493127 h 6402614"/>
                <a:gd name="connsiteX55" fmla="*/ 4822623 w 5378623"/>
                <a:gd name="connsiteY55" fmla="*/ 1944830 h 6402614"/>
                <a:gd name="connsiteX56" fmla="*/ 4108183 w 5378623"/>
                <a:gd name="connsiteY56" fmla="*/ 1038170 h 6402614"/>
                <a:gd name="connsiteX57" fmla="*/ 3638213 w 5378623"/>
                <a:gd name="connsiteY57" fmla="*/ 712395 h 6402614"/>
                <a:gd name="connsiteX58" fmla="*/ 3575480 w 5378623"/>
                <a:gd name="connsiteY58" fmla="*/ 678662 h 6402614"/>
                <a:gd name="connsiteX59" fmla="*/ 3512574 w 5378623"/>
                <a:gd name="connsiteY59" fmla="*/ 645577 h 6402614"/>
                <a:gd name="connsiteX60" fmla="*/ 3448603 w 5378623"/>
                <a:gd name="connsiteY60" fmla="*/ 614757 h 6402614"/>
                <a:gd name="connsiteX61" fmla="*/ 3416617 w 5378623"/>
                <a:gd name="connsiteY61" fmla="*/ 599347 h 6402614"/>
                <a:gd name="connsiteX62" fmla="*/ 3384352 w 5378623"/>
                <a:gd name="connsiteY62" fmla="*/ 584559 h 6402614"/>
                <a:gd name="connsiteX63" fmla="*/ 3254088 w 5378623"/>
                <a:gd name="connsiteY63" fmla="*/ 529021 h 6402614"/>
                <a:gd name="connsiteX64" fmla="*/ 3121640 w 5378623"/>
                <a:gd name="connsiteY64" fmla="*/ 479505 h 6402614"/>
                <a:gd name="connsiteX65" fmla="*/ 2987193 w 5378623"/>
                <a:gd name="connsiteY65" fmla="*/ 436176 h 6402614"/>
                <a:gd name="connsiteX66" fmla="*/ 2851296 w 5378623"/>
                <a:gd name="connsiteY66" fmla="*/ 398256 h 6402614"/>
                <a:gd name="connsiteX67" fmla="*/ 2573611 w 5378623"/>
                <a:gd name="connsiteY67" fmla="*/ 336717 h 6402614"/>
                <a:gd name="connsiteX68" fmla="*/ 2014208 w 5378623"/>
                <a:gd name="connsiteY68" fmla="*/ 276896 h 6402614"/>
                <a:gd name="connsiteX69" fmla="*/ 1457097 w 5378623"/>
                <a:gd name="connsiteY69" fmla="*/ 322828 h 6402614"/>
                <a:gd name="connsiteX70" fmla="*/ 914684 w 5378623"/>
                <a:gd name="connsiteY70" fmla="*/ 486648 h 6402614"/>
                <a:gd name="connsiteX71" fmla="*/ 848661 w 5378623"/>
                <a:gd name="connsiteY71" fmla="*/ 515093 h 6402614"/>
                <a:gd name="connsiteX72" fmla="*/ 782834 w 5378623"/>
                <a:gd name="connsiteY72" fmla="*/ 544519 h 6402614"/>
                <a:gd name="connsiteX73" fmla="*/ 717715 w 5378623"/>
                <a:gd name="connsiteY73" fmla="*/ 575988 h 6402614"/>
                <a:gd name="connsiteX74" fmla="*/ 653112 w 5378623"/>
                <a:gd name="connsiteY74" fmla="*/ 608523 h 6402614"/>
                <a:gd name="connsiteX75" fmla="*/ 406671 w 5378623"/>
                <a:gd name="connsiteY75" fmla="*/ 756246 h 6402614"/>
                <a:gd name="connsiteX76" fmla="*/ 191033 w 5378623"/>
                <a:gd name="connsiteY76" fmla="*/ 942131 h 6402614"/>
                <a:gd name="connsiteX77" fmla="*/ 143339 w 5378623"/>
                <a:gd name="connsiteY77" fmla="*/ 996006 h 6402614"/>
                <a:gd name="connsiteX78" fmla="*/ 98848 w 5378623"/>
                <a:gd name="connsiteY78" fmla="*/ 1053288 h 6402614"/>
                <a:gd name="connsiteX79" fmla="*/ 56083 w 5378623"/>
                <a:gd name="connsiteY79" fmla="*/ 1112657 h 6402614"/>
                <a:gd name="connsiteX80" fmla="*/ 14889 w 5378623"/>
                <a:gd name="connsiteY80" fmla="*/ 1173837 h 6402614"/>
                <a:gd name="connsiteX81" fmla="*/ 0 w 5378623"/>
                <a:gd name="connsiteY81" fmla="*/ 1198088 h 6402614"/>
                <a:gd name="connsiteX82" fmla="*/ 0 w 5378623"/>
                <a:gd name="connsiteY82" fmla="*/ 888809 h 6402614"/>
                <a:gd name="connsiteX83" fmla="*/ 88781 w 5378623"/>
                <a:gd name="connsiteY83" fmla="*/ 802825 h 6402614"/>
                <a:gd name="connsiteX84" fmla="*/ 2220349 w 5378623"/>
                <a:gd name="connsiteY84" fmla="*/ 67 h 640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5378623" h="6402614">
                  <a:moveTo>
                    <a:pt x="2220349" y="67"/>
                  </a:moveTo>
                  <a:cubicBezTo>
                    <a:pt x="2484151" y="1784"/>
                    <a:pt x="2751801" y="36820"/>
                    <a:pt x="3018161" y="108191"/>
                  </a:cubicBezTo>
                  <a:cubicBezTo>
                    <a:pt x="4722867" y="564965"/>
                    <a:pt x="5729192" y="2337049"/>
                    <a:pt x="5265831" y="4066338"/>
                  </a:cubicBezTo>
                  <a:cubicBezTo>
                    <a:pt x="4947269" y="5255224"/>
                    <a:pt x="4017004" y="6114300"/>
                    <a:pt x="2912752" y="6386691"/>
                  </a:cubicBezTo>
                  <a:lnTo>
                    <a:pt x="2840648" y="6402614"/>
                  </a:lnTo>
                  <a:lnTo>
                    <a:pt x="1474249" y="6402614"/>
                  </a:lnTo>
                  <a:lnTo>
                    <a:pt x="1340218" y="6370360"/>
                  </a:lnTo>
                  <a:cubicBezTo>
                    <a:pt x="914042" y="6256167"/>
                    <a:pt x="531514" y="6059766"/>
                    <a:pt x="204687" y="5802379"/>
                  </a:cubicBezTo>
                  <a:lnTo>
                    <a:pt x="0" y="5624181"/>
                  </a:lnTo>
                  <a:lnTo>
                    <a:pt x="0" y="5197118"/>
                  </a:lnTo>
                  <a:lnTo>
                    <a:pt x="120950" y="5327736"/>
                  </a:lnTo>
                  <a:cubicBezTo>
                    <a:pt x="253827" y="5458395"/>
                    <a:pt x="397634" y="5575985"/>
                    <a:pt x="553277" y="5674143"/>
                  </a:cubicBezTo>
                  <a:cubicBezTo>
                    <a:pt x="708978" y="5772084"/>
                    <a:pt x="875421" y="5851690"/>
                    <a:pt x="1048951" y="5913372"/>
                  </a:cubicBezTo>
                  <a:cubicBezTo>
                    <a:pt x="1070860" y="5920750"/>
                    <a:pt x="1092382" y="5928719"/>
                    <a:pt x="1114406" y="5935664"/>
                  </a:cubicBezTo>
                  <a:lnTo>
                    <a:pt x="1180375" y="5956470"/>
                  </a:lnTo>
                  <a:lnTo>
                    <a:pt x="1247107" y="5975278"/>
                  </a:lnTo>
                  <a:cubicBezTo>
                    <a:pt x="1269462" y="5981848"/>
                    <a:pt x="1291029" y="5986236"/>
                    <a:pt x="1313053" y="5991905"/>
                  </a:cubicBezTo>
                  <a:cubicBezTo>
                    <a:pt x="1400808" y="6012869"/>
                    <a:pt x="1489584" y="6027036"/>
                    <a:pt x="1578771" y="6035400"/>
                  </a:cubicBezTo>
                  <a:cubicBezTo>
                    <a:pt x="1757312" y="6051941"/>
                    <a:pt x="1937844" y="6040152"/>
                    <a:pt x="2116969" y="6005033"/>
                  </a:cubicBezTo>
                  <a:cubicBezTo>
                    <a:pt x="2296104" y="5969454"/>
                    <a:pt x="2473717" y="5910978"/>
                    <a:pt x="2648341" y="5837212"/>
                  </a:cubicBezTo>
                  <a:cubicBezTo>
                    <a:pt x="2823148" y="5763610"/>
                    <a:pt x="2995347" y="5675863"/>
                    <a:pt x="3166862" y="5582136"/>
                  </a:cubicBezTo>
                  <a:cubicBezTo>
                    <a:pt x="3209843" y="5558645"/>
                    <a:pt x="3252667" y="5534880"/>
                    <a:pt x="3295551" y="5510900"/>
                  </a:cubicBezTo>
                  <a:lnTo>
                    <a:pt x="3426292" y="5437546"/>
                  </a:lnTo>
                  <a:cubicBezTo>
                    <a:pt x="3515217" y="5388460"/>
                    <a:pt x="3604599" y="5341930"/>
                    <a:pt x="3693498" y="5296779"/>
                  </a:cubicBezTo>
                  <a:lnTo>
                    <a:pt x="3957511" y="5162806"/>
                  </a:lnTo>
                  <a:cubicBezTo>
                    <a:pt x="4044259" y="5118005"/>
                    <a:pt x="4129592" y="5072941"/>
                    <a:pt x="4212170" y="5024936"/>
                  </a:cubicBezTo>
                  <a:cubicBezTo>
                    <a:pt x="4294563" y="4976766"/>
                    <a:pt x="4374532" y="4926554"/>
                    <a:pt x="4449651" y="4870986"/>
                  </a:cubicBezTo>
                  <a:cubicBezTo>
                    <a:pt x="4524973" y="4815937"/>
                    <a:pt x="4596075" y="4756163"/>
                    <a:pt x="4659728" y="4689640"/>
                  </a:cubicBezTo>
                  <a:cubicBezTo>
                    <a:pt x="4723566" y="4623283"/>
                    <a:pt x="4780828" y="4550758"/>
                    <a:pt x="4830457" y="4472596"/>
                  </a:cubicBezTo>
                  <a:cubicBezTo>
                    <a:pt x="4880087" y="4394434"/>
                    <a:pt x="4921716" y="4310302"/>
                    <a:pt x="4955705" y="4222268"/>
                  </a:cubicBezTo>
                  <a:lnTo>
                    <a:pt x="4968352" y="4189141"/>
                  </a:lnTo>
                  <a:lnTo>
                    <a:pt x="4979564" y="4155400"/>
                  </a:lnTo>
                  <a:lnTo>
                    <a:pt x="4990913" y="4121577"/>
                  </a:lnTo>
                  <a:cubicBezTo>
                    <a:pt x="4994441" y="4110119"/>
                    <a:pt x="4997522" y="4098194"/>
                    <a:pt x="5000865" y="4086570"/>
                  </a:cubicBezTo>
                  <a:lnTo>
                    <a:pt x="5020612" y="4016281"/>
                  </a:lnTo>
                  <a:lnTo>
                    <a:pt x="5030486" y="3981137"/>
                  </a:lnTo>
                  <a:lnTo>
                    <a:pt x="5035423" y="3963565"/>
                  </a:lnTo>
                  <a:lnTo>
                    <a:pt x="5039507" y="3945765"/>
                  </a:lnTo>
                  <a:cubicBezTo>
                    <a:pt x="5050088" y="3898175"/>
                    <a:pt x="5061308" y="3850756"/>
                    <a:pt x="5071597" y="3802972"/>
                  </a:cubicBezTo>
                  <a:lnTo>
                    <a:pt x="5096108" y="3658610"/>
                  </a:lnTo>
                  <a:cubicBezTo>
                    <a:pt x="5102684" y="3610180"/>
                    <a:pt x="5107604" y="3561536"/>
                    <a:pt x="5113299" y="3512985"/>
                  </a:cubicBezTo>
                  <a:lnTo>
                    <a:pt x="5115328" y="3494749"/>
                  </a:lnTo>
                  <a:lnTo>
                    <a:pt x="5116446" y="3476502"/>
                  </a:lnTo>
                  <a:lnTo>
                    <a:pt x="5118711" y="3439898"/>
                  </a:lnTo>
                  <a:lnTo>
                    <a:pt x="5123270" y="3366583"/>
                  </a:lnTo>
                  <a:cubicBezTo>
                    <a:pt x="5126606" y="3268829"/>
                    <a:pt x="5127431" y="3170634"/>
                    <a:pt x="5121172" y="3072860"/>
                  </a:cubicBezTo>
                  <a:lnTo>
                    <a:pt x="5119473" y="3036121"/>
                  </a:lnTo>
                  <a:cubicBezTo>
                    <a:pt x="5118968" y="3023930"/>
                    <a:pt x="5117310" y="3011778"/>
                    <a:pt x="5116244" y="2999552"/>
                  </a:cubicBezTo>
                  <a:lnTo>
                    <a:pt x="5109221" y="2926379"/>
                  </a:lnTo>
                  <a:cubicBezTo>
                    <a:pt x="5105544" y="2877404"/>
                    <a:pt x="5096760" y="2829145"/>
                    <a:pt x="5089643" y="2780639"/>
                  </a:cubicBezTo>
                  <a:lnTo>
                    <a:pt x="5084078" y="2744255"/>
                  </a:lnTo>
                  <a:cubicBezTo>
                    <a:pt x="5082420" y="2732104"/>
                    <a:pt x="5080412" y="2719974"/>
                    <a:pt x="5077785" y="2708026"/>
                  </a:cubicBezTo>
                  <a:lnTo>
                    <a:pt x="5063128" y="2636053"/>
                  </a:lnTo>
                  <a:cubicBezTo>
                    <a:pt x="5057902" y="2612048"/>
                    <a:pt x="5053511" y="2587920"/>
                    <a:pt x="5047530" y="2564176"/>
                  </a:cubicBezTo>
                  <a:lnTo>
                    <a:pt x="5028967" y="2493127"/>
                  </a:lnTo>
                  <a:cubicBezTo>
                    <a:pt x="4979424" y="2303537"/>
                    <a:pt x="4909775" y="2119458"/>
                    <a:pt x="4822623" y="1944830"/>
                  </a:cubicBezTo>
                  <a:cubicBezTo>
                    <a:pt x="4648947" y="1594931"/>
                    <a:pt x="4401749" y="1285261"/>
                    <a:pt x="4108183" y="1038170"/>
                  </a:cubicBezTo>
                  <a:cubicBezTo>
                    <a:pt x="3961444" y="914460"/>
                    <a:pt x="3803854" y="805232"/>
                    <a:pt x="3638213" y="712395"/>
                  </a:cubicBezTo>
                  <a:lnTo>
                    <a:pt x="3575480" y="678662"/>
                  </a:lnTo>
                  <a:cubicBezTo>
                    <a:pt x="3554450" y="667578"/>
                    <a:pt x="3534194" y="655311"/>
                    <a:pt x="3512574" y="645577"/>
                  </a:cubicBezTo>
                  <a:lnTo>
                    <a:pt x="3448603" y="614757"/>
                  </a:lnTo>
                  <a:lnTo>
                    <a:pt x="3416617" y="599347"/>
                  </a:lnTo>
                  <a:cubicBezTo>
                    <a:pt x="3406000" y="594185"/>
                    <a:pt x="3395413" y="588913"/>
                    <a:pt x="3384352" y="584559"/>
                  </a:cubicBezTo>
                  <a:cubicBezTo>
                    <a:pt x="3340850" y="566062"/>
                    <a:pt x="3297707" y="547083"/>
                    <a:pt x="3254088" y="529021"/>
                  </a:cubicBezTo>
                  <a:cubicBezTo>
                    <a:pt x="3209736" y="512847"/>
                    <a:pt x="3165607" y="496270"/>
                    <a:pt x="3121640" y="479505"/>
                  </a:cubicBezTo>
                  <a:lnTo>
                    <a:pt x="2987193" y="436176"/>
                  </a:lnTo>
                  <a:cubicBezTo>
                    <a:pt x="2942116" y="422708"/>
                    <a:pt x="2896575" y="410968"/>
                    <a:pt x="2851296" y="398256"/>
                  </a:cubicBezTo>
                  <a:cubicBezTo>
                    <a:pt x="2759507" y="375285"/>
                    <a:pt x="2666373" y="353923"/>
                    <a:pt x="2573611" y="336717"/>
                  </a:cubicBezTo>
                  <a:cubicBezTo>
                    <a:pt x="2387776" y="301762"/>
                    <a:pt x="2200839" y="280304"/>
                    <a:pt x="2014208" y="276896"/>
                  </a:cubicBezTo>
                  <a:cubicBezTo>
                    <a:pt x="1827605" y="273381"/>
                    <a:pt x="1641223" y="288238"/>
                    <a:pt x="1457097" y="322828"/>
                  </a:cubicBezTo>
                  <a:cubicBezTo>
                    <a:pt x="1272912" y="357634"/>
                    <a:pt x="1091595" y="413727"/>
                    <a:pt x="914684" y="486648"/>
                  </a:cubicBezTo>
                  <a:lnTo>
                    <a:pt x="848661" y="515093"/>
                  </a:lnTo>
                  <a:cubicBezTo>
                    <a:pt x="826573" y="524592"/>
                    <a:pt x="804281" y="533573"/>
                    <a:pt x="782834" y="544519"/>
                  </a:cubicBezTo>
                  <a:lnTo>
                    <a:pt x="717715" y="575988"/>
                  </a:lnTo>
                  <a:cubicBezTo>
                    <a:pt x="696005" y="586632"/>
                    <a:pt x="673986" y="596729"/>
                    <a:pt x="653112" y="608523"/>
                  </a:cubicBezTo>
                  <a:cubicBezTo>
                    <a:pt x="568070" y="653782"/>
                    <a:pt x="483901" y="700897"/>
                    <a:pt x="406671" y="756246"/>
                  </a:cubicBezTo>
                  <a:cubicBezTo>
                    <a:pt x="327441" y="809669"/>
                    <a:pt x="256836" y="872706"/>
                    <a:pt x="191033" y="942131"/>
                  </a:cubicBezTo>
                  <a:cubicBezTo>
                    <a:pt x="175048" y="959988"/>
                    <a:pt x="159064" y="977846"/>
                    <a:pt x="143339" y="996006"/>
                  </a:cubicBezTo>
                  <a:lnTo>
                    <a:pt x="98848" y="1053288"/>
                  </a:lnTo>
                  <a:cubicBezTo>
                    <a:pt x="83542" y="1072023"/>
                    <a:pt x="70312" y="1092822"/>
                    <a:pt x="56083" y="1112657"/>
                  </a:cubicBezTo>
                  <a:cubicBezTo>
                    <a:pt x="42010" y="1132765"/>
                    <a:pt x="27965" y="1152765"/>
                    <a:pt x="14889" y="1173837"/>
                  </a:cubicBezTo>
                  <a:lnTo>
                    <a:pt x="0" y="1198088"/>
                  </a:lnTo>
                  <a:lnTo>
                    <a:pt x="0" y="888809"/>
                  </a:lnTo>
                  <a:lnTo>
                    <a:pt x="88781" y="802825"/>
                  </a:lnTo>
                  <a:cubicBezTo>
                    <a:pt x="672175" y="289643"/>
                    <a:pt x="1428944" y="-5083"/>
                    <a:pt x="2220349" y="6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8C60904-C275-4E8D-3394-345E0970E867}"/>
              </a:ext>
            </a:extLst>
          </p:cNvPr>
          <p:cNvSpPr>
            <a:spLocks noGrp="1"/>
          </p:cNvSpPr>
          <p:nvPr>
            <p:ph type="title"/>
          </p:nvPr>
        </p:nvSpPr>
        <p:spPr>
          <a:xfrm>
            <a:off x="804672" y="2023236"/>
            <a:ext cx="3659777" cy="2820908"/>
          </a:xfrm>
        </p:spPr>
        <p:txBody>
          <a:bodyPr>
            <a:noAutofit/>
          </a:bodyPr>
          <a:lstStyle/>
          <a:p>
            <a:r>
              <a:rPr lang="en-US" sz="3600" b="1" dirty="0">
                <a:solidFill>
                  <a:srgbClr val="002060"/>
                </a:solidFill>
                <a:effectLst/>
                <a:latin typeface="Cambria" panose="02040503050406030204" pitchFamily="18" charset="0"/>
                <a:ea typeface="Calibri" panose="020F0502020204030204" pitchFamily="34" charset="0"/>
              </a:rPr>
              <a:t>Initial Teacher Preparation Programs</a:t>
            </a:r>
            <a:br>
              <a:rPr lang="en-US" sz="3600" b="1" dirty="0">
                <a:solidFill>
                  <a:srgbClr val="002060"/>
                </a:solidFill>
                <a:effectLst/>
                <a:latin typeface="Cambria" panose="02040503050406030204" pitchFamily="18" charset="0"/>
                <a:ea typeface="Calibri" panose="020F0502020204030204" pitchFamily="34" charset="0"/>
              </a:rPr>
            </a:br>
            <a:r>
              <a:rPr lang="en-US" sz="3600" b="1" dirty="0">
                <a:solidFill>
                  <a:srgbClr val="002060"/>
                </a:solidFill>
                <a:effectLst/>
                <a:latin typeface="Cambria" panose="02040503050406030204" pitchFamily="18" charset="0"/>
                <a:ea typeface="Calibri" panose="020F0502020204030204" pitchFamily="34" charset="0"/>
              </a:rPr>
              <a:t>Alumni and Principal Surveys</a:t>
            </a:r>
            <a:endParaRPr lang="en-US" sz="3600" dirty="0">
              <a:solidFill>
                <a:srgbClr val="002060"/>
              </a:solidFill>
            </a:endParaRPr>
          </a:p>
        </p:txBody>
      </p:sp>
      <p:graphicFrame>
        <p:nvGraphicFramePr>
          <p:cNvPr id="30" name="Content Placeholder 2">
            <a:extLst>
              <a:ext uri="{FF2B5EF4-FFF2-40B4-BE49-F238E27FC236}">
                <a16:creationId xmlns:a16="http://schemas.microsoft.com/office/drawing/2014/main" id="{6798C970-B4BF-4F74-E32A-D5B7B4AFF702}"/>
              </a:ext>
            </a:extLst>
          </p:cNvPr>
          <p:cNvGraphicFramePr>
            <a:graphicFrameLocks noGrp="1"/>
          </p:cNvGraphicFramePr>
          <p:nvPr>
            <p:ph idx="1"/>
            <p:extLst>
              <p:ext uri="{D42A27DB-BD31-4B8C-83A1-F6EECF244321}">
                <p14:modId xmlns:p14="http://schemas.microsoft.com/office/powerpoint/2010/main" val="3590411893"/>
              </p:ext>
            </p:extLst>
          </p:nvPr>
        </p:nvGraphicFramePr>
        <p:xfrm>
          <a:off x="6355080" y="955653"/>
          <a:ext cx="5029200" cy="54266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Content Placeholder 2">
            <a:extLst>
              <a:ext uri="{FF2B5EF4-FFF2-40B4-BE49-F238E27FC236}">
                <a16:creationId xmlns:a16="http://schemas.microsoft.com/office/drawing/2014/main" id="{0DE1C1CF-DC45-3418-C402-B7C892E272D1}"/>
              </a:ext>
            </a:extLst>
          </p:cNvPr>
          <p:cNvGraphicFramePr>
            <a:graphicFrameLocks/>
          </p:cNvGraphicFramePr>
          <p:nvPr>
            <p:extLst>
              <p:ext uri="{D42A27DB-BD31-4B8C-83A1-F6EECF244321}">
                <p14:modId xmlns:p14="http://schemas.microsoft.com/office/powerpoint/2010/main" val="3877393495"/>
              </p:ext>
            </p:extLst>
          </p:nvPr>
        </p:nvGraphicFramePr>
        <p:xfrm>
          <a:off x="6355080" y="955653"/>
          <a:ext cx="5029200" cy="494781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 name="TextBox 3">
            <a:extLst>
              <a:ext uri="{FF2B5EF4-FFF2-40B4-BE49-F238E27FC236}">
                <a16:creationId xmlns:a16="http://schemas.microsoft.com/office/drawing/2014/main" id="{6E32F6AD-8AB4-D8D5-0E34-B8FD9B3F2033}"/>
              </a:ext>
            </a:extLst>
          </p:cNvPr>
          <p:cNvSpPr txBox="1"/>
          <p:nvPr/>
        </p:nvSpPr>
        <p:spPr>
          <a:xfrm>
            <a:off x="6416550" y="2604051"/>
            <a:ext cx="4906260" cy="3693319"/>
          </a:xfrm>
          <a:prstGeom prst="rect">
            <a:avLst/>
          </a:prstGeom>
          <a:noFill/>
        </p:spPr>
        <p:txBody>
          <a:bodyPr wrap="square" rtlCol="0">
            <a:spAutoFit/>
          </a:bodyPr>
          <a:lstStyle/>
          <a:p>
            <a:r>
              <a:rPr lang="en-US" i="1" dirty="0">
                <a:solidFill>
                  <a:srgbClr val="002060"/>
                </a:solidFill>
                <a:latin typeface="Cambria" panose="02040503050406030204" pitchFamily="18" charset="0"/>
                <a:ea typeface="Cambria" panose="02040503050406030204" pitchFamily="18" charset="0"/>
              </a:rPr>
              <a:t>She has been a wonderful addition to our school's family. She works great with her team, colleagues, students, and families. We are thrilled to have her as part of our team.</a:t>
            </a:r>
          </a:p>
          <a:p>
            <a:endParaRPr lang="en-US" dirty="0">
              <a:solidFill>
                <a:srgbClr val="002060"/>
              </a:solidFill>
              <a:latin typeface="Cambria" panose="02040503050406030204" pitchFamily="18" charset="0"/>
              <a:ea typeface="Cambria" panose="02040503050406030204" pitchFamily="18" charset="0"/>
            </a:endParaRPr>
          </a:p>
          <a:p>
            <a:r>
              <a:rPr lang="en-US" i="1" dirty="0">
                <a:solidFill>
                  <a:srgbClr val="002060"/>
                </a:solidFill>
                <a:latin typeface="Cambria" panose="02040503050406030204" pitchFamily="18" charset="0"/>
                <a:ea typeface="Cambria" panose="02040503050406030204" pitchFamily="18" charset="0"/>
              </a:rPr>
              <a:t>In her 3rd year of teaching, she won our Teacher of the Year award this year. She is an amazing educator that is an example to all others. </a:t>
            </a:r>
          </a:p>
          <a:p>
            <a:endParaRPr lang="en-US" i="1" dirty="0">
              <a:solidFill>
                <a:srgbClr val="002060"/>
              </a:solidFill>
              <a:latin typeface="Cambria" panose="02040503050406030204" pitchFamily="18" charset="0"/>
              <a:ea typeface="Cambria" panose="02040503050406030204" pitchFamily="18" charset="0"/>
            </a:endParaRPr>
          </a:p>
          <a:p>
            <a:r>
              <a:rPr lang="en-US" i="1" dirty="0">
                <a:solidFill>
                  <a:srgbClr val="002060"/>
                </a:solidFill>
                <a:latin typeface="Cambria" panose="02040503050406030204" pitchFamily="18" charset="0"/>
                <a:ea typeface="Cambria" panose="02040503050406030204" pitchFamily="18" charset="0"/>
              </a:rPr>
              <a:t>With the partnership of USF and very strong mentor teachers, I feel like we have found the winning combination to prepare new teachers!!  What a great year with our interns and USF!!! </a:t>
            </a:r>
          </a:p>
        </p:txBody>
      </p:sp>
    </p:spTree>
    <p:extLst>
      <p:ext uri="{BB962C8B-B14F-4D97-AF65-F5344CB8AC3E}">
        <p14:creationId xmlns:p14="http://schemas.microsoft.com/office/powerpoint/2010/main" val="1110046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60904-C275-4E8D-3394-345E0970E867}"/>
              </a:ext>
            </a:extLst>
          </p:cNvPr>
          <p:cNvSpPr>
            <a:spLocks noGrp="1"/>
          </p:cNvSpPr>
          <p:nvPr>
            <p:ph type="title"/>
          </p:nvPr>
        </p:nvSpPr>
        <p:spPr/>
        <p:txBody>
          <a:bodyPr>
            <a:normAutofit/>
          </a:bodyPr>
          <a:lstStyle/>
          <a:p>
            <a:pPr algn="ctr"/>
            <a:r>
              <a:rPr lang="en-US" sz="2400" b="1" dirty="0">
                <a:solidFill>
                  <a:srgbClr val="002060"/>
                </a:solidFill>
                <a:effectLst/>
                <a:latin typeface="Cambria" panose="02040503050406030204" pitchFamily="18" charset="0"/>
                <a:ea typeface="Calibri" panose="020F0502020204030204" pitchFamily="34" charset="0"/>
              </a:rPr>
              <a:t>Initial Teacher Preparation Programs Alumni and Principal Surveys</a:t>
            </a:r>
            <a:br>
              <a:rPr lang="en-US" sz="2400" b="1" dirty="0">
                <a:solidFill>
                  <a:srgbClr val="002060"/>
                </a:solidFill>
                <a:effectLst/>
                <a:latin typeface="Cambria" panose="02040503050406030204" pitchFamily="18" charset="0"/>
                <a:ea typeface="Calibri" panose="020F0502020204030204" pitchFamily="34" charset="0"/>
              </a:rPr>
            </a:br>
            <a:endParaRPr lang="en-US" sz="2400" dirty="0">
              <a:highlight>
                <a:srgbClr val="00FFFF"/>
              </a:highlight>
            </a:endParaRPr>
          </a:p>
        </p:txBody>
      </p:sp>
      <p:sp>
        <p:nvSpPr>
          <p:cNvPr id="3" name="Content Placeholder 2">
            <a:extLst>
              <a:ext uri="{FF2B5EF4-FFF2-40B4-BE49-F238E27FC236}">
                <a16:creationId xmlns:a16="http://schemas.microsoft.com/office/drawing/2014/main" id="{526C2AFD-F9A6-11CD-B15E-76B2748D17BA}"/>
              </a:ext>
            </a:extLst>
          </p:cNvPr>
          <p:cNvSpPr>
            <a:spLocks noGrp="1"/>
          </p:cNvSpPr>
          <p:nvPr>
            <p:ph idx="1"/>
          </p:nvPr>
        </p:nvSpPr>
        <p:spPr/>
        <p:txBody>
          <a:bodyPr>
            <a:normAutofit/>
          </a:bodyPr>
          <a:lstStyle/>
          <a:p>
            <a:pPr marL="0" indent="0">
              <a:buNone/>
            </a:pPr>
            <a:r>
              <a:rPr lang="en-US" sz="2400" dirty="0">
                <a:solidFill>
                  <a:srgbClr val="002060"/>
                </a:solidFill>
                <a:latin typeface="Cambria" panose="02040503050406030204" pitchFamily="18" charset="0"/>
                <a:ea typeface="Cambria" panose="02040503050406030204" pitchFamily="18" charset="0"/>
              </a:rPr>
              <a:t>	Descriptive Statistics: </a:t>
            </a:r>
            <a:r>
              <a:rPr lang="en-US" sz="2400" i="1" dirty="0">
                <a:solidFill>
                  <a:srgbClr val="002060"/>
                </a:solidFill>
                <a:latin typeface="Cambria" panose="02040503050406030204" pitchFamily="18" charset="0"/>
                <a:ea typeface="Cambria" panose="02040503050406030204" pitchFamily="18" charset="0"/>
              </a:rPr>
              <a:t>Alumni Survey</a:t>
            </a:r>
            <a:endParaRPr lang="en-US" dirty="0"/>
          </a:p>
          <a:p>
            <a:endParaRPr lang="en-US" dirty="0"/>
          </a:p>
          <a:p>
            <a:endParaRPr lang="en-US" dirty="0"/>
          </a:p>
          <a:p>
            <a:pPr marL="0" indent="0">
              <a:buNone/>
            </a:pPr>
            <a:endParaRPr lang="en-US" dirty="0"/>
          </a:p>
          <a:p>
            <a:pPr marL="0" indent="0">
              <a:buNone/>
            </a:pPr>
            <a:endParaRPr lang="en-US" sz="2400" dirty="0">
              <a:solidFill>
                <a:srgbClr val="002060"/>
              </a:solidFill>
              <a:latin typeface="Cambria" panose="02040503050406030204" pitchFamily="18" charset="0"/>
              <a:ea typeface="Cambria" panose="02040503050406030204" pitchFamily="18" charset="0"/>
            </a:endParaRPr>
          </a:p>
          <a:p>
            <a:pPr marL="0" indent="0">
              <a:buNone/>
            </a:pPr>
            <a:r>
              <a:rPr lang="en-US" sz="2400" dirty="0">
                <a:solidFill>
                  <a:srgbClr val="002060"/>
                </a:solidFill>
                <a:latin typeface="Cambria" panose="02040503050406030204" pitchFamily="18" charset="0"/>
                <a:ea typeface="Cambria" panose="02040503050406030204" pitchFamily="18" charset="0"/>
              </a:rPr>
              <a:t>	Descriptive Statistics: </a:t>
            </a:r>
            <a:r>
              <a:rPr lang="en-US" sz="2400" i="1" dirty="0">
                <a:solidFill>
                  <a:srgbClr val="002060"/>
                </a:solidFill>
                <a:latin typeface="Cambria" panose="02040503050406030204" pitchFamily="18" charset="0"/>
                <a:ea typeface="Cambria" panose="02040503050406030204" pitchFamily="18" charset="0"/>
              </a:rPr>
              <a:t>Principal Survey</a:t>
            </a:r>
            <a:endParaRPr lang="en-US" dirty="0"/>
          </a:p>
        </p:txBody>
      </p:sp>
      <p:graphicFrame>
        <p:nvGraphicFramePr>
          <p:cNvPr id="4" name="Object 3">
            <a:extLst>
              <a:ext uri="{FF2B5EF4-FFF2-40B4-BE49-F238E27FC236}">
                <a16:creationId xmlns:a16="http://schemas.microsoft.com/office/drawing/2014/main" id="{294F5351-247C-609B-B407-B44A99BFE1AD}"/>
              </a:ext>
            </a:extLst>
          </p:cNvPr>
          <p:cNvGraphicFramePr>
            <a:graphicFrameLocks noChangeAspect="1"/>
          </p:cNvGraphicFramePr>
          <p:nvPr>
            <p:extLst>
              <p:ext uri="{D42A27DB-BD31-4B8C-83A1-F6EECF244321}">
                <p14:modId xmlns:p14="http://schemas.microsoft.com/office/powerpoint/2010/main" val="1622176744"/>
              </p:ext>
            </p:extLst>
          </p:nvPr>
        </p:nvGraphicFramePr>
        <p:xfrm>
          <a:off x="1835150" y="4800600"/>
          <a:ext cx="8018463" cy="1208088"/>
        </p:xfrm>
        <a:graphic>
          <a:graphicData uri="http://schemas.openxmlformats.org/presentationml/2006/ole">
            <mc:AlternateContent xmlns:mc="http://schemas.openxmlformats.org/markup-compatibility/2006">
              <mc:Choice xmlns:v="urn:schemas-microsoft-com:vml" Requires="v">
                <p:oleObj name="Worksheet" r:id="rId3" imgW="7867510" imgH="1028700" progId="Excel.Sheet.8">
                  <p:embed/>
                </p:oleObj>
              </mc:Choice>
              <mc:Fallback>
                <p:oleObj name="Worksheet" r:id="rId3" imgW="7867510" imgH="1028700" progId="Excel.Sheet.8">
                  <p:embed/>
                  <p:pic>
                    <p:nvPicPr>
                      <p:cNvPr id="0" name=""/>
                      <p:cNvPicPr/>
                      <p:nvPr/>
                    </p:nvPicPr>
                    <p:blipFill>
                      <a:blip r:embed="rId4"/>
                      <a:stretch>
                        <a:fillRect/>
                      </a:stretch>
                    </p:blipFill>
                    <p:spPr>
                      <a:xfrm>
                        <a:off x="1835150" y="4800600"/>
                        <a:ext cx="8018463" cy="1208088"/>
                      </a:xfrm>
                      <a:prstGeom prst="rect">
                        <a:avLst/>
                      </a:prstGeom>
                    </p:spPr>
                  </p:pic>
                </p:oleObj>
              </mc:Fallback>
            </mc:AlternateContent>
          </a:graphicData>
        </a:graphic>
      </p:graphicFrame>
      <p:graphicFrame>
        <p:nvGraphicFramePr>
          <p:cNvPr id="8" name="Table 7">
            <a:extLst>
              <a:ext uri="{FF2B5EF4-FFF2-40B4-BE49-F238E27FC236}">
                <a16:creationId xmlns:a16="http://schemas.microsoft.com/office/drawing/2014/main" id="{6D18D794-17CE-2550-3312-49A40461AD29}"/>
              </a:ext>
            </a:extLst>
          </p:cNvPr>
          <p:cNvGraphicFramePr>
            <a:graphicFrameLocks noGrp="1"/>
          </p:cNvGraphicFramePr>
          <p:nvPr>
            <p:extLst>
              <p:ext uri="{D42A27DB-BD31-4B8C-83A1-F6EECF244321}">
                <p14:modId xmlns:p14="http://schemas.microsoft.com/office/powerpoint/2010/main" val="2672851052"/>
              </p:ext>
            </p:extLst>
          </p:nvPr>
        </p:nvGraphicFramePr>
        <p:xfrm>
          <a:off x="1835689" y="2539818"/>
          <a:ext cx="7861300" cy="1162050"/>
        </p:xfrm>
        <a:graphic>
          <a:graphicData uri="http://schemas.openxmlformats.org/drawingml/2006/table">
            <a:tbl>
              <a:tblPr/>
              <a:tblGrid>
                <a:gridCol w="4813300">
                  <a:extLst>
                    <a:ext uri="{9D8B030D-6E8A-4147-A177-3AD203B41FA5}">
                      <a16:colId xmlns:a16="http://schemas.microsoft.com/office/drawing/2014/main" val="3571998646"/>
                    </a:ext>
                  </a:extLst>
                </a:gridCol>
                <a:gridCol w="609600">
                  <a:extLst>
                    <a:ext uri="{9D8B030D-6E8A-4147-A177-3AD203B41FA5}">
                      <a16:colId xmlns:a16="http://schemas.microsoft.com/office/drawing/2014/main" val="2525739753"/>
                    </a:ext>
                  </a:extLst>
                </a:gridCol>
                <a:gridCol w="609600">
                  <a:extLst>
                    <a:ext uri="{9D8B030D-6E8A-4147-A177-3AD203B41FA5}">
                      <a16:colId xmlns:a16="http://schemas.microsoft.com/office/drawing/2014/main" val="1556601085"/>
                    </a:ext>
                  </a:extLst>
                </a:gridCol>
                <a:gridCol w="609600">
                  <a:extLst>
                    <a:ext uri="{9D8B030D-6E8A-4147-A177-3AD203B41FA5}">
                      <a16:colId xmlns:a16="http://schemas.microsoft.com/office/drawing/2014/main" val="2665609796"/>
                    </a:ext>
                  </a:extLst>
                </a:gridCol>
                <a:gridCol w="609600">
                  <a:extLst>
                    <a:ext uri="{9D8B030D-6E8A-4147-A177-3AD203B41FA5}">
                      <a16:colId xmlns:a16="http://schemas.microsoft.com/office/drawing/2014/main" val="3322366801"/>
                    </a:ext>
                  </a:extLst>
                </a:gridCol>
                <a:gridCol w="609600">
                  <a:extLst>
                    <a:ext uri="{9D8B030D-6E8A-4147-A177-3AD203B41FA5}">
                      <a16:colId xmlns:a16="http://schemas.microsoft.com/office/drawing/2014/main" val="2434465822"/>
                    </a:ext>
                  </a:extLst>
                </a:gridCol>
              </a:tblGrid>
              <a:tr h="238125">
                <a:tc>
                  <a:txBody>
                    <a:bodyPr/>
                    <a:lstStyle/>
                    <a:p>
                      <a:pPr algn="l" fontAlgn="t"/>
                      <a:r>
                        <a:rPr lang="en-US" sz="1400" b="1" i="0" u="none" strike="noStrike" dirty="0">
                          <a:solidFill>
                            <a:srgbClr val="002060"/>
                          </a:solidFill>
                          <a:effectLst/>
                          <a:latin typeface="Cambria" panose="02040503050406030204" pitchFamily="18" charset="0"/>
                        </a:rPr>
                        <a:t>InTASC Domain</a:t>
                      </a:r>
                    </a:p>
                  </a:txBody>
                  <a:tcPr marL="0" marR="0" marT="0" marB="0">
                    <a:lnL>
                      <a:noFill/>
                    </a:lnL>
                    <a:lnR>
                      <a:no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gn="r" fontAlgn="b"/>
                      <a:r>
                        <a:rPr lang="en-US" sz="1400" b="1" i="0" u="none" strike="noStrike" dirty="0">
                          <a:solidFill>
                            <a:srgbClr val="002060"/>
                          </a:solidFill>
                          <a:effectLst/>
                          <a:latin typeface="Cambria" panose="02040503050406030204" pitchFamily="18" charset="0"/>
                        </a:rPr>
                        <a:t>N</a:t>
                      </a:r>
                    </a:p>
                  </a:txBody>
                  <a:tcPr marL="0" marR="0" marT="0" marB="0" anchor="b">
                    <a:lnL>
                      <a:noFill/>
                    </a:lnL>
                    <a:lnR>
                      <a:no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gn="r" fontAlgn="b"/>
                      <a:r>
                        <a:rPr lang="en-US" sz="1400" b="1" i="0" u="none" strike="noStrike" dirty="0">
                          <a:solidFill>
                            <a:srgbClr val="002060"/>
                          </a:solidFill>
                          <a:effectLst/>
                          <a:latin typeface="Cambria" panose="02040503050406030204" pitchFamily="18" charset="0"/>
                        </a:rPr>
                        <a:t>Mean</a:t>
                      </a:r>
                    </a:p>
                  </a:txBody>
                  <a:tcPr marL="0" marR="0" marT="0" marB="0" anchor="b">
                    <a:lnL>
                      <a:noFill/>
                    </a:lnL>
                    <a:lnR>
                      <a:no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gn="r" fontAlgn="b"/>
                      <a:r>
                        <a:rPr lang="en-US" sz="1400" b="1" i="0" u="none" strike="noStrike" dirty="0">
                          <a:solidFill>
                            <a:srgbClr val="002060"/>
                          </a:solidFill>
                          <a:effectLst/>
                          <a:latin typeface="Cambria" panose="02040503050406030204" pitchFamily="18" charset="0"/>
                        </a:rPr>
                        <a:t>SD</a:t>
                      </a:r>
                    </a:p>
                  </a:txBody>
                  <a:tcPr marL="0" marR="0" marT="0" marB="0" anchor="b">
                    <a:lnL>
                      <a:noFill/>
                    </a:lnL>
                    <a:lnR>
                      <a:no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gn="r" fontAlgn="b"/>
                      <a:r>
                        <a:rPr lang="en-US" sz="1400" b="1" i="0" u="none" strike="noStrike" dirty="0">
                          <a:solidFill>
                            <a:srgbClr val="002060"/>
                          </a:solidFill>
                          <a:effectLst/>
                          <a:latin typeface="Cambria" panose="02040503050406030204" pitchFamily="18" charset="0"/>
                        </a:rPr>
                        <a:t>Min</a:t>
                      </a:r>
                    </a:p>
                  </a:txBody>
                  <a:tcPr marL="0" marR="0" marT="0" marB="0" anchor="b">
                    <a:lnL>
                      <a:noFill/>
                    </a:lnL>
                    <a:lnR>
                      <a:no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a:txBody>
                    <a:bodyPr/>
                    <a:lstStyle/>
                    <a:p>
                      <a:pPr algn="r" fontAlgn="b"/>
                      <a:r>
                        <a:rPr lang="en-US" sz="1400" b="1" i="0" u="none" strike="noStrike" dirty="0">
                          <a:solidFill>
                            <a:srgbClr val="002060"/>
                          </a:solidFill>
                          <a:effectLst/>
                          <a:latin typeface="Cambria" panose="02040503050406030204" pitchFamily="18" charset="0"/>
                        </a:rPr>
                        <a:t>Max</a:t>
                      </a:r>
                    </a:p>
                  </a:txBody>
                  <a:tcPr marL="0" marR="0" marT="0" marB="0" anchor="b">
                    <a:lnL>
                      <a:noFill/>
                    </a:lnL>
                    <a:lnR>
                      <a:no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4001856239"/>
                  </a:ext>
                </a:extLst>
              </a:tr>
              <a:tr h="228600">
                <a:tc>
                  <a:txBody>
                    <a:bodyPr/>
                    <a:lstStyle/>
                    <a:p>
                      <a:pPr algn="l" fontAlgn="t"/>
                      <a:r>
                        <a:rPr lang="en-US" sz="1400" b="0" i="0" u="none" strike="noStrike" dirty="0">
                          <a:solidFill>
                            <a:srgbClr val="002060"/>
                          </a:solidFill>
                          <a:effectLst/>
                          <a:latin typeface="Cambria" panose="02040503050406030204" pitchFamily="18" charset="0"/>
                        </a:rPr>
                        <a:t>Domain 1:  The Learner &amp; Learning</a:t>
                      </a:r>
                    </a:p>
                  </a:txBody>
                  <a:tcPr marL="0" marR="0" marT="0" marB="0">
                    <a:lnL>
                      <a:noFill/>
                    </a:lnL>
                    <a:lnR>
                      <a:noFill/>
                    </a:lnR>
                    <a:lnT w="12700" cap="flat" cmpd="sng" algn="ctr">
                      <a:solidFill>
                        <a:srgbClr val="002060"/>
                      </a:solidFill>
                      <a:prstDash val="solid"/>
                      <a:round/>
                      <a:headEnd type="none" w="med" len="med"/>
                      <a:tailEnd type="none" w="med" len="med"/>
                    </a:lnT>
                    <a:lnB>
                      <a:noFill/>
                    </a:lnB>
                  </a:tcPr>
                </a:tc>
                <a:tc>
                  <a:txBody>
                    <a:bodyPr/>
                    <a:lstStyle/>
                    <a:p>
                      <a:pPr algn="r" fontAlgn="t"/>
                      <a:r>
                        <a:rPr lang="en-US" sz="1400" b="0" i="0" u="none" strike="noStrike" dirty="0">
                          <a:solidFill>
                            <a:srgbClr val="002060"/>
                          </a:solidFill>
                          <a:effectLst/>
                          <a:latin typeface="Cambria" panose="02040503050406030204" pitchFamily="18" charset="0"/>
                        </a:rPr>
                        <a:t>167</a:t>
                      </a:r>
                    </a:p>
                  </a:txBody>
                  <a:tcPr marL="9525" marR="9525" marT="9525" marB="0">
                    <a:lnL>
                      <a:noFill/>
                    </a:lnL>
                    <a:lnR>
                      <a:noFill/>
                    </a:lnR>
                    <a:lnT w="12700" cap="flat" cmpd="sng" algn="ctr">
                      <a:solidFill>
                        <a:srgbClr val="002060"/>
                      </a:solidFill>
                      <a:prstDash val="solid"/>
                      <a:round/>
                      <a:headEnd type="none" w="med" len="med"/>
                      <a:tailEnd type="none" w="med" len="med"/>
                    </a:lnT>
                    <a:lnB>
                      <a:noFill/>
                    </a:lnB>
                  </a:tcPr>
                </a:tc>
                <a:tc>
                  <a:txBody>
                    <a:bodyPr/>
                    <a:lstStyle/>
                    <a:p>
                      <a:pPr algn="r" fontAlgn="t"/>
                      <a:r>
                        <a:rPr lang="en-US" sz="1400" b="0" i="0" u="none" strike="noStrike" dirty="0">
                          <a:solidFill>
                            <a:srgbClr val="002060"/>
                          </a:solidFill>
                          <a:effectLst/>
                          <a:latin typeface="Cambria" panose="02040503050406030204" pitchFamily="18" charset="0"/>
                        </a:rPr>
                        <a:t>4.5</a:t>
                      </a:r>
                    </a:p>
                  </a:txBody>
                  <a:tcPr marL="9525" marR="9525" marT="9525" marB="0">
                    <a:lnL>
                      <a:noFill/>
                    </a:lnL>
                    <a:lnR>
                      <a:noFill/>
                    </a:lnR>
                    <a:lnT w="12700" cap="flat" cmpd="sng" algn="ctr">
                      <a:solidFill>
                        <a:srgbClr val="002060"/>
                      </a:solidFill>
                      <a:prstDash val="solid"/>
                      <a:round/>
                      <a:headEnd type="none" w="med" len="med"/>
                      <a:tailEnd type="none" w="med" len="med"/>
                    </a:lnT>
                    <a:lnB>
                      <a:noFill/>
                    </a:lnB>
                  </a:tcPr>
                </a:tc>
                <a:tc>
                  <a:txBody>
                    <a:bodyPr/>
                    <a:lstStyle/>
                    <a:p>
                      <a:pPr algn="r" fontAlgn="t"/>
                      <a:r>
                        <a:rPr lang="en-US" sz="1400" b="0" i="0" u="none" strike="noStrike" dirty="0">
                          <a:solidFill>
                            <a:srgbClr val="002060"/>
                          </a:solidFill>
                          <a:effectLst/>
                          <a:latin typeface="Cambria" panose="02040503050406030204" pitchFamily="18" charset="0"/>
                        </a:rPr>
                        <a:t>0.5</a:t>
                      </a:r>
                    </a:p>
                  </a:txBody>
                  <a:tcPr marL="9525" marR="9525" marT="9525" marB="0">
                    <a:lnL>
                      <a:noFill/>
                    </a:lnL>
                    <a:lnR>
                      <a:noFill/>
                    </a:lnR>
                    <a:lnT w="12700" cap="flat" cmpd="sng" algn="ctr">
                      <a:solidFill>
                        <a:srgbClr val="002060"/>
                      </a:solidFill>
                      <a:prstDash val="solid"/>
                      <a:round/>
                      <a:headEnd type="none" w="med" len="med"/>
                      <a:tailEnd type="none" w="med" len="med"/>
                    </a:lnT>
                    <a:lnB>
                      <a:noFill/>
                    </a:lnB>
                  </a:tcPr>
                </a:tc>
                <a:tc>
                  <a:txBody>
                    <a:bodyPr/>
                    <a:lstStyle/>
                    <a:p>
                      <a:pPr algn="r" fontAlgn="t"/>
                      <a:r>
                        <a:rPr lang="en-US" sz="1400" b="0" i="0" u="none" strike="noStrike" dirty="0">
                          <a:solidFill>
                            <a:srgbClr val="002060"/>
                          </a:solidFill>
                          <a:effectLst/>
                          <a:latin typeface="Cambria" panose="02040503050406030204" pitchFamily="18" charset="0"/>
                        </a:rPr>
                        <a:t>3.0</a:t>
                      </a:r>
                    </a:p>
                  </a:txBody>
                  <a:tcPr marL="9525" marR="9525" marT="9525" marB="0">
                    <a:lnL>
                      <a:noFill/>
                    </a:lnL>
                    <a:lnR>
                      <a:noFill/>
                    </a:lnR>
                    <a:lnT w="12700" cap="flat" cmpd="sng" algn="ctr">
                      <a:solidFill>
                        <a:srgbClr val="002060"/>
                      </a:solidFill>
                      <a:prstDash val="solid"/>
                      <a:round/>
                      <a:headEnd type="none" w="med" len="med"/>
                      <a:tailEnd type="none" w="med" len="med"/>
                    </a:lnT>
                    <a:lnB>
                      <a:noFill/>
                    </a:lnB>
                  </a:tcPr>
                </a:tc>
                <a:tc>
                  <a:txBody>
                    <a:bodyPr/>
                    <a:lstStyle/>
                    <a:p>
                      <a:pPr algn="r" fontAlgn="t"/>
                      <a:r>
                        <a:rPr lang="en-US" sz="1400" b="0" i="0" u="none" strike="noStrike" dirty="0">
                          <a:solidFill>
                            <a:srgbClr val="002060"/>
                          </a:solidFill>
                          <a:effectLst/>
                          <a:latin typeface="Cambria" panose="02040503050406030204" pitchFamily="18" charset="0"/>
                        </a:rPr>
                        <a:t>5.0</a:t>
                      </a:r>
                    </a:p>
                  </a:txBody>
                  <a:tcPr marL="9525" marR="9525" marT="9525" marB="0">
                    <a:lnL>
                      <a:noFill/>
                    </a:lnL>
                    <a:lnR>
                      <a:noFill/>
                    </a:lnR>
                    <a:lnT w="12700" cap="flat" cmpd="sng" algn="ctr">
                      <a:solidFill>
                        <a:srgbClr val="002060"/>
                      </a:solidFill>
                      <a:prstDash val="solid"/>
                      <a:round/>
                      <a:headEnd type="none" w="med" len="med"/>
                      <a:tailEnd type="none" w="med" len="med"/>
                    </a:lnT>
                    <a:lnB>
                      <a:noFill/>
                    </a:lnB>
                  </a:tcPr>
                </a:tc>
                <a:extLst>
                  <a:ext uri="{0D108BD9-81ED-4DB2-BD59-A6C34878D82A}">
                    <a16:rowId xmlns:a16="http://schemas.microsoft.com/office/drawing/2014/main" val="1286774200"/>
                  </a:ext>
                </a:extLst>
              </a:tr>
              <a:tr h="228600">
                <a:tc>
                  <a:txBody>
                    <a:bodyPr/>
                    <a:lstStyle/>
                    <a:p>
                      <a:pPr algn="l" fontAlgn="t"/>
                      <a:r>
                        <a:rPr lang="en-US" sz="1400" b="0" i="0" u="none" strike="noStrike" dirty="0">
                          <a:solidFill>
                            <a:srgbClr val="002060"/>
                          </a:solidFill>
                          <a:effectLst/>
                          <a:latin typeface="Cambria" panose="02040503050406030204" pitchFamily="18" charset="0"/>
                        </a:rPr>
                        <a:t>Domain 2:  Content Knowledge</a:t>
                      </a:r>
                    </a:p>
                  </a:txBody>
                  <a:tcPr marL="0" marR="0" marT="0" marB="0">
                    <a:lnL>
                      <a:noFill/>
                    </a:lnL>
                    <a:lnR>
                      <a:noFill/>
                    </a:lnR>
                    <a:lnT>
                      <a:noFill/>
                    </a:lnT>
                    <a:lnB>
                      <a:noFill/>
                    </a:lnB>
                  </a:tcPr>
                </a:tc>
                <a:tc>
                  <a:txBody>
                    <a:bodyPr/>
                    <a:lstStyle/>
                    <a:p>
                      <a:pPr algn="r" fontAlgn="t"/>
                      <a:r>
                        <a:rPr lang="en-US" sz="1400" b="0" i="0" u="none" strike="noStrike" dirty="0">
                          <a:solidFill>
                            <a:srgbClr val="002060"/>
                          </a:solidFill>
                          <a:effectLst/>
                          <a:latin typeface="Cambria" panose="02040503050406030204" pitchFamily="18" charset="0"/>
                        </a:rPr>
                        <a:t>167</a:t>
                      </a:r>
                    </a:p>
                  </a:txBody>
                  <a:tcPr marL="9525" marR="9525" marT="9525" marB="0">
                    <a:lnL>
                      <a:noFill/>
                    </a:lnL>
                    <a:lnR>
                      <a:noFill/>
                    </a:lnR>
                    <a:lnT>
                      <a:noFill/>
                    </a:lnT>
                    <a:lnB>
                      <a:noFill/>
                    </a:lnB>
                  </a:tcPr>
                </a:tc>
                <a:tc>
                  <a:txBody>
                    <a:bodyPr/>
                    <a:lstStyle/>
                    <a:p>
                      <a:pPr algn="r" fontAlgn="t"/>
                      <a:r>
                        <a:rPr lang="en-US" sz="1400" b="0" i="0" u="none" strike="noStrike" dirty="0">
                          <a:solidFill>
                            <a:srgbClr val="002060"/>
                          </a:solidFill>
                          <a:effectLst/>
                          <a:latin typeface="Cambria" panose="02040503050406030204" pitchFamily="18" charset="0"/>
                        </a:rPr>
                        <a:t>4.4</a:t>
                      </a:r>
                    </a:p>
                  </a:txBody>
                  <a:tcPr marL="9525" marR="9525" marT="9525" marB="0">
                    <a:lnL>
                      <a:noFill/>
                    </a:lnL>
                    <a:lnR>
                      <a:noFill/>
                    </a:lnR>
                    <a:lnT>
                      <a:noFill/>
                    </a:lnT>
                    <a:lnB>
                      <a:noFill/>
                    </a:lnB>
                  </a:tcPr>
                </a:tc>
                <a:tc>
                  <a:txBody>
                    <a:bodyPr/>
                    <a:lstStyle/>
                    <a:p>
                      <a:pPr algn="r" fontAlgn="t"/>
                      <a:r>
                        <a:rPr lang="en-US" sz="1400" b="0" i="0" u="none" strike="noStrike" dirty="0">
                          <a:solidFill>
                            <a:srgbClr val="002060"/>
                          </a:solidFill>
                          <a:effectLst/>
                          <a:latin typeface="Cambria" panose="02040503050406030204" pitchFamily="18" charset="0"/>
                        </a:rPr>
                        <a:t>0.6</a:t>
                      </a:r>
                    </a:p>
                  </a:txBody>
                  <a:tcPr marL="9525" marR="9525" marT="9525" marB="0">
                    <a:lnL>
                      <a:noFill/>
                    </a:lnL>
                    <a:lnR>
                      <a:noFill/>
                    </a:lnR>
                    <a:lnT>
                      <a:noFill/>
                    </a:lnT>
                    <a:lnB>
                      <a:noFill/>
                    </a:lnB>
                  </a:tcPr>
                </a:tc>
                <a:tc>
                  <a:txBody>
                    <a:bodyPr/>
                    <a:lstStyle/>
                    <a:p>
                      <a:pPr algn="r" fontAlgn="t"/>
                      <a:r>
                        <a:rPr lang="en-US" sz="1400" b="0" i="0" u="none" strike="noStrike" dirty="0">
                          <a:solidFill>
                            <a:srgbClr val="002060"/>
                          </a:solidFill>
                          <a:effectLst/>
                          <a:latin typeface="Cambria" panose="02040503050406030204" pitchFamily="18" charset="0"/>
                        </a:rPr>
                        <a:t>2.0</a:t>
                      </a:r>
                    </a:p>
                  </a:txBody>
                  <a:tcPr marL="9525" marR="9525" marT="9525" marB="0">
                    <a:lnL>
                      <a:noFill/>
                    </a:lnL>
                    <a:lnR>
                      <a:noFill/>
                    </a:lnR>
                    <a:lnT>
                      <a:noFill/>
                    </a:lnT>
                    <a:lnB>
                      <a:noFill/>
                    </a:lnB>
                  </a:tcPr>
                </a:tc>
                <a:tc>
                  <a:txBody>
                    <a:bodyPr/>
                    <a:lstStyle/>
                    <a:p>
                      <a:pPr algn="r" fontAlgn="t"/>
                      <a:r>
                        <a:rPr lang="en-US" sz="1400" b="0" i="0" u="none" strike="noStrike" dirty="0">
                          <a:solidFill>
                            <a:srgbClr val="002060"/>
                          </a:solidFill>
                          <a:effectLst/>
                          <a:latin typeface="Cambria" panose="02040503050406030204" pitchFamily="18" charset="0"/>
                        </a:rPr>
                        <a:t>5.0</a:t>
                      </a:r>
                    </a:p>
                  </a:txBody>
                  <a:tcPr marL="9525" marR="9525" marT="9525" marB="0">
                    <a:lnL>
                      <a:noFill/>
                    </a:lnL>
                    <a:lnR>
                      <a:noFill/>
                    </a:lnR>
                    <a:lnT>
                      <a:noFill/>
                    </a:lnT>
                    <a:lnB>
                      <a:noFill/>
                    </a:lnB>
                  </a:tcPr>
                </a:tc>
                <a:extLst>
                  <a:ext uri="{0D108BD9-81ED-4DB2-BD59-A6C34878D82A}">
                    <a16:rowId xmlns:a16="http://schemas.microsoft.com/office/drawing/2014/main" val="971734793"/>
                  </a:ext>
                </a:extLst>
              </a:tr>
              <a:tr h="228600">
                <a:tc>
                  <a:txBody>
                    <a:bodyPr/>
                    <a:lstStyle/>
                    <a:p>
                      <a:pPr algn="l" fontAlgn="t"/>
                      <a:r>
                        <a:rPr lang="en-US" sz="1400" b="0" i="0" u="none" strike="noStrike" dirty="0">
                          <a:solidFill>
                            <a:srgbClr val="002060"/>
                          </a:solidFill>
                          <a:effectLst/>
                          <a:latin typeface="Cambria" panose="02040503050406030204" pitchFamily="18" charset="0"/>
                        </a:rPr>
                        <a:t>Domain 3:  Instructional Practice</a:t>
                      </a:r>
                    </a:p>
                  </a:txBody>
                  <a:tcPr marL="0" marR="0" marT="0" marB="0">
                    <a:lnL>
                      <a:noFill/>
                    </a:lnL>
                    <a:lnR>
                      <a:noFill/>
                    </a:lnR>
                    <a:lnT>
                      <a:noFill/>
                    </a:lnT>
                    <a:lnB>
                      <a:noFill/>
                    </a:lnB>
                  </a:tcPr>
                </a:tc>
                <a:tc>
                  <a:txBody>
                    <a:bodyPr/>
                    <a:lstStyle/>
                    <a:p>
                      <a:pPr algn="r" fontAlgn="t"/>
                      <a:r>
                        <a:rPr lang="en-US" sz="1400" b="0" i="0" u="none" strike="noStrike" dirty="0">
                          <a:solidFill>
                            <a:srgbClr val="002060"/>
                          </a:solidFill>
                          <a:effectLst/>
                          <a:latin typeface="Cambria" panose="02040503050406030204" pitchFamily="18" charset="0"/>
                        </a:rPr>
                        <a:t>167</a:t>
                      </a:r>
                    </a:p>
                  </a:txBody>
                  <a:tcPr marL="9525" marR="9525" marT="9525" marB="0">
                    <a:lnL>
                      <a:noFill/>
                    </a:lnL>
                    <a:lnR>
                      <a:noFill/>
                    </a:lnR>
                    <a:lnT>
                      <a:noFill/>
                    </a:lnT>
                    <a:lnB>
                      <a:noFill/>
                    </a:lnB>
                  </a:tcPr>
                </a:tc>
                <a:tc>
                  <a:txBody>
                    <a:bodyPr/>
                    <a:lstStyle/>
                    <a:p>
                      <a:pPr algn="r" fontAlgn="t"/>
                      <a:r>
                        <a:rPr lang="en-US" sz="1400" b="0" i="0" u="none" strike="noStrike" dirty="0">
                          <a:solidFill>
                            <a:srgbClr val="002060"/>
                          </a:solidFill>
                          <a:effectLst/>
                          <a:latin typeface="Cambria" panose="02040503050406030204" pitchFamily="18" charset="0"/>
                        </a:rPr>
                        <a:t>4.4</a:t>
                      </a:r>
                    </a:p>
                  </a:txBody>
                  <a:tcPr marL="9525" marR="9525" marT="9525" marB="0">
                    <a:lnL>
                      <a:noFill/>
                    </a:lnL>
                    <a:lnR>
                      <a:noFill/>
                    </a:lnR>
                    <a:lnT>
                      <a:noFill/>
                    </a:lnT>
                    <a:lnB>
                      <a:noFill/>
                    </a:lnB>
                  </a:tcPr>
                </a:tc>
                <a:tc>
                  <a:txBody>
                    <a:bodyPr/>
                    <a:lstStyle/>
                    <a:p>
                      <a:pPr algn="r" fontAlgn="t"/>
                      <a:r>
                        <a:rPr lang="en-US" sz="1400" b="0" i="0" u="none" strike="noStrike" dirty="0">
                          <a:solidFill>
                            <a:srgbClr val="002060"/>
                          </a:solidFill>
                          <a:effectLst/>
                          <a:latin typeface="Cambria" panose="02040503050406030204" pitchFamily="18" charset="0"/>
                        </a:rPr>
                        <a:t>0.6</a:t>
                      </a:r>
                    </a:p>
                  </a:txBody>
                  <a:tcPr marL="9525" marR="9525" marT="9525" marB="0">
                    <a:lnL>
                      <a:noFill/>
                    </a:lnL>
                    <a:lnR>
                      <a:noFill/>
                    </a:lnR>
                    <a:lnT>
                      <a:noFill/>
                    </a:lnT>
                    <a:lnB>
                      <a:noFill/>
                    </a:lnB>
                  </a:tcPr>
                </a:tc>
                <a:tc>
                  <a:txBody>
                    <a:bodyPr/>
                    <a:lstStyle/>
                    <a:p>
                      <a:pPr algn="r" fontAlgn="t"/>
                      <a:r>
                        <a:rPr lang="en-US" sz="1400" b="0" i="0" u="none" strike="noStrike" dirty="0">
                          <a:solidFill>
                            <a:srgbClr val="002060"/>
                          </a:solidFill>
                          <a:effectLst/>
                          <a:latin typeface="Cambria" panose="02040503050406030204" pitchFamily="18" charset="0"/>
                        </a:rPr>
                        <a:t>2.2</a:t>
                      </a:r>
                    </a:p>
                  </a:txBody>
                  <a:tcPr marL="9525" marR="9525" marT="9525" marB="0">
                    <a:lnL>
                      <a:noFill/>
                    </a:lnL>
                    <a:lnR>
                      <a:noFill/>
                    </a:lnR>
                    <a:lnT>
                      <a:noFill/>
                    </a:lnT>
                    <a:lnB>
                      <a:noFill/>
                    </a:lnB>
                  </a:tcPr>
                </a:tc>
                <a:tc>
                  <a:txBody>
                    <a:bodyPr/>
                    <a:lstStyle/>
                    <a:p>
                      <a:pPr algn="r" fontAlgn="t"/>
                      <a:r>
                        <a:rPr lang="en-US" sz="1400" b="0" i="0" u="none" strike="noStrike" dirty="0">
                          <a:solidFill>
                            <a:srgbClr val="002060"/>
                          </a:solidFill>
                          <a:effectLst/>
                          <a:latin typeface="Cambria" panose="02040503050406030204" pitchFamily="18" charset="0"/>
                        </a:rPr>
                        <a:t>5.0</a:t>
                      </a:r>
                    </a:p>
                  </a:txBody>
                  <a:tcPr marL="9525" marR="9525" marT="9525" marB="0">
                    <a:lnL>
                      <a:noFill/>
                    </a:lnL>
                    <a:lnR>
                      <a:noFill/>
                    </a:lnR>
                    <a:lnT>
                      <a:noFill/>
                    </a:lnT>
                    <a:lnB>
                      <a:noFill/>
                    </a:lnB>
                  </a:tcPr>
                </a:tc>
                <a:extLst>
                  <a:ext uri="{0D108BD9-81ED-4DB2-BD59-A6C34878D82A}">
                    <a16:rowId xmlns:a16="http://schemas.microsoft.com/office/drawing/2014/main" val="2281353932"/>
                  </a:ext>
                </a:extLst>
              </a:tr>
              <a:tr h="238125">
                <a:tc>
                  <a:txBody>
                    <a:bodyPr/>
                    <a:lstStyle/>
                    <a:p>
                      <a:pPr algn="l" fontAlgn="t"/>
                      <a:r>
                        <a:rPr lang="en-US" sz="1400" b="0" i="0" u="none" strike="noStrike" dirty="0">
                          <a:solidFill>
                            <a:srgbClr val="002060"/>
                          </a:solidFill>
                          <a:effectLst/>
                          <a:latin typeface="Cambria" panose="02040503050406030204" pitchFamily="18" charset="0"/>
                        </a:rPr>
                        <a:t>Domain 4:  Professional Responsibility</a:t>
                      </a:r>
                    </a:p>
                  </a:txBody>
                  <a:tcPr marL="0" marR="0" marT="0" marB="0">
                    <a:lnL>
                      <a:noFill/>
                    </a:lnL>
                    <a:lnR>
                      <a:noFill/>
                    </a:lnR>
                    <a:lnT>
                      <a:noFill/>
                    </a:lnT>
                    <a:lnB w="12700" cap="flat" cmpd="sng" algn="ctr">
                      <a:solidFill>
                        <a:srgbClr val="002060"/>
                      </a:solidFill>
                      <a:prstDash val="solid"/>
                      <a:round/>
                      <a:headEnd type="none" w="med" len="med"/>
                      <a:tailEnd type="none" w="med" len="med"/>
                    </a:lnB>
                  </a:tcPr>
                </a:tc>
                <a:tc>
                  <a:txBody>
                    <a:bodyPr/>
                    <a:lstStyle/>
                    <a:p>
                      <a:pPr algn="r" fontAlgn="t"/>
                      <a:r>
                        <a:rPr lang="en-US" sz="1400" b="0" i="0" u="none" strike="noStrike" dirty="0">
                          <a:solidFill>
                            <a:srgbClr val="002060"/>
                          </a:solidFill>
                          <a:effectLst/>
                          <a:latin typeface="Cambria" panose="02040503050406030204" pitchFamily="18" charset="0"/>
                        </a:rPr>
                        <a:t>167</a:t>
                      </a:r>
                    </a:p>
                  </a:txBody>
                  <a:tcPr marL="9525" marR="9525" marT="9525" marB="0">
                    <a:lnL>
                      <a:noFill/>
                    </a:lnL>
                    <a:lnR>
                      <a:noFill/>
                    </a:lnR>
                    <a:lnT>
                      <a:noFill/>
                    </a:lnT>
                    <a:lnB w="12700" cap="flat" cmpd="sng" algn="ctr">
                      <a:solidFill>
                        <a:srgbClr val="002060"/>
                      </a:solidFill>
                      <a:prstDash val="solid"/>
                      <a:round/>
                      <a:headEnd type="none" w="med" len="med"/>
                      <a:tailEnd type="none" w="med" len="med"/>
                    </a:lnB>
                  </a:tcPr>
                </a:tc>
                <a:tc>
                  <a:txBody>
                    <a:bodyPr/>
                    <a:lstStyle/>
                    <a:p>
                      <a:pPr algn="r" fontAlgn="t"/>
                      <a:r>
                        <a:rPr lang="en-US" sz="1400" b="0" i="0" u="none" strike="noStrike" dirty="0">
                          <a:solidFill>
                            <a:srgbClr val="002060"/>
                          </a:solidFill>
                          <a:effectLst/>
                          <a:latin typeface="Cambria" panose="02040503050406030204" pitchFamily="18" charset="0"/>
                        </a:rPr>
                        <a:t>4.4</a:t>
                      </a:r>
                    </a:p>
                  </a:txBody>
                  <a:tcPr marL="9525" marR="9525" marT="9525" marB="0">
                    <a:lnL>
                      <a:noFill/>
                    </a:lnL>
                    <a:lnR>
                      <a:noFill/>
                    </a:lnR>
                    <a:lnT>
                      <a:noFill/>
                    </a:lnT>
                    <a:lnB w="12700" cap="flat" cmpd="sng" algn="ctr">
                      <a:solidFill>
                        <a:srgbClr val="002060"/>
                      </a:solidFill>
                      <a:prstDash val="solid"/>
                      <a:round/>
                      <a:headEnd type="none" w="med" len="med"/>
                      <a:tailEnd type="none" w="med" len="med"/>
                    </a:lnB>
                  </a:tcPr>
                </a:tc>
                <a:tc>
                  <a:txBody>
                    <a:bodyPr/>
                    <a:lstStyle/>
                    <a:p>
                      <a:pPr algn="r" fontAlgn="t"/>
                      <a:r>
                        <a:rPr lang="en-US" sz="1400" b="0" i="0" u="none" strike="noStrike" dirty="0">
                          <a:solidFill>
                            <a:srgbClr val="002060"/>
                          </a:solidFill>
                          <a:effectLst/>
                          <a:latin typeface="Cambria" panose="02040503050406030204" pitchFamily="18" charset="0"/>
                        </a:rPr>
                        <a:t>0.6</a:t>
                      </a:r>
                    </a:p>
                  </a:txBody>
                  <a:tcPr marL="9525" marR="9525" marT="9525" marB="0">
                    <a:lnL>
                      <a:noFill/>
                    </a:lnL>
                    <a:lnR>
                      <a:noFill/>
                    </a:lnR>
                    <a:lnT>
                      <a:noFill/>
                    </a:lnT>
                    <a:lnB w="12700" cap="flat" cmpd="sng" algn="ctr">
                      <a:solidFill>
                        <a:srgbClr val="002060"/>
                      </a:solidFill>
                      <a:prstDash val="solid"/>
                      <a:round/>
                      <a:headEnd type="none" w="med" len="med"/>
                      <a:tailEnd type="none" w="med" len="med"/>
                    </a:lnB>
                  </a:tcPr>
                </a:tc>
                <a:tc>
                  <a:txBody>
                    <a:bodyPr/>
                    <a:lstStyle/>
                    <a:p>
                      <a:pPr algn="r" fontAlgn="t"/>
                      <a:r>
                        <a:rPr lang="en-US" sz="1400" b="0" i="0" u="none" strike="noStrike" dirty="0">
                          <a:solidFill>
                            <a:srgbClr val="002060"/>
                          </a:solidFill>
                          <a:effectLst/>
                          <a:latin typeface="Cambria" panose="02040503050406030204" pitchFamily="18" charset="0"/>
                        </a:rPr>
                        <a:t>2.0</a:t>
                      </a:r>
                    </a:p>
                  </a:txBody>
                  <a:tcPr marL="9525" marR="9525" marT="9525" marB="0">
                    <a:lnL>
                      <a:noFill/>
                    </a:lnL>
                    <a:lnR>
                      <a:noFill/>
                    </a:lnR>
                    <a:lnT>
                      <a:noFill/>
                    </a:lnT>
                    <a:lnB w="12700" cap="flat" cmpd="sng" algn="ctr">
                      <a:solidFill>
                        <a:srgbClr val="002060"/>
                      </a:solidFill>
                      <a:prstDash val="solid"/>
                      <a:round/>
                      <a:headEnd type="none" w="med" len="med"/>
                      <a:tailEnd type="none" w="med" len="med"/>
                    </a:lnB>
                  </a:tcPr>
                </a:tc>
                <a:tc>
                  <a:txBody>
                    <a:bodyPr/>
                    <a:lstStyle/>
                    <a:p>
                      <a:pPr algn="r" fontAlgn="t"/>
                      <a:r>
                        <a:rPr lang="en-US" sz="1400" b="0" i="0" u="none" strike="noStrike" dirty="0">
                          <a:solidFill>
                            <a:srgbClr val="002060"/>
                          </a:solidFill>
                          <a:effectLst/>
                          <a:latin typeface="Cambria" panose="02040503050406030204" pitchFamily="18" charset="0"/>
                        </a:rPr>
                        <a:t>5.0</a:t>
                      </a:r>
                    </a:p>
                  </a:txBody>
                  <a:tcPr marL="9525" marR="9525" marT="9525" marB="0">
                    <a:lnL>
                      <a:noFill/>
                    </a:lnL>
                    <a:lnR>
                      <a:noFill/>
                    </a:lnR>
                    <a:lnT>
                      <a:noFill/>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824404688"/>
                  </a:ext>
                </a:extLst>
              </a:tr>
            </a:tbl>
          </a:graphicData>
        </a:graphic>
      </p:graphicFrame>
    </p:spTree>
    <p:extLst>
      <p:ext uri="{BB962C8B-B14F-4D97-AF65-F5344CB8AC3E}">
        <p14:creationId xmlns:p14="http://schemas.microsoft.com/office/powerpoint/2010/main" val="2336052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60904-C275-4E8D-3394-345E0970E867}"/>
              </a:ext>
            </a:extLst>
          </p:cNvPr>
          <p:cNvSpPr>
            <a:spLocks noGrp="1"/>
          </p:cNvSpPr>
          <p:nvPr>
            <p:ph type="title"/>
          </p:nvPr>
        </p:nvSpPr>
        <p:spPr/>
        <p:txBody>
          <a:bodyPr>
            <a:normAutofit fontScale="90000"/>
          </a:bodyPr>
          <a:lstStyle/>
          <a:p>
            <a:pPr algn="ctr"/>
            <a:r>
              <a:rPr lang="en-US" sz="2400" b="1" dirty="0">
                <a:solidFill>
                  <a:srgbClr val="002060"/>
                </a:solidFill>
                <a:effectLst/>
                <a:latin typeface="Cambria" panose="02040503050406030204" pitchFamily="18" charset="0"/>
                <a:ea typeface="Calibri" panose="020F0502020204030204" pitchFamily="34" charset="0"/>
              </a:rPr>
              <a:t>Initial Teacher Preparation Programs Alumni and Principal Surveys</a:t>
            </a:r>
            <a:br>
              <a:rPr lang="en-US" sz="2400" b="1" dirty="0">
                <a:solidFill>
                  <a:srgbClr val="002060"/>
                </a:solidFill>
                <a:effectLst/>
                <a:latin typeface="Cambria" panose="02040503050406030204" pitchFamily="18" charset="0"/>
                <a:ea typeface="Calibri" panose="020F0502020204030204" pitchFamily="34" charset="0"/>
              </a:rPr>
            </a:br>
            <a:br>
              <a:rPr lang="en-US" sz="2400" b="1" dirty="0">
                <a:solidFill>
                  <a:srgbClr val="002060"/>
                </a:solidFill>
                <a:effectLst/>
                <a:latin typeface="Cambria" panose="02040503050406030204" pitchFamily="18" charset="0"/>
                <a:ea typeface="Calibri" panose="020F0502020204030204" pitchFamily="34" charset="0"/>
              </a:rPr>
            </a:br>
            <a:br>
              <a:rPr lang="en-US" sz="2400" b="1" dirty="0">
                <a:solidFill>
                  <a:srgbClr val="002060"/>
                </a:solidFill>
                <a:effectLst/>
                <a:latin typeface="Cambria" panose="02040503050406030204" pitchFamily="18" charset="0"/>
                <a:ea typeface="Calibri" panose="020F0502020204030204" pitchFamily="34" charset="0"/>
              </a:rPr>
            </a:br>
            <a:br>
              <a:rPr lang="en-US" sz="1200" dirty="0">
                <a:solidFill>
                  <a:srgbClr val="002060"/>
                </a:solidFill>
                <a:effectLst/>
                <a:highlight>
                  <a:srgbClr val="00FF00"/>
                </a:highlight>
                <a:latin typeface="Cambria" panose="02040503050406030204" pitchFamily="18" charset="0"/>
                <a:ea typeface="Calibri" panose="020F0502020204030204" pitchFamily="34" charset="0"/>
              </a:rPr>
            </a:br>
            <a:endParaRPr lang="en-US" sz="1200" dirty="0">
              <a:highlight>
                <a:srgbClr val="00FF00"/>
              </a:highlight>
            </a:endParaRPr>
          </a:p>
        </p:txBody>
      </p:sp>
      <p:graphicFrame>
        <p:nvGraphicFramePr>
          <p:cNvPr id="3" name="Chart 2">
            <a:extLst>
              <a:ext uri="{FF2B5EF4-FFF2-40B4-BE49-F238E27FC236}">
                <a16:creationId xmlns:a16="http://schemas.microsoft.com/office/drawing/2014/main" id="{EF112ED4-DA10-B2B8-519B-1A8E5C22B5F4}"/>
              </a:ext>
            </a:extLst>
          </p:cNvPr>
          <p:cNvGraphicFramePr>
            <a:graphicFrameLocks/>
          </p:cNvGraphicFramePr>
          <p:nvPr>
            <p:extLst>
              <p:ext uri="{D42A27DB-BD31-4B8C-83A1-F6EECF244321}">
                <p14:modId xmlns:p14="http://schemas.microsoft.com/office/powerpoint/2010/main" val="2816538301"/>
              </p:ext>
            </p:extLst>
          </p:nvPr>
        </p:nvGraphicFramePr>
        <p:xfrm>
          <a:off x="1828799" y="1306286"/>
          <a:ext cx="8562109" cy="46788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61754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60904-C275-4E8D-3394-345E0970E867}"/>
              </a:ext>
            </a:extLst>
          </p:cNvPr>
          <p:cNvSpPr>
            <a:spLocks noGrp="1"/>
          </p:cNvSpPr>
          <p:nvPr>
            <p:ph type="title"/>
          </p:nvPr>
        </p:nvSpPr>
        <p:spPr>
          <a:xfrm>
            <a:off x="838200" y="393405"/>
            <a:ext cx="10515600" cy="1306186"/>
          </a:xfrm>
        </p:spPr>
        <p:txBody>
          <a:bodyPr>
            <a:normAutofit/>
          </a:bodyPr>
          <a:lstStyle/>
          <a:p>
            <a:pPr algn="ctr"/>
            <a:r>
              <a:rPr lang="en-US" sz="2400" b="1" dirty="0">
                <a:solidFill>
                  <a:srgbClr val="002060"/>
                </a:solidFill>
                <a:effectLst/>
                <a:latin typeface="Cambria" panose="02040503050406030204" pitchFamily="18" charset="0"/>
                <a:ea typeface="Calibri" panose="020F0502020204030204" pitchFamily="34" charset="0"/>
              </a:rPr>
              <a:t>Initial Teacher Preparation Programs Alumni and Principal Surveys</a:t>
            </a:r>
            <a:br>
              <a:rPr lang="en-US" sz="2400" b="1" dirty="0">
                <a:solidFill>
                  <a:srgbClr val="002060"/>
                </a:solidFill>
                <a:effectLst/>
                <a:latin typeface="Cambria" panose="02040503050406030204" pitchFamily="18" charset="0"/>
                <a:ea typeface="Calibri" panose="020F0502020204030204" pitchFamily="34" charset="0"/>
              </a:rPr>
            </a:br>
            <a:br>
              <a:rPr lang="en-US" sz="2400" b="1" dirty="0">
                <a:solidFill>
                  <a:srgbClr val="002060"/>
                </a:solidFill>
                <a:effectLst/>
                <a:latin typeface="Cambria" panose="02040503050406030204" pitchFamily="18" charset="0"/>
                <a:ea typeface="Calibri" panose="020F0502020204030204" pitchFamily="34" charset="0"/>
              </a:rPr>
            </a:br>
            <a:br>
              <a:rPr lang="en-US" sz="1200" dirty="0">
                <a:solidFill>
                  <a:srgbClr val="002060"/>
                </a:solidFill>
                <a:effectLst/>
                <a:highlight>
                  <a:srgbClr val="00FF00"/>
                </a:highlight>
                <a:latin typeface="Cambria" panose="02040503050406030204" pitchFamily="18" charset="0"/>
                <a:ea typeface="Calibri" panose="020F0502020204030204" pitchFamily="34" charset="0"/>
              </a:rPr>
            </a:br>
            <a:endParaRPr lang="en-US" sz="1200" dirty="0">
              <a:highlight>
                <a:srgbClr val="00FF00"/>
              </a:highlight>
            </a:endParaRPr>
          </a:p>
        </p:txBody>
      </p:sp>
      <p:graphicFrame>
        <p:nvGraphicFramePr>
          <p:cNvPr id="3" name="Chart 2">
            <a:extLst>
              <a:ext uri="{FF2B5EF4-FFF2-40B4-BE49-F238E27FC236}">
                <a16:creationId xmlns:a16="http://schemas.microsoft.com/office/drawing/2014/main" id="{53B4294C-124C-6B66-D799-2CD20D724296}"/>
              </a:ext>
            </a:extLst>
          </p:cNvPr>
          <p:cNvGraphicFramePr>
            <a:graphicFrameLocks/>
          </p:cNvGraphicFramePr>
          <p:nvPr>
            <p:extLst>
              <p:ext uri="{D42A27DB-BD31-4B8C-83A1-F6EECF244321}">
                <p14:modId xmlns:p14="http://schemas.microsoft.com/office/powerpoint/2010/main" val="1857873600"/>
              </p:ext>
            </p:extLst>
          </p:nvPr>
        </p:nvGraphicFramePr>
        <p:xfrm>
          <a:off x="1739348" y="1280714"/>
          <a:ext cx="8865704" cy="46131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377615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13246</TotalTime>
  <Words>2239</Words>
  <Application>Microsoft Office PowerPoint</Application>
  <PresentationFormat>Widescreen</PresentationFormat>
  <Paragraphs>405</Paragraphs>
  <Slides>23</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9" baseType="lpstr">
      <vt:lpstr>Arial</vt:lpstr>
      <vt:lpstr>Calibri</vt:lpstr>
      <vt:lpstr>Calibri Light</vt:lpstr>
      <vt:lpstr>Cambria</vt:lpstr>
      <vt:lpstr>Office Theme</vt:lpstr>
      <vt:lpstr>Worksheet</vt:lpstr>
      <vt:lpstr>College of Education  University of South Florida Annual Survey Administration</vt:lpstr>
      <vt:lpstr>Initial Teacher Preparation Programs  Alumni and  Principal Surveys </vt:lpstr>
      <vt:lpstr>Initial Teacher Preparation Programs  Alumni and Principal Surveys</vt:lpstr>
      <vt:lpstr>Initial Teacher Preparation Programs  Alumni and Principal Surveys</vt:lpstr>
      <vt:lpstr>Initial Teacher Preparation Programs Alumni and Principal Surveys</vt:lpstr>
      <vt:lpstr>Initial Teacher Preparation Programs Alumni and Principal Surveys</vt:lpstr>
      <vt:lpstr>Initial Teacher Preparation Programs Alumni and Principal Surveys </vt:lpstr>
      <vt:lpstr>Initial Teacher Preparation Programs Alumni and Principal Surveys    </vt:lpstr>
      <vt:lpstr>Initial Teacher Preparation Programs Alumni and Principal Surveys   </vt:lpstr>
      <vt:lpstr> Initial Teacher Preparation Programs Alumni and Principal Surveys  </vt:lpstr>
      <vt:lpstr>Initial Teacher Preparation Programs Alumni and Principal Surveys </vt:lpstr>
      <vt:lpstr>Initial Teacher Preparation Programs Alumni and Principal Surveys</vt:lpstr>
      <vt:lpstr>Advanced Graduate Programs Alumni and Employer Surveys </vt:lpstr>
      <vt:lpstr>Advanced Graduate Programs Alumni and Employer Surveys </vt:lpstr>
      <vt:lpstr> Advanced Graduate Programs Alumni and Employer Surveys </vt:lpstr>
      <vt:lpstr>Advanced Graduate Programs Alumni and Employer Surveys</vt:lpstr>
      <vt:lpstr> Advanced Graduate Programs Alumni and Employer Surveys  </vt:lpstr>
      <vt:lpstr> Advanced Graduate Programs Alumni and Employer Surveys </vt:lpstr>
      <vt:lpstr> Advanced Graduate Programs Alumni and Employer Surveys  </vt:lpstr>
      <vt:lpstr>Advanced Graduate Programs Alumni Survey </vt:lpstr>
      <vt:lpstr>Advanced Graduate Programs Employer Survey  </vt:lpstr>
      <vt:lpstr>College of Education University of South Florida Annual Survey Administration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COEDU USF Annual Survey Administration</dc:title>
  <dc:creator>Kristine Hogarty</dc:creator>
  <cp:lastModifiedBy>Kris Hogarty</cp:lastModifiedBy>
  <cp:revision>135</cp:revision>
  <dcterms:created xsi:type="dcterms:W3CDTF">2023-03-15T15:43:24Z</dcterms:created>
  <dcterms:modified xsi:type="dcterms:W3CDTF">2024-07-09T20:53:44Z</dcterms:modified>
</cp:coreProperties>
</file>